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Masters/slideMaster1.xml" ContentType="application/vnd.openxmlformats-officedocument.presentationml.slideMaster+xml"/>
  <Override PartName="/ppt/slideLayouts/slideLayout7.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2" r:id="rId1"/>
  </p:sldMasterIdLst>
  <p:notesMasterIdLst>
    <p:notesMasterId r:id="rId14"/>
  </p:notesMasterIdLst>
  <p:sldIdLst>
    <p:sldId id="301" r:id="rId2"/>
    <p:sldId id="305" r:id="rId3"/>
    <p:sldId id="310" r:id="rId4"/>
    <p:sldId id="314" r:id="rId5"/>
    <p:sldId id="319" r:id="rId6"/>
    <p:sldId id="315" r:id="rId7"/>
    <p:sldId id="316" r:id="rId8"/>
    <p:sldId id="320" r:id="rId9"/>
    <p:sldId id="311" r:id="rId10"/>
    <p:sldId id="312" r:id="rId11"/>
    <p:sldId id="313" r:id="rId12"/>
    <p:sldId id="306" r:id="rId13"/>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aylor, Larry C  (EEC)" initials="TLC(" lastIdx="1" clrIdx="0">
    <p:extLst>
      <p:ext uri="{19B8F6BF-5375-455C-9EA6-DF929625EA0E}">
        <p15:presenceInfo xmlns:p15="http://schemas.microsoft.com/office/powerpoint/2012/main" userId="S-1-5-21-1781183465-1365011279-2885023873-780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7A82"/>
    <a:srgbClr val="3F9EA3"/>
    <a:srgbClr val="86CC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8474" autoAdjust="0"/>
    <p:restoredTop sz="94660"/>
  </p:normalViewPr>
  <p:slideViewPr>
    <p:cSldViewPr snapToGrid="0">
      <p:cViewPr varScale="1">
        <p:scale>
          <a:sx n="67" d="100"/>
          <a:sy n="67" d="100"/>
        </p:scale>
        <p:origin x="128"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8275" y="0"/>
            <a:ext cx="3043238" cy="466725"/>
          </a:xfrm>
          <a:prstGeom prst="rect">
            <a:avLst/>
          </a:prstGeom>
        </p:spPr>
        <p:txBody>
          <a:bodyPr vert="horz" lIns="91440" tIns="45720" rIns="91440" bIns="45720" rtlCol="0"/>
          <a:lstStyle>
            <a:lvl1pPr algn="r">
              <a:defRPr sz="1200"/>
            </a:lvl1pPr>
          </a:lstStyle>
          <a:p>
            <a:fld id="{6EC4360E-DB38-4089-9756-CEC8FD126CF8}" type="datetimeFigureOut">
              <a:rPr lang="en-US" smtClean="0"/>
              <a:t>10/9/2023</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9925"/>
            <a:ext cx="5619750" cy="36655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8275" y="8842375"/>
            <a:ext cx="3043238" cy="466725"/>
          </a:xfrm>
          <a:prstGeom prst="rect">
            <a:avLst/>
          </a:prstGeom>
        </p:spPr>
        <p:txBody>
          <a:bodyPr vert="horz" lIns="91440" tIns="45720" rIns="91440" bIns="45720" rtlCol="0" anchor="b"/>
          <a:lstStyle>
            <a:lvl1pPr algn="r">
              <a:defRPr sz="1200"/>
            </a:lvl1pPr>
          </a:lstStyle>
          <a:p>
            <a:fld id="{96EF8AC7-E22D-4984-90C9-FB4705CBF5C8}" type="slidenum">
              <a:rPr lang="en-US" smtClean="0"/>
              <a:t>‹#›</a:t>
            </a:fld>
            <a:endParaRPr lang="en-US"/>
          </a:p>
        </p:txBody>
      </p:sp>
    </p:spTree>
    <p:extLst>
      <p:ext uri="{BB962C8B-B14F-4D97-AF65-F5344CB8AC3E}">
        <p14:creationId xmlns:p14="http://schemas.microsoft.com/office/powerpoint/2010/main" val="37808249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en-US"/>
              <a:t>December 3, 2019</a:t>
            </a:r>
            <a:endParaRPr lang="en-US" dirty="0"/>
          </a:p>
        </p:txBody>
      </p:sp>
      <p:sp>
        <p:nvSpPr>
          <p:cNvPr id="5" name="Footer Placeholder 4"/>
          <p:cNvSpPr>
            <a:spLocks noGrp="1"/>
          </p:cNvSpPr>
          <p:nvPr>
            <p:ph type="ftr" sz="quarter" idx="11"/>
          </p:nvPr>
        </p:nvSpPr>
        <p:spPr/>
        <p:txBody>
          <a:bodyPr/>
          <a:lstStyle/>
          <a:p>
            <a:r>
              <a:rPr lang="en-US"/>
              <a:t>Welcome and Overview</a:t>
            </a:r>
            <a:endParaRPr lang="en-US" dirty="0"/>
          </a:p>
        </p:txBody>
      </p:sp>
      <p:sp>
        <p:nvSpPr>
          <p:cNvPr id="6" name="Slide Number Placeholder 5"/>
          <p:cNvSpPr>
            <a:spLocks noGrp="1"/>
          </p:cNvSpPr>
          <p:nvPr>
            <p:ph type="sldNum" sz="quarter" idx="12"/>
          </p:nvPr>
        </p:nvSpPr>
        <p:spPr/>
        <p:txBody>
          <a:bodyPr/>
          <a:lstStyle/>
          <a:p>
            <a:fld id="{DAF4631F-9657-4403-B5BD-26F85E582EE4}"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0BB5D043-386B-B50A-06CA-B336DF574F2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0846" y="5311235"/>
            <a:ext cx="1989668" cy="1042207"/>
          </a:xfrm>
          <a:prstGeom prst="rect">
            <a:avLst/>
          </a:prstGeom>
        </p:spPr>
      </p:pic>
    </p:spTree>
    <p:extLst>
      <p:ext uri="{BB962C8B-B14F-4D97-AF65-F5344CB8AC3E}">
        <p14:creationId xmlns:p14="http://schemas.microsoft.com/office/powerpoint/2010/main" val="23455178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December 3, 2019</a:t>
            </a:r>
          </a:p>
        </p:txBody>
      </p:sp>
      <p:sp>
        <p:nvSpPr>
          <p:cNvPr id="5" name="Footer Placeholder 4"/>
          <p:cNvSpPr>
            <a:spLocks noGrp="1"/>
          </p:cNvSpPr>
          <p:nvPr>
            <p:ph type="ftr" sz="quarter" idx="11"/>
          </p:nvPr>
        </p:nvSpPr>
        <p:spPr/>
        <p:txBody>
          <a:bodyPr/>
          <a:lstStyle/>
          <a:p>
            <a:r>
              <a:rPr lang="en-US"/>
              <a:t>Welcome and Overview</a:t>
            </a:r>
          </a:p>
        </p:txBody>
      </p:sp>
      <p:sp>
        <p:nvSpPr>
          <p:cNvPr id="6" name="Slide Number Placeholder 5"/>
          <p:cNvSpPr>
            <a:spLocks noGrp="1"/>
          </p:cNvSpPr>
          <p:nvPr>
            <p:ph type="sldNum" sz="quarter" idx="12"/>
          </p:nvPr>
        </p:nvSpPr>
        <p:spPr/>
        <p:txBody>
          <a:bodyPr/>
          <a:lstStyle/>
          <a:p>
            <a:fld id="{DAF4631F-9657-4403-B5BD-26F85E582EE4}" type="slidenum">
              <a:rPr lang="en-US" smtClean="0"/>
              <a:t>‹#›</a:t>
            </a:fld>
            <a:endParaRPr lang="en-US"/>
          </a:p>
        </p:txBody>
      </p:sp>
    </p:spTree>
    <p:extLst>
      <p:ext uri="{BB962C8B-B14F-4D97-AF65-F5344CB8AC3E}">
        <p14:creationId xmlns:p14="http://schemas.microsoft.com/office/powerpoint/2010/main" val="25485158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December 3, 2019</a:t>
            </a:r>
          </a:p>
        </p:txBody>
      </p:sp>
      <p:sp>
        <p:nvSpPr>
          <p:cNvPr id="5" name="Footer Placeholder 4"/>
          <p:cNvSpPr>
            <a:spLocks noGrp="1"/>
          </p:cNvSpPr>
          <p:nvPr>
            <p:ph type="ftr" sz="quarter" idx="11"/>
          </p:nvPr>
        </p:nvSpPr>
        <p:spPr/>
        <p:txBody>
          <a:bodyPr/>
          <a:lstStyle/>
          <a:p>
            <a:r>
              <a:rPr lang="en-US"/>
              <a:t>Welcome and Overview</a:t>
            </a:r>
          </a:p>
        </p:txBody>
      </p:sp>
      <p:sp>
        <p:nvSpPr>
          <p:cNvPr id="6" name="Slide Number Placeholder 5"/>
          <p:cNvSpPr>
            <a:spLocks noGrp="1"/>
          </p:cNvSpPr>
          <p:nvPr>
            <p:ph type="sldNum" sz="quarter" idx="12"/>
          </p:nvPr>
        </p:nvSpPr>
        <p:spPr/>
        <p:txBody>
          <a:bodyPr/>
          <a:lstStyle/>
          <a:p>
            <a:fld id="{DAF4631F-9657-4403-B5BD-26F85E582EE4}" type="slidenum">
              <a:rPr lang="en-US" smtClean="0"/>
              <a:t>‹#›</a:t>
            </a:fld>
            <a:endParaRPr lang="en-US"/>
          </a:p>
        </p:txBody>
      </p:sp>
    </p:spTree>
    <p:extLst>
      <p:ext uri="{BB962C8B-B14F-4D97-AF65-F5344CB8AC3E}">
        <p14:creationId xmlns:p14="http://schemas.microsoft.com/office/powerpoint/2010/main" val="3584686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December 3, 2019</a:t>
            </a:r>
            <a:endParaRPr lang="en-US" dirty="0"/>
          </a:p>
        </p:txBody>
      </p:sp>
      <p:sp>
        <p:nvSpPr>
          <p:cNvPr id="5" name="Footer Placeholder 4"/>
          <p:cNvSpPr>
            <a:spLocks noGrp="1"/>
          </p:cNvSpPr>
          <p:nvPr>
            <p:ph type="ftr" sz="quarter" idx="11"/>
          </p:nvPr>
        </p:nvSpPr>
        <p:spPr/>
        <p:txBody>
          <a:bodyPr/>
          <a:lstStyle/>
          <a:p>
            <a:r>
              <a:rPr lang="en-US"/>
              <a:t>Welcome and Overview</a:t>
            </a:r>
            <a:endParaRPr lang="en-US" dirty="0"/>
          </a:p>
        </p:txBody>
      </p:sp>
      <p:sp>
        <p:nvSpPr>
          <p:cNvPr id="6" name="Slide Number Placeholder 5"/>
          <p:cNvSpPr>
            <a:spLocks noGrp="1"/>
          </p:cNvSpPr>
          <p:nvPr>
            <p:ph type="sldNum" sz="quarter" idx="12"/>
          </p:nvPr>
        </p:nvSpPr>
        <p:spPr/>
        <p:txBody>
          <a:bodyPr/>
          <a:lstStyle/>
          <a:p>
            <a:fld id="{DAF4631F-9657-4403-B5BD-26F85E582EE4}" type="slidenum">
              <a:rPr lang="en-US" smtClean="0"/>
              <a:t>‹#›</a:t>
            </a:fld>
            <a:endParaRPr lang="en-US"/>
          </a:p>
        </p:txBody>
      </p:sp>
    </p:spTree>
    <p:extLst>
      <p:ext uri="{BB962C8B-B14F-4D97-AF65-F5344CB8AC3E}">
        <p14:creationId xmlns:p14="http://schemas.microsoft.com/office/powerpoint/2010/main" val="825171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December 3, 2019</a:t>
            </a:r>
          </a:p>
        </p:txBody>
      </p:sp>
      <p:sp>
        <p:nvSpPr>
          <p:cNvPr id="5" name="Footer Placeholder 4"/>
          <p:cNvSpPr>
            <a:spLocks noGrp="1"/>
          </p:cNvSpPr>
          <p:nvPr>
            <p:ph type="ftr" sz="quarter" idx="11"/>
          </p:nvPr>
        </p:nvSpPr>
        <p:spPr/>
        <p:txBody>
          <a:bodyPr/>
          <a:lstStyle/>
          <a:p>
            <a:r>
              <a:rPr lang="en-US"/>
              <a:t>Welcome and Overview</a:t>
            </a:r>
          </a:p>
        </p:txBody>
      </p:sp>
      <p:sp>
        <p:nvSpPr>
          <p:cNvPr id="6" name="Slide Number Placeholder 5"/>
          <p:cNvSpPr>
            <a:spLocks noGrp="1"/>
          </p:cNvSpPr>
          <p:nvPr>
            <p:ph type="sldNum" sz="quarter" idx="12"/>
          </p:nvPr>
        </p:nvSpPr>
        <p:spPr/>
        <p:txBody>
          <a:bodyPr/>
          <a:lstStyle/>
          <a:p>
            <a:fld id="{DAF4631F-9657-4403-B5BD-26F85E582EE4}"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7251938D-C042-1453-62BC-517045B58BB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0846" y="5311235"/>
            <a:ext cx="1989668" cy="1042207"/>
          </a:xfrm>
          <a:prstGeom prst="rect">
            <a:avLst/>
          </a:prstGeom>
        </p:spPr>
      </p:pic>
    </p:spTree>
    <p:extLst>
      <p:ext uri="{BB962C8B-B14F-4D97-AF65-F5344CB8AC3E}">
        <p14:creationId xmlns:p14="http://schemas.microsoft.com/office/powerpoint/2010/main" val="8891018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December 3, 2019</a:t>
            </a:r>
          </a:p>
        </p:txBody>
      </p:sp>
      <p:sp>
        <p:nvSpPr>
          <p:cNvPr id="6" name="Footer Placeholder 5"/>
          <p:cNvSpPr>
            <a:spLocks noGrp="1"/>
          </p:cNvSpPr>
          <p:nvPr>
            <p:ph type="ftr" sz="quarter" idx="11"/>
          </p:nvPr>
        </p:nvSpPr>
        <p:spPr/>
        <p:txBody>
          <a:bodyPr/>
          <a:lstStyle/>
          <a:p>
            <a:r>
              <a:rPr lang="en-US"/>
              <a:t>Welcome and Overview</a:t>
            </a:r>
          </a:p>
        </p:txBody>
      </p:sp>
      <p:sp>
        <p:nvSpPr>
          <p:cNvPr id="7" name="Slide Number Placeholder 6"/>
          <p:cNvSpPr>
            <a:spLocks noGrp="1"/>
          </p:cNvSpPr>
          <p:nvPr>
            <p:ph type="sldNum" sz="quarter" idx="12"/>
          </p:nvPr>
        </p:nvSpPr>
        <p:spPr/>
        <p:txBody>
          <a:bodyPr/>
          <a:lstStyle/>
          <a:p>
            <a:fld id="{DAF4631F-9657-4403-B5BD-26F85E582EE4}" type="slidenum">
              <a:rPr lang="en-US" smtClean="0"/>
              <a:t>‹#›</a:t>
            </a:fld>
            <a:endParaRPr lang="en-US"/>
          </a:p>
        </p:txBody>
      </p:sp>
    </p:spTree>
    <p:extLst>
      <p:ext uri="{BB962C8B-B14F-4D97-AF65-F5344CB8AC3E}">
        <p14:creationId xmlns:p14="http://schemas.microsoft.com/office/powerpoint/2010/main" val="15471722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December 3, 2019</a:t>
            </a:r>
          </a:p>
        </p:txBody>
      </p:sp>
      <p:sp>
        <p:nvSpPr>
          <p:cNvPr id="8" name="Footer Placeholder 7"/>
          <p:cNvSpPr>
            <a:spLocks noGrp="1"/>
          </p:cNvSpPr>
          <p:nvPr>
            <p:ph type="ftr" sz="quarter" idx="11"/>
          </p:nvPr>
        </p:nvSpPr>
        <p:spPr/>
        <p:txBody>
          <a:bodyPr/>
          <a:lstStyle/>
          <a:p>
            <a:r>
              <a:rPr lang="en-US"/>
              <a:t>Welcome and Overview</a:t>
            </a:r>
          </a:p>
        </p:txBody>
      </p:sp>
      <p:sp>
        <p:nvSpPr>
          <p:cNvPr id="9" name="Slide Number Placeholder 8"/>
          <p:cNvSpPr>
            <a:spLocks noGrp="1"/>
          </p:cNvSpPr>
          <p:nvPr>
            <p:ph type="sldNum" sz="quarter" idx="12"/>
          </p:nvPr>
        </p:nvSpPr>
        <p:spPr/>
        <p:txBody>
          <a:bodyPr/>
          <a:lstStyle/>
          <a:p>
            <a:fld id="{DAF4631F-9657-4403-B5BD-26F85E582EE4}" type="slidenum">
              <a:rPr lang="en-US" smtClean="0"/>
              <a:t>‹#›</a:t>
            </a:fld>
            <a:endParaRPr lang="en-US"/>
          </a:p>
        </p:txBody>
      </p:sp>
    </p:spTree>
    <p:extLst>
      <p:ext uri="{BB962C8B-B14F-4D97-AF65-F5344CB8AC3E}">
        <p14:creationId xmlns:p14="http://schemas.microsoft.com/office/powerpoint/2010/main" val="14076398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December 3, 2019</a:t>
            </a:r>
          </a:p>
        </p:txBody>
      </p:sp>
      <p:sp>
        <p:nvSpPr>
          <p:cNvPr id="4" name="Footer Placeholder 3"/>
          <p:cNvSpPr>
            <a:spLocks noGrp="1"/>
          </p:cNvSpPr>
          <p:nvPr>
            <p:ph type="ftr" sz="quarter" idx="11"/>
          </p:nvPr>
        </p:nvSpPr>
        <p:spPr/>
        <p:txBody>
          <a:bodyPr/>
          <a:lstStyle/>
          <a:p>
            <a:r>
              <a:rPr lang="en-US"/>
              <a:t>Welcome and Overview</a:t>
            </a:r>
          </a:p>
        </p:txBody>
      </p:sp>
      <p:sp>
        <p:nvSpPr>
          <p:cNvPr id="5" name="Slide Number Placeholder 4"/>
          <p:cNvSpPr>
            <a:spLocks noGrp="1"/>
          </p:cNvSpPr>
          <p:nvPr>
            <p:ph type="sldNum" sz="quarter" idx="12"/>
          </p:nvPr>
        </p:nvSpPr>
        <p:spPr/>
        <p:txBody>
          <a:bodyPr/>
          <a:lstStyle/>
          <a:p>
            <a:fld id="{DAF4631F-9657-4403-B5BD-26F85E582EE4}" type="slidenum">
              <a:rPr lang="en-US" smtClean="0"/>
              <a:t>‹#›</a:t>
            </a:fld>
            <a:endParaRPr lang="en-US"/>
          </a:p>
        </p:txBody>
      </p:sp>
    </p:spTree>
    <p:extLst>
      <p:ext uri="{BB962C8B-B14F-4D97-AF65-F5344CB8AC3E}">
        <p14:creationId xmlns:p14="http://schemas.microsoft.com/office/powerpoint/2010/main" val="34165340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r>
              <a:rPr lang="en-US"/>
              <a:t>December 3, 2019</a:t>
            </a:r>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a:t>Welcome and Overview</a:t>
            </a:r>
          </a:p>
        </p:txBody>
      </p:sp>
      <p:sp>
        <p:nvSpPr>
          <p:cNvPr id="9" name="Slide Number Placeholder 8"/>
          <p:cNvSpPr>
            <a:spLocks noGrp="1"/>
          </p:cNvSpPr>
          <p:nvPr>
            <p:ph type="sldNum" sz="quarter" idx="12"/>
          </p:nvPr>
        </p:nvSpPr>
        <p:spPr/>
        <p:txBody>
          <a:bodyPr/>
          <a:lstStyle/>
          <a:p>
            <a:fld id="{DAF4631F-9657-4403-B5BD-26F85E582EE4}" type="slidenum">
              <a:rPr lang="en-US" smtClean="0"/>
              <a:t>‹#›</a:t>
            </a:fld>
            <a:endParaRPr lang="en-US"/>
          </a:p>
        </p:txBody>
      </p:sp>
      <p:pic>
        <p:nvPicPr>
          <p:cNvPr id="10" name="Picture 9">
            <a:extLst>
              <a:ext uri="{FF2B5EF4-FFF2-40B4-BE49-F238E27FC236}">
                <a16:creationId xmlns:a16="http://schemas.microsoft.com/office/drawing/2014/main" id="{AEFB6E8E-1647-A069-E472-6D7DFC8CA40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0846" y="5311235"/>
            <a:ext cx="1989668" cy="1042207"/>
          </a:xfrm>
          <a:prstGeom prst="rect">
            <a:avLst/>
          </a:prstGeom>
        </p:spPr>
      </p:pic>
    </p:spTree>
    <p:extLst>
      <p:ext uri="{BB962C8B-B14F-4D97-AF65-F5344CB8AC3E}">
        <p14:creationId xmlns:p14="http://schemas.microsoft.com/office/powerpoint/2010/main" val="13333258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r>
              <a:rPr lang="en-US"/>
              <a:t>December 3, 2019</a:t>
            </a: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en-US"/>
              <a:t>Welcome and Overview</a:t>
            </a: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AF4631F-9657-4403-B5BD-26F85E582EE4}" type="slidenum">
              <a:rPr lang="en-US" smtClean="0"/>
              <a:t>‹#›</a:t>
            </a:fld>
            <a:endParaRPr lang="en-US"/>
          </a:p>
        </p:txBody>
      </p:sp>
      <p:pic>
        <p:nvPicPr>
          <p:cNvPr id="11" name="Picture 10">
            <a:extLst>
              <a:ext uri="{FF2B5EF4-FFF2-40B4-BE49-F238E27FC236}">
                <a16:creationId xmlns:a16="http://schemas.microsoft.com/office/drawing/2014/main" id="{695B0EDE-90D4-FECE-0A1E-4CE45EF6601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0846" y="5311235"/>
            <a:ext cx="1989668" cy="1042207"/>
          </a:xfrm>
          <a:prstGeom prst="rect">
            <a:avLst/>
          </a:prstGeom>
        </p:spPr>
      </p:pic>
    </p:spTree>
    <p:extLst>
      <p:ext uri="{BB962C8B-B14F-4D97-AF65-F5344CB8AC3E}">
        <p14:creationId xmlns:p14="http://schemas.microsoft.com/office/powerpoint/2010/main" val="2024510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rgbClr val="86CCD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December 3, 2019</a:t>
            </a:r>
          </a:p>
        </p:txBody>
      </p:sp>
      <p:sp>
        <p:nvSpPr>
          <p:cNvPr id="6" name="Footer Placeholder 5"/>
          <p:cNvSpPr>
            <a:spLocks noGrp="1"/>
          </p:cNvSpPr>
          <p:nvPr>
            <p:ph type="ftr" sz="quarter" idx="11"/>
          </p:nvPr>
        </p:nvSpPr>
        <p:spPr/>
        <p:txBody>
          <a:bodyPr/>
          <a:lstStyle/>
          <a:p>
            <a:r>
              <a:rPr lang="en-US"/>
              <a:t>Welcome and Overview</a:t>
            </a:r>
          </a:p>
        </p:txBody>
      </p:sp>
      <p:sp>
        <p:nvSpPr>
          <p:cNvPr id="7" name="Slide Number Placeholder 6"/>
          <p:cNvSpPr>
            <a:spLocks noGrp="1"/>
          </p:cNvSpPr>
          <p:nvPr>
            <p:ph type="sldNum" sz="quarter" idx="12"/>
          </p:nvPr>
        </p:nvSpPr>
        <p:spPr/>
        <p:txBody>
          <a:bodyPr/>
          <a:lstStyle/>
          <a:p>
            <a:fld id="{DAF4631F-9657-4403-B5BD-26F85E582EE4}" type="slidenum">
              <a:rPr lang="en-US" smtClean="0"/>
              <a:t>‹#›</a:t>
            </a:fld>
            <a:endParaRPr lang="en-US"/>
          </a:p>
        </p:txBody>
      </p:sp>
    </p:spTree>
    <p:extLst>
      <p:ext uri="{BB962C8B-B14F-4D97-AF65-F5344CB8AC3E}">
        <p14:creationId xmlns:p14="http://schemas.microsoft.com/office/powerpoint/2010/main" val="11761949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r>
              <a:rPr lang="en-US"/>
              <a:t>December 3, 2019</a:t>
            </a: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a:t>Welcome and Overview</a:t>
            </a: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AF4631F-9657-4403-B5BD-26F85E582EE4}"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B9A54160-E0AB-147C-CACC-40F5888F4B15}"/>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160846" y="5311235"/>
            <a:ext cx="1989668" cy="1042207"/>
          </a:xfrm>
          <a:prstGeom prst="rect">
            <a:avLst/>
          </a:prstGeom>
        </p:spPr>
      </p:pic>
    </p:spTree>
    <p:extLst>
      <p:ext uri="{BB962C8B-B14F-4D97-AF65-F5344CB8AC3E}">
        <p14:creationId xmlns:p14="http://schemas.microsoft.com/office/powerpoint/2010/main" val="2368095827"/>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Lst>
  <p:hf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mailto:Kenya.Stump@ky.gov" TargetMode="External"/><Relationship Id="rId2" Type="http://schemas.openxmlformats.org/officeDocument/2006/relationships/hyperlink" Target="mailto:energy@ky.gov" TargetMode="External"/><Relationship Id="rId1" Type="http://schemas.openxmlformats.org/officeDocument/2006/relationships/slideLayout" Target="../slideLayouts/slideLayout2.xml"/><Relationship Id="rId4" Type="http://schemas.openxmlformats.org/officeDocument/2006/relationships/hyperlink" Target="mailto:Lona.Brewer@ky.gov"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hyperlink" Target="https://www.energy.gov/scep/office-state-and-community-energy-programs"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1EA9C-298A-EA1B-90BD-0CDF0E24FB68}"/>
              </a:ext>
            </a:extLst>
          </p:cNvPr>
          <p:cNvSpPr>
            <a:spLocks noGrp="1"/>
          </p:cNvSpPr>
          <p:nvPr>
            <p:ph type="ctrTitle"/>
          </p:nvPr>
        </p:nvSpPr>
        <p:spPr/>
        <p:txBody>
          <a:bodyPr/>
          <a:lstStyle/>
          <a:p>
            <a:r>
              <a:rPr lang="en-US" dirty="0"/>
              <a:t>Potential Funding Opportunities</a:t>
            </a:r>
          </a:p>
        </p:txBody>
      </p:sp>
      <p:sp>
        <p:nvSpPr>
          <p:cNvPr id="3" name="Subtitle 2">
            <a:extLst>
              <a:ext uri="{FF2B5EF4-FFF2-40B4-BE49-F238E27FC236}">
                <a16:creationId xmlns:a16="http://schemas.microsoft.com/office/drawing/2014/main" id="{2D299166-78B9-9522-6C88-9B7864A4790B}"/>
              </a:ext>
            </a:extLst>
          </p:cNvPr>
          <p:cNvSpPr>
            <a:spLocks noGrp="1"/>
          </p:cNvSpPr>
          <p:nvPr>
            <p:ph type="subTitle" idx="1"/>
          </p:nvPr>
        </p:nvSpPr>
        <p:spPr>
          <a:xfrm>
            <a:off x="1097280" y="4584930"/>
            <a:ext cx="10058400" cy="1143000"/>
          </a:xfrm>
        </p:spPr>
        <p:txBody>
          <a:bodyPr/>
          <a:lstStyle/>
          <a:p>
            <a:r>
              <a:rPr lang="en-US" dirty="0"/>
              <a:t>Office of Energy Policy</a:t>
            </a:r>
          </a:p>
        </p:txBody>
      </p:sp>
      <p:sp>
        <p:nvSpPr>
          <p:cNvPr id="4" name="Footer Placeholder 3">
            <a:extLst>
              <a:ext uri="{FF2B5EF4-FFF2-40B4-BE49-F238E27FC236}">
                <a16:creationId xmlns:a16="http://schemas.microsoft.com/office/drawing/2014/main" id="{AB2AA6CE-EDEA-98A5-BF6F-5352012EB732}"/>
              </a:ext>
            </a:extLst>
          </p:cNvPr>
          <p:cNvSpPr>
            <a:spLocks noGrp="1"/>
          </p:cNvSpPr>
          <p:nvPr>
            <p:ph type="ftr" sz="quarter" idx="11"/>
          </p:nvPr>
        </p:nvSpPr>
        <p:spPr/>
        <p:txBody>
          <a:bodyPr/>
          <a:lstStyle/>
          <a:p>
            <a:r>
              <a:rPr lang="en-US"/>
              <a:t>Welcome and Overview</a:t>
            </a:r>
            <a:endParaRPr lang="en-US" dirty="0"/>
          </a:p>
        </p:txBody>
      </p:sp>
      <p:sp>
        <p:nvSpPr>
          <p:cNvPr id="5" name="Slide Number Placeholder 4">
            <a:extLst>
              <a:ext uri="{FF2B5EF4-FFF2-40B4-BE49-F238E27FC236}">
                <a16:creationId xmlns:a16="http://schemas.microsoft.com/office/drawing/2014/main" id="{379A02BE-875B-35DD-11F6-B100C23F331D}"/>
              </a:ext>
            </a:extLst>
          </p:cNvPr>
          <p:cNvSpPr>
            <a:spLocks noGrp="1"/>
          </p:cNvSpPr>
          <p:nvPr>
            <p:ph type="sldNum" sz="quarter" idx="12"/>
          </p:nvPr>
        </p:nvSpPr>
        <p:spPr/>
        <p:txBody>
          <a:bodyPr/>
          <a:lstStyle/>
          <a:p>
            <a:fld id="{DAF4631F-9657-4403-B5BD-26F85E582EE4}" type="slidenum">
              <a:rPr lang="en-US" smtClean="0"/>
              <a:t>1</a:t>
            </a:fld>
            <a:endParaRPr lang="en-US"/>
          </a:p>
        </p:txBody>
      </p:sp>
    </p:spTree>
    <p:extLst>
      <p:ext uri="{BB962C8B-B14F-4D97-AF65-F5344CB8AC3E}">
        <p14:creationId xmlns:p14="http://schemas.microsoft.com/office/powerpoint/2010/main" val="29287167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 consumers</a:t>
            </a:r>
          </a:p>
        </p:txBody>
      </p:sp>
      <p:sp>
        <p:nvSpPr>
          <p:cNvPr id="4" name="Footer Placeholder 3"/>
          <p:cNvSpPr>
            <a:spLocks noGrp="1"/>
          </p:cNvSpPr>
          <p:nvPr>
            <p:ph type="ftr" sz="quarter" idx="11"/>
          </p:nvPr>
        </p:nvSpPr>
        <p:spPr/>
        <p:txBody>
          <a:bodyPr/>
          <a:lstStyle/>
          <a:p>
            <a:r>
              <a:rPr lang="en-US"/>
              <a:t>Welcome and Overview</a:t>
            </a:r>
            <a:endParaRPr lang="en-US" dirty="0"/>
          </a:p>
        </p:txBody>
      </p:sp>
      <p:sp>
        <p:nvSpPr>
          <p:cNvPr id="5" name="Slide Number Placeholder 4"/>
          <p:cNvSpPr>
            <a:spLocks noGrp="1"/>
          </p:cNvSpPr>
          <p:nvPr>
            <p:ph type="sldNum" sz="quarter" idx="12"/>
          </p:nvPr>
        </p:nvSpPr>
        <p:spPr/>
        <p:txBody>
          <a:bodyPr/>
          <a:lstStyle/>
          <a:p>
            <a:fld id="{DAF4631F-9657-4403-B5BD-26F85E582EE4}" type="slidenum">
              <a:rPr lang="en-US" smtClean="0"/>
              <a:t>10</a:t>
            </a:fld>
            <a:endParaRPr lang="en-US"/>
          </a:p>
        </p:txBody>
      </p:sp>
      <p:pic>
        <p:nvPicPr>
          <p:cNvPr id="6" name="Picture 5"/>
          <p:cNvPicPr>
            <a:picLocks noChangeAspect="1"/>
          </p:cNvPicPr>
          <p:nvPr/>
        </p:nvPicPr>
        <p:blipFill>
          <a:blip r:embed="rId2"/>
          <a:stretch>
            <a:fillRect/>
          </a:stretch>
        </p:blipFill>
        <p:spPr>
          <a:xfrm>
            <a:off x="933061" y="2075022"/>
            <a:ext cx="7890295" cy="3813566"/>
          </a:xfrm>
          <a:prstGeom prst="rect">
            <a:avLst/>
          </a:prstGeom>
        </p:spPr>
      </p:pic>
      <p:sp>
        <p:nvSpPr>
          <p:cNvPr id="7" name="Rectangle 6"/>
          <p:cNvSpPr/>
          <p:nvPr/>
        </p:nvSpPr>
        <p:spPr>
          <a:xfrm>
            <a:off x="6306845" y="4429322"/>
            <a:ext cx="4249625" cy="369332"/>
          </a:xfrm>
          <a:prstGeom prst="rect">
            <a:avLst/>
          </a:prstGeom>
        </p:spPr>
        <p:txBody>
          <a:bodyPr wrap="none">
            <a:spAutoFit/>
          </a:bodyPr>
          <a:lstStyle/>
          <a:p>
            <a:r>
              <a:rPr lang="en-US" dirty="0"/>
              <a:t>https://www.whitehouse.gov/cleanenergy/</a:t>
            </a:r>
          </a:p>
        </p:txBody>
      </p:sp>
    </p:spTree>
    <p:extLst>
      <p:ext uri="{BB962C8B-B14F-4D97-AF65-F5344CB8AC3E}">
        <p14:creationId xmlns:p14="http://schemas.microsoft.com/office/powerpoint/2010/main" val="42767492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298580" y="261258"/>
            <a:ext cx="9934575" cy="3295650"/>
          </a:xfrm>
          <a:prstGeom prst="rect">
            <a:avLst/>
          </a:prstGeom>
        </p:spPr>
      </p:pic>
      <p:sp>
        <p:nvSpPr>
          <p:cNvPr id="3" name="Footer Placeholder 2"/>
          <p:cNvSpPr>
            <a:spLocks noGrp="1"/>
          </p:cNvSpPr>
          <p:nvPr>
            <p:ph type="ftr" sz="quarter" idx="11"/>
          </p:nvPr>
        </p:nvSpPr>
        <p:spPr/>
        <p:txBody>
          <a:bodyPr/>
          <a:lstStyle/>
          <a:p>
            <a:r>
              <a:rPr lang="en-US"/>
              <a:t>Welcome and Overview</a:t>
            </a:r>
          </a:p>
        </p:txBody>
      </p:sp>
      <p:sp>
        <p:nvSpPr>
          <p:cNvPr id="4" name="Slide Number Placeholder 3"/>
          <p:cNvSpPr>
            <a:spLocks noGrp="1"/>
          </p:cNvSpPr>
          <p:nvPr>
            <p:ph type="sldNum" sz="quarter" idx="12"/>
          </p:nvPr>
        </p:nvSpPr>
        <p:spPr/>
        <p:txBody>
          <a:bodyPr/>
          <a:lstStyle/>
          <a:p>
            <a:fld id="{DAF4631F-9657-4403-B5BD-26F85E582EE4}" type="slidenum">
              <a:rPr lang="en-US" smtClean="0"/>
              <a:t>11</a:t>
            </a:fld>
            <a:endParaRPr lang="en-US"/>
          </a:p>
        </p:txBody>
      </p:sp>
      <p:sp>
        <p:nvSpPr>
          <p:cNvPr id="7" name="Rectangle 6"/>
          <p:cNvSpPr/>
          <p:nvPr/>
        </p:nvSpPr>
        <p:spPr>
          <a:xfrm>
            <a:off x="1580213" y="3925468"/>
            <a:ext cx="8652942" cy="369332"/>
          </a:xfrm>
          <a:prstGeom prst="rect">
            <a:avLst/>
          </a:prstGeom>
        </p:spPr>
        <p:txBody>
          <a:bodyPr wrap="square">
            <a:spAutoFit/>
          </a:bodyPr>
          <a:lstStyle/>
          <a:p>
            <a:r>
              <a:rPr lang="en-US" dirty="0"/>
              <a:t>https://www.energy.gov/scep/home-energy-rebate-program</a:t>
            </a:r>
          </a:p>
        </p:txBody>
      </p:sp>
    </p:spTree>
    <p:extLst>
      <p:ext uri="{BB962C8B-B14F-4D97-AF65-F5344CB8AC3E}">
        <p14:creationId xmlns:p14="http://schemas.microsoft.com/office/powerpoint/2010/main" val="14954668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Connect with Us </a:t>
            </a:r>
            <a:r>
              <a:rPr lang="en-US" dirty="0"/>
              <a:t>–</a:t>
            </a:r>
          </a:p>
        </p:txBody>
      </p:sp>
      <p:sp>
        <p:nvSpPr>
          <p:cNvPr id="3" name="Content Placeholder 2"/>
          <p:cNvSpPr>
            <a:spLocks noGrp="1"/>
          </p:cNvSpPr>
          <p:nvPr>
            <p:ph idx="1"/>
          </p:nvPr>
        </p:nvSpPr>
        <p:spPr/>
        <p:txBody>
          <a:bodyPr>
            <a:normAutofit/>
          </a:bodyPr>
          <a:lstStyle/>
          <a:p>
            <a:pPr marL="201168" lvl="1" indent="0">
              <a:buNone/>
            </a:pPr>
            <a:r>
              <a:rPr lang="en-US" sz="2000" b="1" dirty="0"/>
              <a:t>Energy Policy Website </a:t>
            </a:r>
            <a:r>
              <a:rPr lang="en-US" b="1" dirty="0"/>
              <a:t>–</a:t>
            </a:r>
          </a:p>
          <a:p>
            <a:pPr lvl="1">
              <a:buFont typeface="Arial" panose="020B0604020202020204" pitchFamily="34" charset="0"/>
              <a:buChar char="•"/>
            </a:pPr>
            <a:r>
              <a:rPr lang="en-US" dirty="0"/>
              <a:t>eec.ky.gov/energy</a:t>
            </a:r>
          </a:p>
          <a:p>
            <a:pPr marL="201168" lvl="1" indent="0">
              <a:buNone/>
            </a:pPr>
            <a:endParaRPr lang="en-US" dirty="0"/>
          </a:p>
          <a:p>
            <a:pPr marL="201168" lvl="1" indent="0">
              <a:buNone/>
            </a:pPr>
            <a:r>
              <a:rPr lang="en-US" sz="2000" b="1" dirty="0"/>
              <a:t>Email:</a:t>
            </a:r>
          </a:p>
          <a:p>
            <a:pPr lvl="1">
              <a:buFont typeface="Arial" panose="020B0604020202020204" pitchFamily="34" charset="0"/>
              <a:buChar char="•"/>
            </a:pPr>
            <a:r>
              <a:rPr lang="en-US" dirty="0">
                <a:hlinkClick r:id="rId2"/>
              </a:rPr>
              <a:t>energy@ky.gov</a:t>
            </a:r>
            <a:endParaRPr lang="en-US" dirty="0"/>
          </a:p>
          <a:p>
            <a:pPr marL="201168" lvl="1" indent="0" algn="ctr">
              <a:buNone/>
            </a:pPr>
            <a:r>
              <a:rPr lang="en-US" sz="2400" b="1" dirty="0"/>
              <a:t>Contact information</a:t>
            </a:r>
          </a:p>
          <a:p>
            <a:pPr marL="201168" lvl="1" indent="0" algn="ctr">
              <a:buNone/>
            </a:pPr>
            <a:r>
              <a:rPr lang="en-US" dirty="0"/>
              <a:t>Kenya Stump</a:t>
            </a:r>
          </a:p>
          <a:p>
            <a:pPr marL="201168" lvl="1" indent="0" algn="ctr">
              <a:buNone/>
            </a:pPr>
            <a:r>
              <a:rPr lang="en-US" dirty="0">
                <a:hlinkClick r:id="rId3"/>
              </a:rPr>
              <a:t>Kenya.Stump@ky.gov</a:t>
            </a:r>
            <a:endParaRPr lang="en-US" dirty="0"/>
          </a:p>
          <a:p>
            <a:pPr marL="201168" lvl="1" indent="0" algn="ctr">
              <a:buNone/>
            </a:pPr>
            <a:endParaRPr lang="en-US" dirty="0"/>
          </a:p>
          <a:p>
            <a:pPr marL="201168" lvl="1" indent="0" algn="ctr">
              <a:buNone/>
            </a:pPr>
            <a:r>
              <a:rPr lang="en-US" dirty="0"/>
              <a:t>Lona Brewer</a:t>
            </a:r>
          </a:p>
          <a:p>
            <a:pPr marL="201168" lvl="1" indent="0" algn="ctr">
              <a:buNone/>
            </a:pPr>
            <a:r>
              <a:rPr lang="en-US" dirty="0">
                <a:hlinkClick r:id="rId4"/>
              </a:rPr>
              <a:t>Lona.Brewer@ky.gov</a:t>
            </a:r>
            <a:endParaRPr lang="en-US" dirty="0"/>
          </a:p>
          <a:p>
            <a:endParaRPr lang="en-US" dirty="0"/>
          </a:p>
        </p:txBody>
      </p:sp>
      <p:sp>
        <p:nvSpPr>
          <p:cNvPr id="4" name="Footer Placeholder 3"/>
          <p:cNvSpPr>
            <a:spLocks noGrp="1"/>
          </p:cNvSpPr>
          <p:nvPr>
            <p:ph type="ftr" sz="quarter" idx="11"/>
          </p:nvPr>
        </p:nvSpPr>
        <p:spPr/>
        <p:txBody>
          <a:bodyPr/>
          <a:lstStyle/>
          <a:p>
            <a:r>
              <a:rPr lang="en-US" dirty="0"/>
              <a:t>Contact information</a:t>
            </a:r>
          </a:p>
        </p:txBody>
      </p:sp>
      <p:sp>
        <p:nvSpPr>
          <p:cNvPr id="5" name="Slide Number Placeholder 4"/>
          <p:cNvSpPr>
            <a:spLocks noGrp="1"/>
          </p:cNvSpPr>
          <p:nvPr>
            <p:ph type="sldNum" sz="quarter" idx="12"/>
          </p:nvPr>
        </p:nvSpPr>
        <p:spPr/>
        <p:txBody>
          <a:bodyPr/>
          <a:lstStyle/>
          <a:p>
            <a:fld id="{DAF4631F-9657-4403-B5BD-26F85E582EE4}" type="slidenum">
              <a:rPr lang="en-US" smtClean="0"/>
              <a:t>12</a:t>
            </a:fld>
            <a:endParaRPr lang="en-US"/>
          </a:p>
        </p:txBody>
      </p:sp>
    </p:spTree>
    <p:extLst>
      <p:ext uri="{BB962C8B-B14F-4D97-AF65-F5344CB8AC3E}">
        <p14:creationId xmlns:p14="http://schemas.microsoft.com/office/powerpoint/2010/main" val="6362717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Office of Energy Policy </a:t>
            </a:r>
            <a:r>
              <a:rPr lang="en-US" sz="3200" b="1" dirty="0"/>
              <a:t>(OEP)</a:t>
            </a:r>
            <a:br>
              <a:rPr lang="en-US" sz="3200" b="1" dirty="0"/>
            </a:br>
            <a:r>
              <a:rPr lang="en-US" b="1" dirty="0"/>
              <a:t>Who we are – What we do</a:t>
            </a:r>
          </a:p>
        </p:txBody>
      </p:sp>
      <p:sp>
        <p:nvSpPr>
          <p:cNvPr id="3" name="Content Placeholder 2"/>
          <p:cNvSpPr>
            <a:spLocks noGrp="1"/>
          </p:cNvSpPr>
          <p:nvPr>
            <p:ph idx="1"/>
          </p:nvPr>
        </p:nvSpPr>
        <p:spPr>
          <a:xfrm>
            <a:off x="1017037" y="1845734"/>
            <a:ext cx="10138643" cy="4023360"/>
          </a:xfrm>
        </p:spPr>
        <p:txBody>
          <a:bodyPr>
            <a:normAutofit lnSpcReduction="10000"/>
          </a:bodyPr>
          <a:lstStyle/>
          <a:p>
            <a:pPr marL="0" indent="0">
              <a:buNone/>
            </a:pPr>
            <a:r>
              <a:rPr lang="en-US" dirty="0"/>
              <a:t>   Non-regulatory agency</a:t>
            </a:r>
          </a:p>
          <a:p>
            <a:pPr lvl="1">
              <a:buFont typeface="Arial" panose="020B0604020202020204" pitchFamily="34" charset="0"/>
              <a:buChar char="•"/>
            </a:pPr>
            <a:r>
              <a:rPr lang="en-US" dirty="0"/>
              <a:t>October 2021, Governor </a:t>
            </a:r>
            <a:r>
              <a:rPr lang="en-US" dirty="0" err="1"/>
              <a:t>Beshear</a:t>
            </a:r>
            <a:r>
              <a:rPr lang="en-US" dirty="0"/>
              <a:t> and EEC released Kentucky’s Energy Strategy for a transitioning energy landscape.  </a:t>
            </a:r>
          </a:p>
          <a:p>
            <a:pPr lvl="1">
              <a:buFont typeface="Arial" panose="020B0604020202020204" pitchFamily="34" charset="0"/>
              <a:buChar char="•"/>
            </a:pPr>
            <a:r>
              <a:rPr lang="en-US" b="1" i="1" dirty="0"/>
              <a:t>KYE3 – Designs for a Resilient Economy </a:t>
            </a:r>
            <a:r>
              <a:rPr lang="en-US" dirty="0"/>
              <a:t>– is an energy strategy wrapped in economic development and focused on resilience</a:t>
            </a:r>
          </a:p>
          <a:p>
            <a:pPr lvl="1">
              <a:buFont typeface="Arial" panose="020B0604020202020204" pitchFamily="34" charset="0"/>
              <a:buChar char="•"/>
            </a:pPr>
            <a:r>
              <a:rPr lang="en-US" dirty="0"/>
              <a:t>Through federal grant partnerships, we fund projects throughout the state that are focused on energy education, affordability, grid resilience, data modeling, power sector modernization – and more.</a:t>
            </a:r>
          </a:p>
          <a:p>
            <a:pPr lvl="1">
              <a:buFont typeface="Arial" panose="020B0604020202020204" pitchFamily="34" charset="0"/>
              <a:buChar char="•"/>
            </a:pPr>
            <a:r>
              <a:rPr lang="en-US" dirty="0"/>
              <a:t>Support the utilization of all of Kentucky’s energy resources</a:t>
            </a:r>
          </a:p>
          <a:p>
            <a:pPr marL="0" indent="0">
              <a:buNone/>
            </a:pPr>
            <a:r>
              <a:rPr lang="en-US" dirty="0"/>
              <a:t>   </a:t>
            </a:r>
            <a:r>
              <a:rPr lang="en-US" b="1" dirty="0"/>
              <a:t>Resources</a:t>
            </a:r>
          </a:p>
          <a:p>
            <a:pPr lvl="1">
              <a:buFont typeface="Arial" panose="020B0604020202020204" pitchFamily="34" charset="0"/>
              <a:buChar char="•"/>
            </a:pPr>
            <a:r>
              <a:rPr lang="en-US" dirty="0"/>
              <a:t>Host interactive dashboards and data – makes it easy to find out more information about Kentucky’s energy statistics</a:t>
            </a:r>
          </a:p>
          <a:p>
            <a:pPr lvl="1">
              <a:buFont typeface="Arial" panose="020B0604020202020204" pitchFamily="34" charset="0"/>
              <a:buChar char="•"/>
            </a:pPr>
            <a:r>
              <a:rPr lang="en-US" dirty="0"/>
              <a:t>Information on reducing your energy bill, grant programs, cleaner transportation options</a:t>
            </a:r>
          </a:p>
          <a:p>
            <a:pPr lvl="1">
              <a:buFont typeface="Arial" panose="020B0604020202020204" pitchFamily="34" charset="0"/>
              <a:buChar char="•"/>
            </a:pPr>
            <a:r>
              <a:rPr lang="en-US" dirty="0"/>
              <a:t>Kentucky’s Energy Profile</a:t>
            </a:r>
          </a:p>
        </p:txBody>
      </p:sp>
      <p:sp>
        <p:nvSpPr>
          <p:cNvPr id="4" name="Footer Placeholder 3"/>
          <p:cNvSpPr>
            <a:spLocks noGrp="1"/>
          </p:cNvSpPr>
          <p:nvPr>
            <p:ph type="ftr" sz="quarter" idx="11"/>
          </p:nvPr>
        </p:nvSpPr>
        <p:spPr/>
        <p:txBody>
          <a:bodyPr/>
          <a:lstStyle/>
          <a:p>
            <a:r>
              <a:rPr lang="en-US"/>
              <a:t>Welcome and Overview</a:t>
            </a:r>
            <a:endParaRPr lang="en-US" dirty="0"/>
          </a:p>
        </p:txBody>
      </p:sp>
      <p:sp>
        <p:nvSpPr>
          <p:cNvPr id="5" name="Slide Number Placeholder 4"/>
          <p:cNvSpPr>
            <a:spLocks noGrp="1"/>
          </p:cNvSpPr>
          <p:nvPr>
            <p:ph type="sldNum" sz="quarter" idx="12"/>
          </p:nvPr>
        </p:nvSpPr>
        <p:spPr/>
        <p:txBody>
          <a:bodyPr/>
          <a:lstStyle/>
          <a:p>
            <a:fld id="{DAF4631F-9657-4403-B5BD-26F85E582EE4}" type="slidenum">
              <a:rPr lang="en-US" smtClean="0"/>
              <a:t>2</a:t>
            </a:fld>
            <a:endParaRPr lang="en-US"/>
          </a:p>
        </p:txBody>
      </p:sp>
    </p:spTree>
    <p:extLst>
      <p:ext uri="{BB962C8B-B14F-4D97-AF65-F5344CB8AC3E}">
        <p14:creationId xmlns:p14="http://schemas.microsoft.com/office/powerpoint/2010/main" val="21108934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Status</a:t>
            </a:r>
          </a:p>
        </p:txBody>
      </p:sp>
      <p:sp>
        <p:nvSpPr>
          <p:cNvPr id="4" name="Footer Placeholder 3"/>
          <p:cNvSpPr>
            <a:spLocks noGrp="1"/>
          </p:cNvSpPr>
          <p:nvPr>
            <p:ph type="ftr" sz="quarter" idx="11"/>
          </p:nvPr>
        </p:nvSpPr>
        <p:spPr/>
        <p:txBody>
          <a:bodyPr/>
          <a:lstStyle/>
          <a:p>
            <a:r>
              <a:rPr lang="en-US"/>
              <a:t>Welcome and Overview</a:t>
            </a:r>
            <a:endParaRPr lang="en-US" dirty="0"/>
          </a:p>
        </p:txBody>
      </p:sp>
      <p:sp>
        <p:nvSpPr>
          <p:cNvPr id="5" name="Slide Number Placeholder 4"/>
          <p:cNvSpPr>
            <a:spLocks noGrp="1"/>
          </p:cNvSpPr>
          <p:nvPr>
            <p:ph type="sldNum" sz="quarter" idx="12"/>
          </p:nvPr>
        </p:nvSpPr>
        <p:spPr/>
        <p:txBody>
          <a:bodyPr/>
          <a:lstStyle/>
          <a:p>
            <a:fld id="{DAF4631F-9657-4403-B5BD-26F85E582EE4}" type="slidenum">
              <a:rPr lang="en-US" smtClean="0"/>
              <a:t>3</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3750147013"/>
              </p:ext>
            </p:extLst>
          </p:nvPr>
        </p:nvGraphicFramePr>
        <p:xfrm>
          <a:off x="839755" y="1911127"/>
          <a:ext cx="9503779" cy="4160869"/>
        </p:xfrm>
        <a:graphic>
          <a:graphicData uri="http://schemas.openxmlformats.org/drawingml/2006/table">
            <a:tbl>
              <a:tblPr/>
              <a:tblGrid>
                <a:gridCol w="4199344">
                  <a:extLst>
                    <a:ext uri="{9D8B030D-6E8A-4147-A177-3AD203B41FA5}">
                      <a16:colId xmlns:a16="http://schemas.microsoft.com/office/drawing/2014/main" val="4160903131"/>
                    </a:ext>
                  </a:extLst>
                </a:gridCol>
                <a:gridCol w="3077252">
                  <a:extLst>
                    <a:ext uri="{9D8B030D-6E8A-4147-A177-3AD203B41FA5}">
                      <a16:colId xmlns:a16="http://schemas.microsoft.com/office/drawing/2014/main" val="2398502724"/>
                    </a:ext>
                  </a:extLst>
                </a:gridCol>
                <a:gridCol w="1326109">
                  <a:extLst>
                    <a:ext uri="{9D8B030D-6E8A-4147-A177-3AD203B41FA5}">
                      <a16:colId xmlns:a16="http://schemas.microsoft.com/office/drawing/2014/main" val="1334262235"/>
                    </a:ext>
                  </a:extLst>
                </a:gridCol>
                <a:gridCol w="901074">
                  <a:extLst>
                    <a:ext uri="{9D8B030D-6E8A-4147-A177-3AD203B41FA5}">
                      <a16:colId xmlns:a16="http://schemas.microsoft.com/office/drawing/2014/main" val="3808091160"/>
                    </a:ext>
                  </a:extLst>
                </a:gridCol>
              </a:tblGrid>
              <a:tr h="328904">
                <a:tc>
                  <a:txBody>
                    <a:bodyPr/>
                    <a:lstStyle/>
                    <a:p>
                      <a:pPr algn="l" fontAlgn="b"/>
                      <a:r>
                        <a:rPr lang="en-US" sz="1600" b="1" i="0" u="none" strike="noStrike" dirty="0">
                          <a:solidFill>
                            <a:srgbClr val="000000"/>
                          </a:solidFill>
                          <a:effectLst/>
                          <a:latin typeface="Calibri" panose="020F0502020204030204" pitchFamily="34" charset="0"/>
                        </a:rPr>
                        <a:t>Funding Program</a:t>
                      </a:r>
                    </a:p>
                  </a:txBody>
                  <a:tcPr marL="9525" marR="9525" marT="9525"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1" i="0" u="none" strike="noStrike">
                          <a:solidFill>
                            <a:srgbClr val="000000"/>
                          </a:solidFill>
                          <a:effectLst/>
                          <a:latin typeface="Calibri" panose="020F0502020204030204" pitchFamily="34" charset="0"/>
                        </a:rPr>
                        <a:t>OEP Status</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1" i="0" u="none" strike="noStrike">
                          <a:solidFill>
                            <a:srgbClr val="000000"/>
                          </a:solidFill>
                          <a:effectLst/>
                          <a:latin typeface="Calibri" panose="020F0502020204030204" pitchFamily="34" charset="0"/>
                        </a:rPr>
                        <a:t>Amount</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1" i="0" u="none" strike="noStrike">
                          <a:solidFill>
                            <a:srgbClr val="000000"/>
                          </a:solidFill>
                          <a:effectLst/>
                          <a:latin typeface="Calibri" panose="020F0502020204030204" pitchFamily="34" charset="0"/>
                        </a:rPr>
                        <a:t>Due Date</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68556026"/>
                  </a:ext>
                </a:extLst>
              </a:tr>
              <a:tr h="328904">
                <a:tc>
                  <a:txBody>
                    <a:bodyPr/>
                    <a:lstStyle/>
                    <a:p>
                      <a:pPr algn="l" fontAlgn="b"/>
                      <a:r>
                        <a:rPr lang="en-US" sz="1600" b="0" i="0" u="none" strike="noStrike" dirty="0">
                          <a:solidFill>
                            <a:srgbClr val="000000"/>
                          </a:solidFill>
                          <a:effectLst/>
                          <a:latin typeface="Calibri" panose="020F0502020204030204" pitchFamily="34" charset="0"/>
                        </a:rPr>
                        <a:t>BIL Section 40101(d) </a:t>
                      </a:r>
                    </a:p>
                  </a:txBody>
                  <a:tcPr marL="9525" marR="9525" marT="9525"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panose="020F0502020204030204" pitchFamily="34" charset="0"/>
                        </a:rPr>
                        <a:t>Awarded</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panose="020F0502020204030204" pitchFamily="34" charset="0"/>
                        </a:rPr>
                        <a:t>$11,118,903.00</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21449000"/>
                  </a:ext>
                </a:extLst>
              </a:tr>
              <a:tr h="328904">
                <a:tc>
                  <a:txBody>
                    <a:bodyPr/>
                    <a:lstStyle/>
                    <a:p>
                      <a:pPr algn="l" fontAlgn="b"/>
                      <a:r>
                        <a:rPr lang="en-US" sz="1600" b="0" i="0" u="none" strike="noStrike" dirty="0">
                          <a:solidFill>
                            <a:srgbClr val="000000"/>
                          </a:solidFill>
                          <a:effectLst/>
                          <a:latin typeface="Calibri" panose="020F0502020204030204" pitchFamily="34" charset="0"/>
                        </a:rPr>
                        <a:t>BIL EE Revolving Loan Fund</a:t>
                      </a:r>
                    </a:p>
                  </a:txBody>
                  <a:tcPr marL="9525" marR="9525" marT="9525"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panose="020F0502020204030204" pitchFamily="34" charset="0"/>
                        </a:rPr>
                        <a:t>Applied</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panose="020F0502020204030204" pitchFamily="34" charset="0"/>
                        </a:rPr>
                        <a:t>$7,719,310.00</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62181316"/>
                  </a:ext>
                </a:extLst>
              </a:tr>
              <a:tr h="328904">
                <a:tc>
                  <a:txBody>
                    <a:bodyPr/>
                    <a:lstStyle/>
                    <a:p>
                      <a:pPr algn="l" fontAlgn="b"/>
                      <a:r>
                        <a:rPr lang="en-US" sz="1600" b="0" i="0" u="none" strike="noStrike" dirty="0">
                          <a:solidFill>
                            <a:srgbClr val="000000"/>
                          </a:solidFill>
                          <a:effectLst/>
                          <a:latin typeface="Calibri" panose="020F0502020204030204" pitchFamily="34" charset="0"/>
                        </a:rPr>
                        <a:t>BIL SEP</a:t>
                      </a:r>
                    </a:p>
                  </a:txBody>
                  <a:tcPr marL="9525" marR="9525" marT="9525"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panose="020F0502020204030204" pitchFamily="34" charset="0"/>
                        </a:rPr>
                        <a:t>Awarded</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panose="020F0502020204030204" pitchFamily="34" charset="0"/>
                        </a:rPr>
                        <a:t>$6,927,290.00</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74225741"/>
                  </a:ext>
                </a:extLst>
              </a:tr>
              <a:tr h="328904">
                <a:tc>
                  <a:txBody>
                    <a:bodyPr/>
                    <a:lstStyle/>
                    <a:p>
                      <a:pPr algn="l" fontAlgn="b"/>
                      <a:r>
                        <a:rPr lang="en-US" sz="1600" b="0" i="0" u="none" strike="noStrike" dirty="0">
                          <a:solidFill>
                            <a:srgbClr val="000000"/>
                          </a:solidFill>
                          <a:effectLst/>
                          <a:latin typeface="Calibri" panose="020F0502020204030204" pitchFamily="34" charset="0"/>
                        </a:rPr>
                        <a:t>Annual SEP</a:t>
                      </a:r>
                    </a:p>
                  </a:txBody>
                  <a:tcPr marL="9525" marR="9525" marT="9525"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Calibri" panose="020F0502020204030204" pitchFamily="34" charset="0"/>
                        </a:rPr>
                        <a:t>Awarded</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panose="020F0502020204030204" pitchFamily="34" charset="0"/>
                        </a:rPr>
                        <a:t>$973,520.00</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44723069"/>
                  </a:ext>
                </a:extLst>
              </a:tr>
              <a:tr h="328904">
                <a:tc>
                  <a:txBody>
                    <a:bodyPr/>
                    <a:lstStyle/>
                    <a:p>
                      <a:pPr algn="l" fontAlgn="b"/>
                      <a:r>
                        <a:rPr lang="en-US" sz="1600" b="0" i="0" u="none" strike="noStrike">
                          <a:solidFill>
                            <a:srgbClr val="000000"/>
                          </a:solidFill>
                          <a:effectLst/>
                          <a:latin typeface="Calibri" panose="020F0502020204030204" pitchFamily="34" charset="0"/>
                        </a:rPr>
                        <a:t>BIL State EECBG</a:t>
                      </a:r>
                    </a:p>
                  </a:txBody>
                  <a:tcPr marL="9525" marR="9525" marT="9525"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Calibri" panose="020F0502020204030204" pitchFamily="34" charset="0"/>
                        </a:rPr>
                        <a:t>Applied</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panose="020F0502020204030204" pitchFamily="34" charset="0"/>
                        </a:rPr>
                        <a:t>$2,237,940.00</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panose="020F0502020204030204" pitchFamily="34" charset="0"/>
                        </a:rPr>
                        <a:t>31-Jul-23</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36715787"/>
                  </a:ext>
                </a:extLst>
              </a:tr>
              <a:tr h="328904">
                <a:tc>
                  <a:txBody>
                    <a:bodyPr/>
                    <a:lstStyle/>
                    <a:p>
                      <a:pPr algn="l" fontAlgn="b"/>
                      <a:r>
                        <a:rPr lang="en-US" sz="1600" b="0" i="0" u="none" strike="noStrike">
                          <a:solidFill>
                            <a:srgbClr val="000000"/>
                          </a:solidFill>
                          <a:effectLst/>
                          <a:latin typeface="Calibri" panose="020F0502020204030204" pitchFamily="34" charset="0"/>
                        </a:rPr>
                        <a:t>IRA Rebate Admin</a:t>
                      </a:r>
                    </a:p>
                  </a:txBody>
                  <a:tcPr marL="9525" marR="9525" marT="9525"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Calibri" panose="020F0502020204030204" pitchFamily="34" charset="0"/>
                        </a:rPr>
                        <a:t>Applied</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panose="020F0502020204030204" pitchFamily="34" charset="0"/>
                        </a:rPr>
                        <a:t>$3,356,172.25</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panose="020F0502020204030204" pitchFamily="34" charset="0"/>
                        </a:rPr>
                        <a:t>30-Jun-23</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60583410"/>
                  </a:ext>
                </a:extLst>
              </a:tr>
              <a:tr h="328904">
                <a:tc>
                  <a:txBody>
                    <a:bodyPr/>
                    <a:lstStyle/>
                    <a:p>
                      <a:pPr algn="l" fontAlgn="b"/>
                      <a:r>
                        <a:rPr lang="en-US" sz="1600" b="0" i="0" u="none" strike="noStrike">
                          <a:solidFill>
                            <a:srgbClr val="000000"/>
                          </a:solidFill>
                          <a:effectLst/>
                          <a:latin typeface="Calibri" panose="020F0502020204030204" pitchFamily="34" charset="0"/>
                        </a:rPr>
                        <a:t>IRA Rebate </a:t>
                      </a:r>
                    </a:p>
                  </a:txBody>
                  <a:tcPr marL="9525" marR="9525" marT="9525"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Calibri" panose="020F0502020204030204" pitchFamily="34" charset="0"/>
                        </a:rPr>
                        <a:t>Full Application will be developed with a program design consultant</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panose="020F0502020204030204" pitchFamily="34" charset="0"/>
                        </a:rPr>
                        <a:t>$130,890,717.75</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panose="020F0502020204030204" pitchFamily="34" charset="0"/>
                        </a:rPr>
                        <a:t>Dec-24</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79751530"/>
                  </a:ext>
                </a:extLst>
              </a:tr>
              <a:tr h="328904">
                <a:tc>
                  <a:txBody>
                    <a:bodyPr/>
                    <a:lstStyle/>
                    <a:p>
                      <a:pPr algn="l" fontAlgn="b"/>
                      <a:r>
                        <a:rPr lang="en-US" sz="1600" b="0" i="0" u="none" strike="noStrike">
                          <a:solidFill>
                            <a:srgbClr val="000000"/>
                          </a:solidFill>
                          <a:effectLst/>
                          <a:latin typeface="Calibri" panose="020F0502020204030204" pitchFamily="34" charset="0"/>
                        </a:rPr>
                        <a:t>IRA Contractor Training Section 50123 </a:t>
                      </a:r>
                    </a:p>
                  </a:txBody>
                  <a:tcPr marL="9525" marR="9525" marT="9525"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Calibri" panose="020F0502020204030204" pitchFamily="34" charset="0"/>
                        </a:rPr>
                        <a:t>Application in Progress</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Calibri" panose="020F0502020204030204" pitchFamily="34" charset="0"/>
                        </a:rPr>
                        <a:t>$2,420,420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panose="020F0502020204030204" pitchFamily="34" charset="0"/>
                        </a:rPr>
                        <a:t>30-Sep-23</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85320078"/>
                  </a:ext>
                </a:extLst>
              </a:tr>
              <a:tr h="328904">
                <a:tc>
                  <a:txBody>
                    <a:bodyPr/>
                    <a:lstStyle/>
                    <a:p>
                      <a:pPr algn="l" fontAlgn="b"/>
                      <a:r>
                        <a:rPr lang="en-US" sz="1600" b="0" i="0" u="none" strike="noStrike">
                          <a:solidFill>
                            <a:srgbClr val="000000"/>
                          </a:solidFill>
                          <a:effectLst/>
                          <a:latin typeface="Calibri" panose="020F0502020204030204" pitchFamily="34" charset="0"/>
                        </a:rPr>
                        <a:t>BIL Energy Auditor Training Sec. 40503</a:t>
                      </a:r>
                    </a:p>
                  </a:txBody>
                  <a:tcPr marL="9525" marR="9525" marT="9525"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panose="020F0502020204030204" pitchFamily="34" charset="0"/>
                        </a:rPr>
                        <a:t>Waiting on DOE Guidance</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600" b="0" i="0" u="none" strike="noStrike" dirty="0">
                        <a:solidFill>
                          <a:srgbClr val="000000"/>
                        </a:solidFill>
                        <a:effectLst/>
                        <a:latin typeface="Calibri" panose="020F050202020403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98216264"/>
                  </a:ext>
                </a:extLst>
              </a:tr>
              <a:tr h="328904">
                <a:tc>
                  <a:txBody>
                    <a:bodyPr/>
                    <a:lstStyle/>
                    <a:p>
                      <a:pPr algn="l" fontAlgn="b"/>
                      <a:r>
                        <a:rPr lang="en-US" sz="1600" b="0" i="0" u="none" strike="noStrike">
                          <a:solidFill>
                            <a:srgbClr val="000000"/>
                          </a:solidFill>
                          <a:effectLst/>
                          <a:latin typeface="Calibri" panose="020F0502020204030204" pitchFamily="34" charset="0"/>
                        </a:rPr>
                        <a:t>EPA Solar for All</a:t>
                      </a:r>
                    </a:p>
                  </a:txBody>
                  <a:tcPr marL="9525" marR="9525" marT="9525"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panose="020F0502020204030204" pitchFamily="34" charset="0"/>
                        </a:rPr>
                        <a:t>Application In Progress</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Calibri" panose="020F0502020204030204" pitchFamily="34" charset="0"/>
                        </a:rPr>
                        <a:t>$100,000,000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Calibri" panose="020F0502020204030204" pitchFamily="34" charset="0"/>
                        </a:rPr>
                        <a:t>12-Oct-23</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31164539"/>
                  </a:ext>
                </a:extLst>
              </a:tr>
              <a:tr h="328904">
                <a:tc>
                  <a:txBody>
                    <a:bodyPr/>
                    <a:lstStyle/>
                    <a:p>
                      <a:pPr algn="l" fontAlgn="b"/>
                      <a:r>
                        <a:rPr lang="en-US" sz="1600" b="0" i="0" u="none" strike="noStrike">
                          <a:solidFill>
                            <a:srgbClr val="000000"/>
                          </a:solidFill>
                          <a:effectLst/>
                          <a:latin typeface="Calibri" panose="020F0502020204030204" pitchFamily="34" charset="0"/>
                        </a:rPr>
                        <a:t>BIL Building Codes </a:t>
                      </a:r>
                    </a:p>
                  </a:txBody>
                  <a:tcPr marL="9525" marR="9525" marT="9525"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600" b="0" i="0" u="none" strike="noStrike" baseline="0" dirty="0">
                          <a:solidFill>
                            <a:srgbClr val="000000"/>
                          </a:solidFill>
                          <a:effectLst/>
                          <a:latin typeface="Calibri" panose="020F0502020204030204" pitchFamily="34" charset="0"/>
                        </a:rPr>
                        <a:t>OEP will not apply</a:t>
                      </a:r>
                      <a:endParaRPr lang="en-US" sz="1600" b="0" i="0" u="none" strike="noStrike" dirty="0">
                        <a:solidFill>
                          <a:srgbClr val="000000"/>
                        </a:solidFill>
                        <a:effectLst/>
                        <a:latin typeface="Calibri" panose="020F050202020403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600" b="0" i="0" u="none" strike="noStrike" dirty="0">
                        <a:solidFill>
                          <a:srgbClr val="000000"/>
                        </a:solidFill>
                        <a:effectLst/>
                        <a:latin typeface="Calibri" panose="020F050202020403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03129351"/>
                  </a:ext>
                </a:extLst>
              </a:tr>
            </a:tbl>
          </a:graphicData>
        </a:graphic>
      </p:graphicFrame>
    </p:spTree>
    <p:extLst>
      <p:ext uri="{BB962C8B-B14F-4D97-AF65-F5344CB8AC3E}">
        <p14:creationId xmlns:p14="http://schemas.microsoft.com/office/powerpoint/2010/main" val="37696613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IRA Home Energy Rebates</a:t>
            </a:r>
          </a:p>
        </p:txBody>
      </p:sp>
      <p:sp>
        <p:nvSpPr>
          <p:cNvPr id="3" name="Footer Placeholder 2"/>
          <p:cNvSpPr>
            <a:spLocks noGrp="1"/>
          </p:cNvSpPr>
          <p:nvPr>
            <p:ph type="ftr" sz="quarter" idx="11"/>
          </p:nvPr>
        </p:nvSpPr>
        <p:spPr/>
        <p:txBody>
          <a:bodyPr/>
          <a:lstStyle/>
          <a:p>
            <a:r>
              <a:rPr lang="en-US"/>
              <a:t>Welcome and Overview</a:t>
            </a:r>
          </a:p>
        </p:txBody>
      </p:sp>
      <p:sp>
        <p:nvSpPr>
          <p:cNvPr id="4" name="Slide Number Placeholder 3"/>
          <p:cNvSpPr>
            <a:spLocks noGrp="1"/>
          </p:cNvSpPr>
          <p:nvPr>
            <p:ph type="sldNum" sz="quarter" idx="12"/>
          </p:nvPr>
        </p:nvSpPr>
        <p:spPr/>
        <p:txBody>
          <a:bodyPr/>
          <a:lstStyle/>
          <a:p>
            <a:fld id="{DAF4631F-9657-4403-B5BD-26F85E582EE4}" type="slidenum">
              <a:rPr lang="en-US" smtClean="0"/>
              <a:t>4</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2691992204"/>
              </p:ext>
            </p:extLst>
          </p:nvPr>
        </p:nvGraphicFramePr>
        <p:xfrm>
          <a:off x="1096963" y="2601401"/>
          <a:ext cx="10058399" cy="2512449"/>
        </p:xfrm>
        <a:graphic>
          <a:graphicData uri="http://schemas.openxmlformats.org/drawingml/2006/table">
            <a:tbl>
              <a:tblPr/>
              <a:tblGrid>
                <a:gridCol w="4207491">
                  <a:extLst>
                    <a:ext uri="{9D8B030D-6E8A-4147-A177-3AD203B41FA5}">
                      <a16:colId xmlns:a16="http://schemas.microsoft.com/office/drawing/2014/main" val="954666337"/>
                    </a:ext>
                  </a:extLst>
                </a:gridCol>
                <a:gridCol w="2615700">
                  <a:extLst>
                    <a:ext uri="{9D8B030D-6E8A-4147-A177-3AD203B41FA5}">
                      <a16:colId xmlns:a16="http://schemas.microsoft.com/office/drawing/2014/main" val="2947241666"/>
                    </a:ext>
                  </a:extLst>
                </a:gridCol>
                <a:gridCol w="3235208">
                  <a:extLst>
                    <a:ext uri="{9D8B030D-6E8A-4147-A177-3AD203B41FA5}">
                      <a16:colId xmlns:a16="http://schemas.microsoft.com/office/drawing/2014/main" val="779793998"/>
                    </a:ext>
                  </a:extLst>
                </a:gridCol>
              </a:tblGrid>
              <a:tr h="817406">
                <a:tc>
                  <a:txBody>
                    <a:bodyPr/>
                    <a:lstStyle/>
                    <a:p>
                      <a:pPr algn="ctr" rtl="0" fontAlgn="t">
                        <a:spcBef>
                          <a:spcPts val="0"/>
                        </a:spcBef>
                        <a:spcAft>
                          <a:spcPts val="0"/>
                        </a:spcAft>
                      </a:pPr>
                      <a:r>
                        <a:rPr lang="en-US" sz="2300" b="1" i="0" u="none" strike="noStrike">
                          <a:solidFill>
                            <a:srgbClr val="FFFFFF"/>
                          </a:solidFill>
                          <a:effectLst/>
                          <a:latin typeface="Calibri" panose="020F0502020204030204" pitchFamily="34" charset="0"/>
                        </a:rPr>
                        <a:t>Program</a:t>
                      </a:r>
                      <a:endParaRPr lang="en-US" sz="1600">
                        <a:effectLst/>
                      </a:endParaRPr>
                    </a:p>
                  </a:txBody>
                  <a:tcPr marL="86043" marR="86043" marT="43021" marB="43021">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12697"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3865"/>
                    </a:solidFill>
                  </a:tcPr>
                </a:tc>
                <a:tc>
                  <a:txBody>
                    <a:bodyPr/>
                    <a:lstStyle/>
                    <a:p>
                      <a:pPr algn="ctr" rtl="0" fontAlgn="t">
                        <a:spcBef>
                          <a:spcPts val="0"/>
                        </a:spcBef>
                        <a:spcAft>
                          <a:spcPts val="0"/>
                        </a:spcAft>
                      </a:pPr>
                      <a:r>
                        <a:rPr lang="en-US" sz="2300" b="1" i="0" u="none" strike="noStrike">
                          <a:solidFill>
                            <a:srgbClr val="FFFFFF"/>
                          </a:solidFill>
                          <a:effectLst/>
                          <a:latin typeface="Calibri" panose="020F0502020204030204" pitchFamily="34" charset="0"/>
                        </a:rPr>
                        <a:t>IRA Funding Level</a:t>
                      </a:r>
                      <a:endParaRPr lang="en-US" sz="1600">
                        <a:effectLst/>
                      </a:endParaRPr>
                    </a:p>
                  </a:txBody>
                  <a:tcPr marL="86043" marR="86043" marT="43021" marB="43021">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12697"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3865"/>
                    </a:solidFill>
                  </a:tcPr>
                </a:tc>
                <a:tc>
                  <a:txBody>
                    <a:bodyPr/>
                    <a:lstStyle/>
                    <a:p>
                      <a:pPr algn="ctr" rtl="0" fontAlgn="t">
                        <a:spcBef>
                          <a:spcPts val="0"/>
                        </a:spcBef>
                        <a:spcAft>
                          <a:spcPts val="0"/>
                        </a:spcAft>
                      </a:pPr>
                      <a:r>
                        <a:rPr lang="en-US" sz="2300" b="1" i="0" u="none" strike="noStrike" dirty="0">
                          <a:solidFill>
                            <a:srgbClr val="FFFFFF"/>
                          </a:solidFill>
                          <a:effectLst/>
                          <a:latin typeface="Calibri" panose="020F0502020204030204" pitchFamily="34" charset="0"/>
                        </a:rPr>
                        <a:t>Timeline</a:t>
                      </a:r>
                      <a:endParaRPr lang="en-US" sz="1600" dirty="0">
                        <a:effectLst/>
                      </a:endParaRPr>
                    </a:p>
                  </a:txBody>
                  <a:tcPr marL="86043" marR="86043" marT="43021" marB="43021">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12697"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3865"/>
                    </a:solidFill>
                  </a:tcPr>
                </a:tc>
                <a:extLst>
                  <a:ext uri="{0D108BD9-81ED-4DB2-BD59-A6C34878D82A}">
                    <a16:rowId xmlns:a16="http://schemas.microsoft.com/office/drawing/2014/main" val="211983574"/>
                  </a:ext>
                </a:extLst>
              </a:tr>
              <a:tr h="869032">
                <a:tc>
                  <a:txBody>
                    <a:bodyPr/>
                    <a:lstStyle/>
                    <a:p>
                      <a:pPr rtl="0" fontAlgn="t">
                        <a:spcBef>
                          <a:spcPts val="0"/>
                        </a:spcBef>
                        <a:spcAft>
                          <a:spcPts val="0"/>
                        </a:spcAft>
                      </a:pPr>
                      <a:r>
                        <a:rPr lang="en-US" sz="2300" b="0" i="0" u="none" strike="noStrike" dirty="0">
                          <a:solidFill>
                            <a:srgbClr val="000000"/>
                          </a:solidFill>
                          <a:effectLst/>
                          <a:latin typeface="Calibri" panose="020F0502020204030204" pitchFamily="34" charset="0"/>
                        </a:rPr>
                        <a:t>Home Efficiency Rebates (HOMES), Section 50121</a:t>
                      </a:r>
                      <a:endParaRPr lang="en-US" sz="1600" dirty="0">
                        <a:effectLst/>
                      </a:endParaRPr>
                    </a:p>
                  </a:txBody>
                  <a:tcPr marL="86043" marR="86043" marT="43021" marB="43021">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697" cap="flat" cmpd="sng" algn="ctr">
                      <a:solidFill>
                        <a:srgbClr val="FFFFFF"/>
                      </a:solidFill>
                      <a:prstDash val="solid"/>
                      <a:round/>
                      <a:headEnd type="none" w="med" len="med"/>
                      <a:tailEnd type="none" w="med" len="med"/>
                    </a:lnB>
                    <a:solidFill>
                      <a:srgbClr val="CACCD2"/>
                    </a:solidFill>
                  </a:tcPr>
                </a:tc>
                <a:tc>
                  <a:txBody>
                    <a:bodyPr/>
                    <a:lstStyle/>
                    <a:p>
                      <a:pPr algn="ctr" rtl="0" fontAlgn="t">
                        <a:spcBef>
                          <a:spcPts val="0"/>
                        </a:spcBef>
                        <a:spcAft>
                          <a:spcPts val="0"/>
                        </a:spcAft>
                      </a:pPr>
                      <a:r>
                        <a:rPr lang="en-US" sz="2400" dirty="0"/>
                        <a:t>$ 67,319,140.00 </a:t>
                      </a:r>
                      <a:endParaRPr lang="en-US" sz="1600" dirty="0">
                        <a:effectLst/>
                      </a:endParaRPr>
                    </a:p>
                  </a:txBody>
                  <a:tcPr marL="86043" marR="86043" marT="43021" marB="43021">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697" cap="flat" cmpd="sng" algn="ctr">
                      <a:solidFill>
                        <a:srgbClr val="FFFFFF"/>
                      </a:solidFill>
                      <a:prstDash val="solid"/>
                      <a:round/>
                      <a:headEnd type="none" w="med" len="med"/>
                      <a:tailEnd type="none" w="med" len="med"/>
                    </a:lnB>
                    <a:solidFill>
                      <a:srgbClr val="CACCD2"/>
                    </a:solidFill>
                  </a:tcPr>
                </a:tc>
                <a:tc>
                  <a:txBody>
                    <a:bodyPr/>
                    <a:lstStyle/>
                    <a:p>
                      <a:pPr rtl="0" fontAlgn="t">
                        <a:spcBef>
                          <a:spcPts val="0"/>
                        </a:spcBef>
                        <a:spcAft>
                          <a:spcPts val="0"/>
                        </a:spcAft>
                      </a:pPr>
                      <a:r>
                        <a:rPr lang="en-US" sz="2300" b="0" i="0" u="none" strike="noStrike" dirty="0">
                          <a:solidFill>
                            <a:srgbClr val="000000"/>
                          </a:solidFill>
                          <a:effectLst/>
                          <a:latin typeface="Calibri" panose="020F0502020204030204" pitchFamily="34" charset="0"/>
                        </a:rPr>
                        <a:t>Available through 2031</a:t>
                      </a:r>
                      <a:endParaRPr lang="en-US" sz="1600" dirty="0">
                        <a:effectLst/>
                      </a:endParaRPr>
                    </a:p>
                  </a:txBody>
                  <a:tcPr marL="86043" marR="86043" marT="43021" marB="43021">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697" cap="flat" cmpd="sng" algn="ctr">
                      <a:solidFill>
                        <a:srgbClr val="FFFFFF"/>
                      </a:solidFill>
                      <a:prstDash val="solid"/>
                      <a:round/>
                      <a:headEnd type="none" w="med" len="med"/>
                      <a:tailEnd type="none" w="med" len="med"/>
                    </a:lnB>
                    <a:solidFill>
                      <a:srgbClr val="CACCD2"/>
                    </a:solidFill>
                  </a:tcPr>
                </a:tc>
                <a:extLst>
                  <a:ext uri="{0D108BD9-81ED-4DB2-BD59-A6C34878D82A}">
                    <a16:rowId xmlns:a16="http://schemas.microsoft.com/office/drawing/2014/main" val="3111285259"/>
                  </a:ext>
                </a:extLst>
              </a:tr>
              <a:tr h="826011">
                <a:tc>
                  <a:txBody>
                    <a:bodyPr/>
                    <a:lstStyle/>
                    <a:p>
                      <a:pPr rtl="0" fontAlgn="t">
                        <a:spcBef>
                          <a:spcPts val="0"/>
                        </a:spcBef>
                        <a:spcAft>
                          <a:spcPts val="0"/>
                        </a:spcAft>
                      </a:pPr>
                      <a:r>
                        <a:rPr lang="en-US" sz="2300" b="0" i="0" u="none" strike="noStrike" dirty="0">
                          <a:solidFill>
                            <a:srgbClr val="000000"/>
                          </a:solidFill>
                          <a:effectLst/>
                          <a:latin typeface="Calibri" panose="020F0502020204030204" pitchFamily="34" charset="0"/>
                        </a:rPr>
                        <a:t>High-Efficiency Electric Home Rebate Program, Section</a:t>
                      </a:r>
                      <a:r>
                        <a:rPr lang="en-US" sz="2300" b="0" i="0" u="none" strike="noStrike" baseline="0" dirty="0">
                          <a:solidFill>
                            <a:srgbClr val="000000"/>
                          </a:solidFill>
                          <a:effectLst/>
                          <a:latin typeface="Calibri" panose="020F0502020204030204" pitchFamily="34" charset="0"/>
                        </a:rPr>
                        <a:t> 50122</a:t>
                      </a:r>
                      <a:endParaRPr lang="en-US" sz="1600" dirty="0">
                        <a:effectLst/>
                      </a:endParaRPr>
                    </a:p>
                  </a:txBody>
                  <a:tcPr marL="86043" marR="86043" marT="43021" marB="43021">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12697" cap="flat" cmpd="sng" algn="ctr">
                      <a:solidFill>
                        <a:srgbClr val="FFFFFF"/>
                      </a:solidFill>
                      <a:prstDash val="solid"/>
                      <a:round/>
                      <a:headEnd type="none" w="med" len="med"/>
                      <a:tailEnd type="none" w="med" len="med"/>
                    </a:lnT>
                    <a:lnB w="12697" cap="flat" cmpd="sng" algn="ctr">
                      <a:solidFill>
                        <a:srgbClr val="FFFFFF"/>
                      </a:solidFill>
                      <a:prstDash val="solid"/>
                      <a:round/>
                      <a:headEnd type="none" w="med" len="med"/>
                      <a:tailEnd type="none" w="med" len="med"/>
                    </a:lnB>
                    <a:solidFill>
                      <a:srgbClr val="E6E7EA"/>
                    </a:solidFill>
                  </a:tcPr>
                </a:tc>
                <a:tc>
                  <a:txBody>
                    <a:bodyPr/>
                    <a:lstStyle/>
                    <a:p>
                      <a:pPr algn="ctr" rtl="0" fontAlgn="t">
                        <a:spcBef>
                          <a:spcPts val="0"/>
                        </a:spcBef>
                        <a:spcAft>
                          <a:spcPts val="0"/>
                        </a:spcAft>
                      </a:pPr>
                      <a:r>
                        <a:rPr lang="en-US" sz="2400" dirty="0"/>
                        <a:t>$ 66,927,750.00</a:t>
                      </a:r>
                      <a:endParaRPr lang="en-US" sz="1600" dirty="0">
                        <a:effectLst/>
                      </a:endParaRPr>
                    </a:p>
                  </a:txBody>
                  <a:tcPr marL="86043" marR="86043" marT="43021" marB="43021">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12697" cap="flat" cmpd="sng" algn="ctr">
                      <a:solidFill>
                        <a:srgbClr val="FFFFFF"/>
                      </a:solidFill>
                      <a:prstDash val="solid"/>
                      <a:round/>
                      <a:headEnd type="none" w="med" len="med"/>
                      <a:tailEnd type="none" w="med" len="med"/>
                    </a:lnT>
                    <a:lnB w="12697" cap="flat" cmpd="sng" algn="ctr">
                      <a:solidFill>
                        <a:srgbClr val="FFFFFF"/>
                      </a:solidFill>
                      <a:prstDash val="solid"/>
                      <a:round/>
                      <a:headEnd type="none" w="med" len="med"/>
                      <a:tailEnd type="none" w="med" len="med"/>
                    </a:lnB>
                    <a:solidFill>
                      <a:srgbClr val="E6E7EA"/>
                    </a:solidFill>
                  </a:tcPr>
                </a:tc>
                <a:tc>
                  <a:txBody>
                    <a:bodyPr/>
                    <a:lstStyle/>
                    <a:p>
                      <a:pPr rtl="0" fontAlgn="t">
                        <a:spcBef>
                          <a:spcPts val="0"/>
                        </a:spcBef>
                        <a:spcAft>
                          <a:spcPts val="0"/>
                        </a:spcAft>
                      </a:pPr>
                      <a:r>
                        <a:rPr lang="en-US" sz="2300" b="0" i="0" u="none" strike="noStrike" dirty="0">
                          <a:solidFill>
                            <a:srgbClr val="000000"/>
                          </a:solidFill>
                          <a:effectLst/>
                          <a:latin typeface="Calibri" panose="020F0502020204030204" pitchFamily="34" charset="0"/>
                        </a:rPr>
                        <a:t>Available through 2031</a:t>
                      </a:r>
                      <a:endParaRPr lang="en-US" sz="1600" dirty="0">
                        <a:effectLst/>
                      </a:endParaRPr>
                    </a:p>
                  </a:txBody>
                  <a:tcPr marL="86043" marR="86043" marT="43021" marB="43021">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12697" cap="flat" cmpd="sng" algn="ctr">
                      <a:solidFill>
                        <a:srgbClr val="FFFFFF"/>
                      </a:solidFill>
                      <a:prstDash val="solid"/>
                      <a:round/>
                      <a:headEnd type="none" w="med" len="med"/>
                      <a:tailEnd type="none" w="med" len="med"/>
                    </a:lnT>
                    <a:lnB w="12697" cap="flat" cmpd="sng" algn="ctr">
                      <a:solidFill>
                        <a:srgbClr val="FFFFFF"/>
                      </a:solidFill>
                      <a:prstDash val="solid"/>
                      <a:round/>
                      <a:headEnd type="none" w="med" len="med"/>
                      <a:tailEnd type="none" w="med" len="med"/>
                    </a:lnB>
                    <a:solidFill>
                      <a:srgbClr val="E6E7EA"/>
                    </a:solidFill>
                  </a:tcPr>
                </a:tc>
                <a:extLst>
                  <a:ext uri="{0D108BD9-81ED-4DB2-BD59-A6C34878D82A}">
                    <a16:rowId xmlns:a16="http://schemas.microsoft.com/office/drawing/2014/main" val="369869578"/>
                  </a:ext>
                </a:extLst>
              </a:tr>
            </a:tbl>
          </a:graphicData>
        </a:graphic>
      </p:graphicFrame>
      <p:sp>
        <p:nvSpPr>
          <p:cNvPr id="6" name="Rectangle 1"/>
          <p:cNvSpPr>
            <a:spLocks noChangeArrowheads="1"/>
          </p:cNvSpPr>
          <p:nvPr/>
        </p:nvSpPr>
        <p:spPr bwMode="auto">
          <a:xfrm>
            <a:off x="1096963" y="260191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TextBox 6">
            <a:extLst>
              <a:ext uri="{FF2B5EF4-FFF2-40B4-BE49-F238E27FC236}">
                <a16:creationId xmlns:a16="http://schemas.microsoft.com/office/drawing/2014/main" id="{DDF47E6E-D5F1-CF0E-F138-8981CC21A6A7}"/>
              </a:ext>
            </a:extLst>
          </p:cNvPr>
          <p:cNvSpPr txBox="1"/>
          <p:nvPr/>
        </p:nvSpPr>
        <p:spPr>
          <a:xfrm>
            <a:off x="1096963" y="5496232"/>
            <a:ext cx="8715631" cy="830997"/>
          </a:xfrm>
          <a:prstGeom prst="rect">
            <a:avLst/>
          </a:prstGeom>
          <a:noFill/>
        </p:spPr>
        <p:txBody>
          <a:bodyPr wrap="square" rtlCol="0">
            <a:spAutoFit/>
          </a:bodyPr>
          <a:lstStyle/>
          <a:p>
            <a:r>
              <a:rPr lang="en-US" sz="2400" b="1" dirty="0">
                <a:solidFill>
                  <a:srgbClr val="FF0000"/>
                </a:solidFill>
              </a:rPr>
              <a:t>REBATES ARE NOT AVAILABLE YET; HOWEVER TAX INCENTIVES ARE AVAILABLE</a:t>
            </a:r>
          </a:p>
        </p:txBody>
      </p:sp>
    </p:spTree>
    <p:extLst>
      <p:ext uri="{BB962C8B-B14F-4D97-AF65-F5344CB8AC3E}">
        <p14:creationId xmlns:p14="http://schemas.microsoft.com/office/powerpoint/2010/main" val="33941867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50830" y="0"/>
            <a:ext cx="11657667" cy="1450757"/>
          </a:xfrm>
        </p:spPr>
        <p:txBody>
          <a:bodyPr/>
          <a:lstStyle/>
          <a:p>
            <a:r>
              <a:rPr lang="en-US" dirty="0"/>
              <a:t>How much $ is potentially available per household?</a:t>
            </a:r>
          </a:p>
        </p:txBody>
      </p:sp>
      <p:sp>
        <p:nvSpPr>
          <p:cNvPr id="2" name="Footer Placeholder 1"/>
          <p:cNvSpPr>
            <a:spLocks noGrp="1"/>
          </p:cNvSpPr>
          <p:nvPr>
            <p:ph type="ftr" sz="quarter" idx="11"/>
          </p:nvPr>
        </p:nvSpPr>
        <p:spPr/>
        <p:txBody>
          <a:bodyPr/>
          <a:lstStyle/>
          <a:p>
            <a:r>
              <a:rPr lang="en-US"/>
              <a:t>Welcome and Overview</a:t>
            </a:r>
          </a:p>
        </p:txBody>
      </p:sp>
      <p:sp>
        <p:nvSpPr>
          <p:cNvPr id="3" name="Slide Number Placeholder 2"/>
          <p:cNvSpPr>
            <a:spLocks noGrp="1"/>
          </p:cNvSpPr>
          <p:nvPr>
            <p:ph type="sldNum" sz="quarter" idx="12"/>
          </p:nvPr>
        </p:nvSpPr>
        <p:spPr/>
        <p:txBody>
          <a:bodyPr/>
          <a:lstStyle/>
          <a:p>
            <a:fld id="{DAF4631F-9657-4403-B5BD-26F85E582EE4}" type="slidenum">
              <a:rPr lang="en-US" smtClean="0"/>
              <a:t>5</a:t>
            </a:fld>
            <a:endParaRPr lang="en-US"/>
          </a:p>
        </p:txBody>
      </p:sp>
      <p:pic>
        <p:nvPicPr>
          <p:cNvPr id="4" name="Picture 3"/>
          <p:cNvPicPr>
            <a:picLocks noChangeAspect="1"/>
          </p:cNvPicPr>
          <p:nvPr/>
        </p:nvPicPr>
        <p:blipFill>
          <a:blip r:embed="rId2"/>
          <a:stretch>
            <a:fillRect/>
          </a:stretch>
        </p:blipFill>
        <p:spPr>
          <a:xfrm>
            <a:off x="233266" y="1661584"/>
            <a:ext cx="9943038" cy="4664571"/>
          </a:xfrm>
          <a:prstGeom prst="rect">
            <a:avLst/>
          </a:prstGeom>
        </p:spPr>
      </p:pic>
    </p:spTree>
    <p:extLst>
      <p:ext uri="{BB962C8B-B14F-4D97-AF65-F5344CB8AC3E}">
        <p14:creationId xmlns:p14="http://schemas.microsoft.com/office/powerpoint/2010/main" val="38578209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8387" y="1135690"/>
            <a:ext cx="10058400" cy="758426"/>
          </a:xfrm>
        </p:spPr>
        <p:txBody>
          <a:bodyPr>
            <a:normAutofit fontScale="90000"/>
          </a:bodyPr>
          <a:lstStyle/>
          <a:p>
            <a:r>
              <a:rPr lang="en-US" b="1" dirty="0"/>
              <a:t>Inflation Reduction Act: HOMES Rebates</a:t>
            </a:r>
            <a:br>
              <a:rPr lang="en-US" b="1" dirty="0"/>
            </a:br>
            <a:endParaRPr lang="en-US" dirty="0"/>
          </a:p>
        </p:txBody>
      </p:sp>
      <p:sp>
        <p:nvSpPr>
          <p:cNvPr id="3" name="Footer Placeholder 2"/>
          <p:cNvSpPr>
            <a:spLocks noGrp="1"/>
          </p:cNvSpPr>
          <p:nvPr>
            <p:ph type="ftr" sz="quarter" idx="11"/>
          </p:nvPr>
        </p:nvSpPr>
        <p:spPr/>
        <p:txBody>
          <a:bodyPr/>
          <a:lstStyle/>
          <a:p>
            <a:r>
              <a:rPr lang="en-US"/>
              <a:t>Welcome and Overview</a:t>
            </a:r>
          </a:p>
        </p:txBody>
      </p:sp>
      <p:sp>
        <p:nvSpPr>
          <p:cNvPr id="4" name="Slide Number Placeholder 3"/>
          <p:cNvSpPr>
            <a:spLocks noGrp="1"/>
          </p:cNvSpPr>
          <p:nvPr>
            <p:ph type="sldNum" sz="quarter" idx="12"/>
          </p:nvPr>
        </p:nvSpPr>
        <p:spPr/>
        <p:txBody>
          <a:bodyPr/>
          <a:lstStyle/>
          <a:p>
            <a:fld id="{DAF4631F-9657-4403-B5BD-26F85E582EE4}" type="slidenum">
              <a:rPr lang="en-US" smtClean="0"/>
              <a:t>6</a:t>
            </a:fld>
            <a:endParaRPr lang="en-US"/>
          </a:p>
        </p:txBody>
      </p:sp>
      <p:sp>
        <p:nvSpPr>
          <p:cNvPr id="5" name="Rectangle 4"/>
          <p:cNvSpPr/>
          <p:nvPr/>
        </p:nvSpPr>
        <p:spPr>
          <a:xfrm>
            <a:off x="500743" y="1959810"/>
            <a:ext cx="6096000" cy="3908762"/>
          </a:xfrm>
          <a:prstGeom prst="rect">
            <a:avLst/>
          </a:prstGeom>
        </p:spPr>
        <p:txBody>
          <a:bodyPr>
            <a:spAutoFit/>
          </a:bodyPr>
          <a:lstStyle/>
          <a:p>
            <a:r>
              <a:rPr lang="en-US" sz="2800" b="1" dirty="0">
                <a:solidFill>
                  <a:srgbClr val="000000"/>
                </a:solidFill>
                <a:latin typeface="Calibri" panose="020F0502020204030204" pitchFamily="34" charset="0"/>
              </a:rPr>
              <a:t>Who? </a:t>
            </a:r>
            <a:endParaRPr lang="en-US" dirty="0"/>
          </a:p>
          <a:p>
            <a:pPr fontAlgn="base">
              <a:buFont typeface="Arial" panose="020B0604020202020204" pitchFamily="34" charset="0"/>
              <a:buChar char="•"/>
            </a:pPr>
            <a:r>
              <a:rPr lang="en-US" sz="2400" dirty="0">
                <a:solidFill>
                  <a:srgbClr val="000000"/>
                </a:solidFill>
                <a:latin typeface="Calibri" panose="020F0502020204030204" pitchFamily="34" charset="0"/>
              </a:rPr>
              <a:t>Single-family homeowners and multifamily building owners</a:t>
            </a:r>
            <a:endParaRPr lang="en-US" sz="2200" dirty="0">
              <a:solidFill>
                <a:srgbClr val="000000"/>
              </a:solidFill>
              <a:latin typeface="Arial" panose="020B0604020202020204" pitchFamily="34" charset="0"/>
            </a:endParaRPr>
          </a:p>
          <a:p>
            <a:r>
              <a:rPr lang="en-US" sz="2800" b="1" dirty="0">
                <a:solidFill>
                  <a:srgbClr val="000000"/>
                </a:solidFill>
                <a:latin typeface="Calibri" panose="020F0502020204030204" pitchFamily="34" charset="0"/>
              </a:rPr>
              <a:t>What?</a:t>
            </a:r>
            <a:endParaRPr lang="en-US" dirty="0"/>
          </a:p>
          <a:p>
            <a:pPr fontAlgn="base">
              <a:buFont typeface="Arial" panose="020B0604020202020204" pitchFamily="34" charset="0"/>
              <a:buChar char="•"/>
            </a:pPr>
            <a:r>
              <a:rPr lang="en-US" sz="2400" dirty="0">
                <a:solidFill>
                  <a:srgbClr val="000000"/>
                </a:solidFill>
                <a:latin typeface="Calibri" panose="020F0502020204030204" pitchFamily="34" charset="0"/>
              </a:rPr>
              <a:t>Rebates for energy efficiency</a:t>
            </a:r>
            <a:endParaRPr lang="en-US" sz="2200" dirty="0">
              <a:solidFill>
                <a:srgbClr val="000000"/>
              </a:solidFill>
              <a:latin typeface="Arial" panose="020B0604020202020204" pitchFamily="34" charset="0"/>
            </a:endParaRPr>
          </a:p>
          <a:p>
            <a:pPr fontAlgn="base">
              <a:buFont typeface="Arial" panose="020B0604020202020204" pitchFamily="34" charset="0"/>
              <a:buChar char="•"/>
            </a:pPr>
            <a:r>
              <a:rPr lang="en-US" sz="2400" dirty="0">
                <a:solidFill>
                  <a:srgbClr val="000000"/>
                </a:solidFill>
                <a:latin typeface="Calibri" panose="020F0502020204030204" pitchFamily="34" charset="0"/>
              </a:rPr>
              <a:t>Whole-house approach </a:t>
            </a:r>
            <a:endParaRPr lang="en-US" sz="2200" dirty="0">
              <a:solidFill>
                <a:srgbClr val="000000"/>
              </a:solidFill>
              <a:latin typeface="Arial" panose="020B0604020202020204" pitchFamily="34" charset="0"/>
            </a:endParaRPr>
          </a:p>
          <a:p>
            <a:pPr fontAlgn="base">
              <a:buFont typeface="Arial" panose="020B0604020202020204" pitchFamily="34" charset="0"/>
              <a:buChar char="•"/>
            </a:pPr>
            <a:r>
              <a:rPr lang="en-US" sz="2400" dirty="0">
                <a:solidFill>
                  <a:srgbClr val="000000"/>
                </a:solidFill>
                <a:latin typeface="Calibri" panose="020F0502020204030204" pitchFamily="34" charset="0"/>
              </a:rPr>
              <a:t>Rebate amounts based on energy savings:</a:t>
            </a:r>
            <a:endParaRPr lang="en-US" sz="2200" dirty="0">
              <a:solidFill>
                <a:srgbClr val="000000"/>
              </a:solidFill>
              <a:latin typeface="Arial" panose="020B0604020202020204" pitchFamily="34" charset="0"/>
            </a:endParaRPr>
          </a:p>
          <a:p>
            <a:pPr marL="742950" lvl="1" indent="-285750" fontAlgn="base">
              <a:buFont typeface="Arial" panose="020B0604020202020204" pitchFamily="34" charset="0"/>
              <a:buChar char="•"/>
            </a:pPr>
            <a:r>
              <a:rPr lang="en-US" sz="2400" dirty="0">
                <a:solidFill>
                  <a:srgbClr val="000000"/>
                </a:solidFill>
                <a:latin typeface="Calibri" panose="020F0502020204030204" pitchFamily="34" charset="0"/>
              </a:rPr>
              <a:t>$2,000 for 20% energy savings</a:t>
            </a:r>
            <a:endParaRPr lang="en-US" sz="2200" dirty="0">
              <a:solidFill>
                <a:srgbClr val="000000"/>
              </a:solidFill>
              <a:latin typeface="Arial" panose="020B0604020202020204" pitchFamily="34" charset="0"/>
            </a:endParaRPr>
          </a:p>
          <a:p>
            <a:pPr marL="742950" lvl="1" indent="-285750" fontAlgn="base">
              <a:buFont typeface="Arial" panose="020B0604020202020204" pitchFamily="34" charset="0"/>
              <a:buChar char="•"/>
            </a:pPr>
            <a:r>
              <a:rPr lang="en-US" sz="2400" dirty="0">
                <a:solidFill>
                  <a:srgbClr val="000000"/>
                </a:solidFill>
                <a:latin typeface="Calibri" panose="020F0502020204030204" pitchFamily="34" charset="0"/>
              </a:rPr>
              <a:t>$4,000 for 35% energy savings</a:t>
            </a:r>
            <a:endParaRPr lang="en-US" sz="2200" dirty="0">
              <a:solidFill>
                <a:srgbClr val="000000"/>
              </a:solidFill>
              <a:latin typeface="Arial" panose="020B0604020202020204" pitchFamily="34" charset="0"/>
            </a:endParaRPr>
          </a:p>
          <a:p>
            <a:pPr marL="742950" lvl="1" indent="-285750" fontAlgn="base">
              <a:buFont typeface="Arial" panose="020B0604020202020204" pitchFamily="34" charset="0"/>
              <a:buChar char="•"/>
            </a:pPr>
            <a:r>
              <a:rPr lang="en-US" sz="2400" b="1" dirty="0">
                <a:solidFill>
                  <a:srgbClr val="000000"/>
                </a:solidFill>
                <a:latin typeface="Calibri" panose="020F0502020204030204" pitchFamily="34" charset="0"/>
              </a:rPr>
              <a:t>Doubled for LMI households!</a:t>
            </a:r>
            <a:endParaRPr lang="en-US" sz="2200" b="1" dirty="0">
              <a:solidFill>
                <a:srgbClr val="000000"/>
              </a:solidFill>
              <a:latin typeface="Arial" panose="020B0604020202020204" pitchFamily="34" charset="0"/>
            </a:endParaRPr>
          </a:p>
        </p:txBody>
      </p:sp>
    </p:spTree>
    <p:extLst>
      <p:ext uri="{BB962C8B-B14F-4D97-AF65-F5344CB8AC3E}">
        <p14:creationId xmlns:p14="http://schemas.microsoft.com/office/powerpoint/2010/main" val="19583484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High-Efficiency Electric Home Rebate Act (HEEHRA)</a:t>
            </a:r>
            <a:endParaRPr lang="en-US" dirty="0"/>
          </a:p>
        </p:txBody>
      </p:sp>
      <p:sp>
        <p:nvSpPr>
          <p:cNvPr id="3" name="Footer Placeholder 2"/>
          <p:cNvSpPr>
            <a:spLocks noGrp="1"/>
          </p:cNvSpPr>
          <p:nvPr>
            <p:ph type="ftr" sz="quarter" idx="11"/>
          </p:nvPr>
        </p:nvSpPr>
        <p:spPr/>
        <p:txBody>
          <a:bodyPr/>
          <a:lstStyle/>
          <a:p>
            <a:r>
              <a:rPr lang="en-US"/>
              <a:t>Welcome and Overview</a:t>
            </a:r>
          </a:p>
        </p:txBody>
      </p:sp>
      <p:sp>
        <p:nvSpPr>
          <p:cNvPr id="4" name="Slide Number Placeholder 3"/>
          <p:cNvSpPr>
            <a:spLocks noGrp="1"/>
          </p:cNvSpPr>
          <p:nvPr>
            <p:ph type="sldNum" sz="quarter" idx="12"/>
          </p:nvPr>
        </p:nvSpPr>
        <p:spPr/>
        <p:txBody>
          <a:bodyPr/>
          <a:lstStyle/>
          <a:p>
            <a:fld id="{DAF4631F-9657-4403-B5BD-26F85E582EE4}" type="slidenum">
              <a:rPr lang="en-US" smtClean="0"/>
              <a:t>7</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2181454700"/>
              </p:ext>
            </p:extLst>
          </p:nvPr>
        </p:nvGraphicFramePr>
        <p:xfrm>
          <a:off x="966798" y="2163504"/>
          <a:ext cx="6978369" cy="4022725"/>
        </p:xfrm>
        <a:graphic>
          <a:graphicData uri="http://schemas.openxmlformats.org/drawingml/2006/table">
            <a:tbl>
              <a:tblPr/>
              <a:tblGrid>
                <a:gridCol w="5081337">
                  <a:extLst>
                    <a:ext uri="{9D8B030D-6E8A-4147-A177-3AD203B41FA5}">
                      <a16:colId xmlns:a16="http://schemas.microsoft.com/office/drawing/2014/main" val="1929313838"/>
                    </a:ext>
                  </a:extLst>
                </a:gridCol>
                <a:gridCol w="1897032">
                  <a:extLst>
                    <a:ext uri="{9D8B030D-6E8A-4147-A177-3AD203B41FA5}">
                      <a16:colId xmlns:a16="http://schemas.microsoft.com/office/drawing/2014/main" val="3370285195"/>
                    </a:ext>
                  </a:extLst>
                </a:gridCol>
              </a:tblGrid>
              <a:tr h="482727">
                <a:tc>
                  <a:txBody>
                    <a:bodyPr/>
                    <a:lstStyle/>
                    <a:p>
                      <a:pPr rtl="0" fontAlgn="ctr">
                        <a:spcBef>
                          <a:spcPts val="0"/>
                        </a:spcBef>
                        <a:spcAft>
                          <a:spcPts val="0"/>
                        </a:spcAft>
                      </a:pPr>
                      <a:r>
                        <a:rPr lang="en-US" sz="2100" b="0" i="0" u="none" strike="noStrike">
                          <a:solidFill>
                            <a:srgbClr val="FFFFFF"/>
                          </a:solidFill>
                          <a:effectLst/>
                          <a:latin typeface="Calibri" panose="020F0502020204030204" pitchFamily="34" charset="0"/>
                        </a:rPr>
                        <a:t>Eligible Use</a:t>
                      </a:r>
                      <a:endParaRPr lang="en-US" sz="1600">
                        <a:effectLst/>
                      </a:endParaRPr>
                    </a:p>
                  </a:txBody>
                  <a:tcPr marL="84689" marR="84689" marT="42344" marB="42344" anchor="ctr">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12697"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3865"/>
                    </a:solidFill>
                  </a:tcPr>
                </a:tc>
                <a:tc>
                  <a:txBody>
                    <a:bodyPr/>
                    <a:lstStyle/>
                    <a:p>
                      <a:pPr algn="ctr" rtl="0" fontAlgn="ctr">
                        <a:spcBef>
                          <a:spcPts val="0"/>
                        </a:spcBef>
                        <a:spcAft>
                          <a:spcPts val="0"/>
                        </a:spcAft>
                      </a:pPr>
                      <a:r>
                        <a:rPr lang="en-US" sz="2100" b="0" i="0" u="none" strike="noStrike">
                          <a:solidFill>
                            <a:srgbClr val="FFFFFF"/>
                          </a:solidFill>
                          <a:effectLst/>
                          <a:latin typeface="Calibri" panose="020F0502020204030204" pitchFamily="34" charset="0"/>
                        </a:rPr>
                        <a:t>$ Limits</a:t>
                      </a:r>
                      <a:endParaRPr lang="en-US" sz="1600">
                        <a:effectLst/>
                      </a:endParaRPr>
                    </a:p>
                  </a:txBody>
                  <a:tcPr marL="84689" marR="84689" marT="42344" marB="42344" anchor="ctr">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12697"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3865"/>
                    </a:solidFill>
                  </a:tcPr>
                </a:tc>
                <a:extLst>
                  <a:ext uri="{0D108BD9-81ED-4DB2-BD59-A6C34878D82A}">
                    <a16:rowId xmlns:a16="http://schemas.microsoft.com/office/drawing/2014/main" val="420115363"/>
                  </a:ext>
                </a:extLst>
              </a:tr>
              <a:tr h="482727">
                <a:tc>
                  <a:txBody>
                    <a:bodyPr/>
                    <a:lstStyle/>
                    <a:p>
                      <a:pPr rtl="0" fontAlgn="ctr">
                        <a:spcBef>
                          <a:spcPts val="0"/>
                        </a:spcBef>
                        <a:spcAft>
                          <a:spcPts val="0"/>
                        </a:spcAft>
                      </a:pPr>
                      <a:r>
                        <a:rPr lang="en-US" sz="2100" b="0" i="0" u="none" strike="noStrike">
                          <a:solidFill>
                            <a:srgbClr val="00405C"/>
                          </a:solidFill>
                          <a:effectLst/>
                          <a:latin typeface="Calibri" panose="020F0502020204030204" pitchFamily="34" charset="0"/>
                        </a:rPr>
                        <a:t>Electric Load Service Center Upgrades</a:t>
                      </a:r>
                      <a:endParaRPr lang="en-US" sz="1600">
                        <a:effectLst/>
                      </a:endParaRPr>
                    </a:p>
                  </a:txBody>
                  <a:tcPr marL="84689" marR="84689" marT="42344" marB="42344" anchor="ctr">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697" cap="flat" cmpd="sng" algn="ctr">
                      <a:solidFill>
                        <a:srgbClr val="FFFFFF"/>
                      </a:solidFill>
                      <a:prstDash val="solid"/>
                      <a:round/>
                      <a:headEnd type="none" w="med" len="med"/>
                      <a:tailEnd type="none" w="med" len="med"/>
                    </a:lnB>
                    <a:solidFill>
                      <a:srgbClr val="CACCD2"/>
                    </a:solidFill>
                  </a:tcPr>
                </a:tc>
                <a:tc>
                  <a:txBody>
                    <a:bodyPr/>
                    <a:lstStyle/>
                    <a:p>
                      <a:pPr algn="ctr" rtl="0" fontAlgn="ctr">
                        <a:spcBef>
                          <a:spcPts val="0"/>
                        </a:spcBef>
                        <a:spcAft>
                          <a:spcPts val="0"/>
                        </a:spcAft>
                      </a:pPr>
                      <a:r>
                        <a:rPr lang="en-US" sz="2100" b="0" i="0" u="none" strike="noStrike">
                          <a:solidFill>
                            <a:srgbClr val="000000"/>
                          </a:solidFill>
                          <a:effectLst/>
                          <a:latin typeface="Calibri" panose="020F0502020204030204" pitchFamily="34" charset="0"/>
                        </a:rPr>
                        <a:t>$4,000</a:t>
                      </a:r>
                      <a:endParaRPr lang="en-US" sz="1600">
                        <a:effectLst/>
                      </a:endParaRPr>
                    </a:p>
                  </a:txBody>
                  <a:tcPr marL="84689" marR="84689" marT="42344" marB="42344" anchor="ctr">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697" cap="flat" cmpd="sng" algn="ctr">
                      <a:solidFill>
                        <a:srgbClr val="FFFFFF"/>
                      </a:solidFill>
                      <a:prstDash val="solid"/>
                      <a:round/>
                      <a:headEnd type="none" w="med" len="med"/>
                      <a:tailEnd type="none" w="med" len="med"/>
                    </a:lnB>
                    <a:solidFill>
                      <a:srgbClr val="CACCD2"/>
                    </a:solidFill>
                  </a:tcPr>
                </a:tc>
                <a:extLst>
                  <a:ext uri="{0D108BD9-81ED-4DB2-BD59-A6C34878D82A}">
                    <a16:rowId xmlns:a16="http://schemas.microsoft.com/office/drawing/2014/main" val="2017096020"/>
                  </a:ext>
                </a:extLst>
              </a:tr>
              <a:tr h="643636">
                <a:tc>
                  <a:txBody>
                    <a:bodyPr/>
                    <a:lstStyle/>
                    <a:p>
                      <a:pPr rtl="0" fontAlgn="ctr">
                        <a:spcBef>
                          <a:spcPts val="0"/>
                        </a:spcBef>
                        <a:spcAft>
                          <a:spcPts val="0"/>
                        </a:spcAft>
                      </a:pPr>
                      <a:r>
                        <a:rPr lang="en-US" sz="2100" b="0" i="0" u="none" strike="noStrike">
                          <a:solidFill>
                            <a:srgbClr val="00405C"/>
                          </a:solidFill>
                          <a:effectLst/>
                          <a:latin typeface="Calibri" panose="020F0502020204030204" pitchFamily="34" charset="0"/>
                        </a:rPr>
                        <a:t>Electric Stove, Cooktop, Range, and/or Oven</a:t>
                      </a:r>
                      <a:endParaRPr lang="en-US" sz="1600">
                        <a:effectLst/>
                      </a:endParaRPr>
                    </a:p>
                  </a:txBody>
                  <a:tcPr marL="84689" marR="84689" marT="42344" marB="42344" anchor="ctr">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12697" cap="flat" cmpd="sng" algn="ctr">
                      <a:solidFill>
                        <a:srgbClr val="FFFFFF"/>
                      </a:solidFill>
                      <a:prstDash val="solid"/>
                      <a:round/>
                      <a:headEnd type="none" w="med" len="med"/>
                      <a:tailEnd type="none" w="med" len="med"/>
                    </a:lnT>
                    <a:lnB w="12697" cap="flat" cmpd="sng" algn="ctr">
                      <a:solidFill>
                        <a:srgbClr val="FFFFFF"/>
                      </a:solidFill>
                      <a:prstDash val="solid"/>
                      <a:round/>
                      <a:headEnd type="none" w="med" len="med"/>
                      <a:tailEnd type="none" w="med" len="med"/>
                    </a:lnB>
                    <a:solidFill>
                      <a:srgbClr val="E6E7EA"/>
                    </a:solidFill>
                  </a:tcPr>
                </a:tc>
                <a:tc>
                  <a:txBody>
                    <a:bodyPr/>
                    <a:lstStyle/>
                    <a:p>
                      <a:pPr algn="ctr" rtl="0" fontAlgn="ctr">
                        <a:spcBef>
                          <a:spcPts val="0"/>
                        </a:spcBef>
                        <a:spcAft>
                          <a:spcPts val="0"/>
                        </a:spcAft>
                      </a:pPr>
                      <a:r>
                        <a:rPr lang="en-US" sz="2100" b="0" i="0" u="none" strike="noStrike">
                          <a:solidFill>
                            <a:srgbClr val="000000"/>
                          </a:solidFill>
                          <a:effectLst/>
                          <a:latin typeface="Calibri" panose="020F0502020204030204" pitchFamily="34" charset="0"/>
                        </a:rPr>
                        <a:t>$840</a:t>
                      </a:r>
                      <a:endParaRPr lang="en-US" sz="1600">
                        <a:effectLst/>
                      </a:endParaRPr>
                    </a:p>
                  </a:txBody>
                  <a:tcPr marL="84689" marR="84689" marT="42344" marB="42344" anchor="ctr">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12697" cap="flat" cmpd="sng" algn="ctr">
                      <a:solidFill>
                        <a:srgbClr val="FFFFFF"/>
                      </a:solidFill>
                      <a:prstDash val="solid"/>
                      <a:round/>
                      <a:headEnd type="none" w="med" len="med"/>
                      <a:tailEnd type="none" w="med" len="med"/>
                    </a:lnT>
                    <a:lnB w="12697" cap="flat" cmpd="sng" algn="ctr">
                      <a:solidFill>
                        <a:srgbClr val="FFFFFF"/>
                      </a:solidFill>
                      <a:prstDash val="solid"/>
                      <a:round/>
                      <a:headEnd type="none" w="med" len="med"/>
                      <a:tailEnd type="none" w="med" len="med"/>
                    </a:lnB>
                    <a:solidFill>
                      <a:srgbClr val="E6E7EA"/>
                    </a:solidFill>
                  </a:tcPr>
                </a:tc>
                <a:extLst>
                  <a:ext uri="{0D108BD9-81ED-4DB2-BD59-A6C34878D82A}">
                    <a16:rowId xmlns:a16="http://schemas.microsoft.com/office/drawing/2014/main" val="2853199095"/>
                  </a:ext>
                </a:extLst>
              </a:tr>
              <a:tr h="482727">
                <a:tc>
                  <a:txBody>
                    <a:bodyPr/>
                    <a:lstStyle/>
                    <a:p>
                      <a:pPr rtl="0" fontAlgn="ctr">
                        <a:spcBef>
                          <a:spcPts val="0"/>
                        </a:spcBef>
                        <a:spcAft>
                          <a:spcPts val="0"/>
                        </a:spcAft>
                      </a:pPr>
                      <a:r>
                        <a:rPr lang="en-US" sz="2100" b="0" i="0" u="none" strike="noStrike">
                          <a:solidFill>
                            <a:srgbClr val="00405C"/>
                          </a:solidFill>
                          <a:effectLst/>
                          <a:latin typeface="Calibri" panose="020F0502020204030204" pitchFamily="34" charset="0"/>
                        </a:rPr>
                        <a:t>Electric Wiring</a:t>
                      </a:r>
                      <a:endParaRPr lang="en-US" sz="1600">
                        <a:effectLst/>
                      </a:endParaRPr>
                    </a:p>
                  </a:txBody>
                  <a:tcPr marL="84689" marR="84689" marT="42344" marB="42344" anchor="ctr">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12697" cap="flat" cmpd="sng" algn="ctr">
                      <a:solidFill>
                        <a:srgbClr val="FFFFFF"/>
                      </a:solidFill>
                      <a:prstDash val="solid"/>
                      <a:round/>
                      <a:headEnd type="none" w="med" len="med"/>
                      <a:tailEnd type="none" w="med" len="med"/>
                    </a:lnT>
                    <a:lnB w="12697" cap="flat" cmpd="sng" algn="ctr">
                      <a:solidFill>
                        <a:srgbClr val="FFFFFF"/>
                      </a:solidFill>
                      <a:prstDash val="solid"/>
                      <a:round/>
                      <a:headEnd type="none" w="med" len="med"/>
                      <a:tailEnd type="none" w="med" len="med"/>
                    </a:lnB>
                    <a:solidFill>
                      <a:srgbClr val="CACCD2"/>
                    </a:solidFill>
                  </a:tcPr>
                </a:tc>
                <a:tc>
                  <a:txBody>
                    <a:bodyPr/>
                    <a:lstStyle/>
                    <a:p>
                      <a:pPr algn="ctr" rtl="0" fontAlgn="ctr">
                        <a:spcBef>
                          <a:spcPts val="0"/>
                        </a:spcBef>
                        <a:spcAft>
                          <a:spcPts val="0"/>
                        </a:spcAft>
                      </a:pPr>
                      <a:r>
                        <a:rPr lang="en-US" sz="2100" b="0" i="0" u="none" strike="noStrike">
                          <a:solidFill>
                            <a:srgbClr val="000000"/>
                          </a:solidFill>
                          <a:effectLst/>
                          <a:latin typeface="Calibri" panose="020F0502020204030204" pitchFamily="34" charset="0"/>
                        </a:rPr>
                        <a:t>$2,500</a:t>
                      </a:r>
                      <a:endParaRPr lang="en-US" sz="1600">
                        <a:effectLst/>
                      </a:endParaRPr>
                    </a:p>
                  </a:txBody>
                  <a:tcPr marL="84689" marR="84689" marT="42344" marB="42344" anchor="ctr">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12697" cap="flat" cmpd="sng" algn="ctr">
                      <a:solidFill>
                        <a:srgbClr val="FFFFFF"/>
                      </a:solidFill>
                      <a:prstDash val="solid"/>
                      <a:round/>
                      <a:headEnd type="none" w="med" len="med"/>
                      <a:tailEnd type="none" w="med" len="med"/>
                    </a:lnT>
                    <a:lnB w="12697" cap="flat" cmpd="sng" algn="ctr">
                      <a:solidFill>
                        <a:srgbClr val="FFFFFF"/>
                      </a:solidFill>
                      <a:prstDash val="solid"/>
                      <a:round/>
                      <a:headEnd type="none" w="med" len="med"/>
                      <a:tailEnd type="none" w="med" len="med"/>
                    </a:lnB>
                    <a:solidFill>
                      <a:srgbClr val="CACCD2"/>
                    </a:solidFill>
                  </a:tcPr>
                </a:tc>
                <a:extLst>
                  <a:ext uri="{0D108BD9-81ED-4DB2-BD59-A6C34878D82A}">
                    <a16:rowId xmlns:a16="http://schemas.microsoft.com/office/drawing/2014/main" val="2704953629"/>
                  </a:ext>
                </a:extLst>
              </a:tr>
              <a:tr h="482727">
                <a:tc>
                  <a:txBody>
                    <a:bodyPr/>
                    <a:lstStyle/>
                    <a:p>
                      <a:pPr rtl="0" fontAlgn="ctr">
                        <a:spcBef>
                          <a:spcPts val="0"/>
                        </a:spcBef>
                        <a:spcAft>
                          <a:spcPts val="0"/>
                        </a:spcAft>
                      </a:pPr>
                      <a:r>
                        <a:rPr lang="en-US" sz="2100" b="0" i="0" u="none" strike="noStrike">
                          <a:solidFill>
                            <a:srgbClr val="00405C"/>
                          </a:solidFill>
                          <a:effectLst/>
                          <a:latin typeface="Calibri" panose="020F0502020204030204" pitchFamily="34" charset="0"/>
                        </a:rPr>
                        <a:t>Heat Pump Clothes Dryer</a:t>
                      </a:r>
                      <a:endParaRPr lang="en-US" sz="1600">
                        <a:effectLst/>
                      </a:endParaRPr>
                    </a:p>
                  </a:txBody>
                  <a:tcPr marL="84689" marR="84689" marT="42344" marB="42344" anchor="ctr">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12697" cap="flat" cmpd="sng" algn="ctr">
                      <a:solidFill>
                        <a:srgbClr val="FFFFFF"/>
                      </a:solidFill>
                      <a:prstDash val="solid"/>
                      <a:round/>
                      <a:headEnd type="none" w="med" len="med"/>
                      <a:tailEnd type="none" w="med" len="med"/>
                    </a:lnT>
                    <a:lnB w="12697" cap="flat" cmpd="sng" algn="ctr">
                      <a:solidFill>
                        <a:srgbClr val="FFFFFF"/>
                      </a:solidFill>
                      <a:prstDash val="solid"/>
                      <a:round/>
                      <a:headEnd type="none" w="med" len="med"/>
                      <a:tailEnd type="none" w="med" len="med"/>
                    </a:lnB>
                    <a:solidFill>
                      <a:srgbClr val="E6E7EA"/>
                    </a:solidFill>
                  </a:tcPr>
                </a:tc>
                <a:tc>
                  <a:txBody>
                    <a:bodyPr/>
                    <a:lstStyle/>
                    <a:p>
                      <a:pPr algn="ctr" rtl="0" fontAlgn="ctr">
                        <a:spcBef>
                          <a:spcPts val="0"/>
                        </a:spcBef>
                        <a:spcAft>
                          <a:spcPts val="0"/>
                        </a:spcAft>
                      </a:pPr>
                      <a:r>
                        <a:rPr lang="en-US" sz="2100" b="0" i="0" u="none" strike="noStrike">
                          <a:solidFill>
                            <a:srgbClr val="000000"/>
                          </a:solidFill>
                          <a:effectLst/>
                          <a:latin typeface="Calibri" panose="020F0502020204030204" pitchFamily="34" charset="0"/>
                        </a:rPr>
                        <a:t>$840</a:t>
                      </a:r>
                      <a:endParaRPr lang="en-US" sz="1600">
                        <a:effectLst/>
                      </a:endParaRPr>
                    </a:p>
                  </a:txBody>
                  <a:tcPr marL="84689" marR="84689" marT="42344" marB="42344" anchor="ctr">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12697" cap="flat" cmpd="sng" algn="ctr">
                      <a:solidFill>
                        <a:srgbClr val="FFFFFF"/>
                      </a:solidFill>
                      <a:prstDash val="solid"/>
                      <a:round/>
                      <a:headEnd type="none" w="med" len="med"/>
                      <a:tailEnd type="none" w="med" len="med"/>
                    </a:lnT>
                    <a:lnB w="12697" cap="flat" cmpd="sng" algn="ctr">
                      <a:solidFill>
                        <a:srgbClr val="FFFFFF"/>
                      </a:solidFill>
                      <a:prstDash val="solid"/>
                      <a:round/>
                      <a:headEnd type="none" w="med" len="med"/>
                      <a:tailEnd type="none" w="med" len="med"/>
                    </a:lnB>
                    <a:solidFill>
                      <a:srgbClr val="E6E7EA"/>
                    </a:solidFill>
                  </a:tcPr>
                </a:tc>
                <a:extLst>
                  <a:ext uri="{0D108BD9-81ED-4DB2-BD59-A6C34878D82A}">
                    <a16:rowId xmlns:a16="http://schemas.microsoft.com/office/drawing/2014/main" val="1061570459"/>
                  </a:ext>
                </a:extLst>
              </a:tr>
              <a:tr h="482727">
                <a:tc>
                  <a:txBody>
                    <a:bodyPr/>
                    <a:lstStyle/>
                    <a:p>
                      <a:pPr rtl="0" fontAlgn="ctr">
                        <a:spcBef>
                          <a:spcPts val="0"/>
                        </a:spcBef>
                        <a:spcAft>
                          <a:spcPts val="0"/>
                        </a:spcAft>
                      </a:pPr>
                      <a:r>
                        <a:rPr lang="en-US" sz="2100" b="0" i="0" u="none" strike="noStrike">
                          <a:solidFill>
                            <a:srgbClr val="00405C"/>
                          </a:solidFill>
                          <a:effectLst/>
                          <a:latin typeface="Calibri" panose="020F0502020204030204" pitchFamily="34" charset="0"/>
                        </a:rPr>
                        <a:t>Heat Pump Heating/Cooling</a:t>
                      </a:r>
                      <a:endParaRPr lang="en-US" sz="1600">
                        <a:effectLst/>
                      </a:endParaRPr>
                    </a:p>
                  </a:txBody>
                  <a:tcPr marL="84689" marR="84689" marT="42344" marB="42344" anchor="ctr">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12697" cap="flat" cmpd="sng" algn="ctr">
                      <a:solidFill>
                        <a:srgbClr val="FFFFFF"/>
                      </a:solidFill>
                      <a:prstDash val="solid"/>
                      <a:round/>
                      <a:headEnd type="none" w="med" len="med"/>
                      <a:tailEnd type="none" w="med" len="med"/>
                    </a:lnT>
                    <a:lnB w="12697" cap="flat" cmpd="sng" algn="ctr">
                      <a:solidFill>
                        <a:srgbClr val="FFFFFF"/>
                      </a:solidFill>
                      <a:prstDash val="solid"/>
                      <a:round/>
                      <a:headEnd type="none" w="med" len="med"/>
                      <a:tailEnd type="none" w="med" len="med"/>
                    </a:lnB>
                    <a:solidFill>
                      <a:srgbClr val="CACCD2"/>
                    </a:solidFill>
                  </a:tcPr>
                </a:tc>
                <a:tc>
                  <a:txBody>
                    <a:bodyPr/>
                    <a:lstStyle/>
                    <a:p>
                      <a:pPr algn="ctr" rtl="0" fontAlgn="ctr">
                        <a:spcBef>
                          <a:spcPts val="0"/>
                        </a:spcBef>
                        <a:spcAft>
                          <a:spcPts val="0"/>
                        </a:spcAft>
                      </a:pPr>
                      <a:r>
                        <a:rPr lang="en-US" sz="2100" b="0" i="0" u="none" strike="noStrike">
                          <a:solidFill>
                            <a:srgbClr val="000000"/>
                          </a:solidFill>
                          <a:effectLst/>
                          <a:latin typeface="Calibri" panose="020F0502020204030204" pitchFamily="34" charset="0"/>
                        </a:rPr>
                        <a:t>$8,000</a:t>
                      </a:r>
                      <a:endParaRPr lang="en-US" sz="1600">
                        <a:effectLst/>
                      </a:endParaRPr>
                    </a:p>
                  </a:txBody>
                  <a:tcPr marL="84689" marR="84689" marT="42344" marB="42344" anchor="ctr">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12697" cap="flat" cmpd="sng" algn="ctr">
                      <a:solidFill>
                        <a:srgbClr val="FFFFFF"/>
                      </a:solidFill>
                      <a:prstDash val="solid"/>
                      <a:round/>
                      <a:headEnd type="none" w="med" len="med"/>
                      <a:tailEnd type="none" w="med" len="med"/>
                    </a:lnT>
                    <a:lnB w="12697" cap="flat" cmpd="sng" algn="ctr">
                      <a:solidFill>
                        <a:srgbClr val="FFFFFF"/>
                      </a:solidFill>
                      <a:prstDash val="solid"/>
                      <a:round/>
                      <a:headEnd type="none" w="med" len="med"/>
                      <a:tailEnd type="none" w="med" len="med"/>
                    </a:lnB>
                    <a:solidFill>
                      <a:srgbClr val="CACCD2"/>
                    </a:solidFill>
                  </a:tcPr>
                </a:tc>
                <a:extLst>
                  <a:ext uri="{0D108BD9-81ED-4DB2-BD59-A6C34878D82A}">
                    <a16:rowId xmlns:a16="http://schemas.microsoft.com/office/drawing/2014/main" val="1592391562"/>
                  </a:ext>
                </a:extLst>
              </a:tr>
              <a:tr h="482727">
                <a:tc>
                  <a:txBody>
                    <a:bodyPr/>
                    <a:lstStyle/>
                    <a:p>
                      <a:pPr rtl="0" fontAlgn="ctr">
                        <a:spcBef>
                          <a:spcPts val="0"/>
                        </a:spcBef>
                        <a:spcAft>
                          <a:spcPts val="0"/>
                        </a:spcAft>
                      </a:pPr>
                      <a:r>
                        <a:rPr lang="en-US" sz="2100" b="0" i="0" u="none" strike="noStrike">
                          <a:solidFill>
                            <a:srgbClr val="00405C"/>
                          </a:solidFill>
                          <a:effectLst/>
                          <a:latin typeface="Calibri" panose="020F0502020204030204" pitchFamily="34" charset="0"/>
                        </a:rPr>
                        <a:t>Heat Pump Water Heaters</a:t>
                      </a:r>
                      <a:endParaRPr lang="en-US" sz="1600">
                        <a:effectLst/>
                      </a:endParaRPr>
                    </a:p>
                  </a:txBody>
                  <a:tcPr marL="84689" marR="84689" marT="42344" marB="42344" anchor="ctr">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12697" cap="flat" cmpd="sng" algn="ctr">
                      <a:solidFill>
                        <a:srgbClr val="FFFFFF"/>
                      </a:solidFill>
                      <a:prstDash val="solid"/>
                      <a:round/>
                      <a:headEnd type="none" w="med" len="med"/>
                      <a:tailEnd type="none" w="med" len="med"/>
                    </a:lnT>
                    <a:lnB w="12697" cap="flat" cmpd="sng" algn="ctr">
                      <a:solidFill>
                        <a:srgbClr val="FFFFFF"/>
                      </a:solidFill>
                      <a:prstDash val="solid"/>
                      <a:round/>
                      <a:headEnd type="none" w="med" len="med"/>
                      <a:tailEnd type="none" w="med" len="med"/>
                    </a:lnB>
                    <a:solidFill>
                      <a:srgbClr val="E6E7EA"/>
                    </a:solidFill>
                  </a:tcPr>
                </a:tc>
                <a:tc>
                  <a:txBody>
                    <a:bodyPr/>
                    <a:lstStyle/>
                    <a:p>
                      <a:pPr algn="ctr" rtl="0" fontAlgn="ctr">
                        <a:spcBef>
                          <a:spcPts val="0"/>
                        </a:spcBef>
                        <a:spcAft>
                          <a:spcPts val="0"/>
                        </a:spcAft>
                      </a:pPr>
                      <a:r>
                        <a:rPr lang="en-US" sz="2100" b="0" i="0" u="none" strike="noStrike">
                          <a:solidFill>
                            <a:srgbClr val="000000"/>
                          </a:solidFill>
                          <a:effectLst/>
                          <a:latin typeface="Calibri" panose="020F0502020204030204" pitchFamily="34" charset="0"/>
                        </a:rPr>
                        <a:t>$1,750</a:t>
                      </a:r>
                      <a:endParaRPr lang="en-US" sz="1600">
                        <a:effectLst/>
                      </a:endParaRPr>
                    </a:p>
                  </a:txBody>
                  <a:tcPr marL="84689" marR="84689" marT="42344" marB="42344" anchor="ctr">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12697" cap="flat" cmpd="sng" algn="ctr">
                      <a:solidFill>
                        <a:srgbClr val="FFFFFF"/>
                      </a:solidFill>
                      <a:prstDash val="solid"/>
                      <a:round/>
                      <a:headEnd type="none" w="med" len="med"/>
                      <a:tailEnd type="none" w="med" len="med"/>
                    </a:lnT>
                    <a:lnB w="12697" cap="flat" cmpd="sng" algn="ctr">
                      <a:solidFill>
                        <a:srgbClr val="FFFFFF"/>
                      </a:solidFill>
                      <a:prstDash val="solid"/>
                      <a:round/>
                      <a:headEnd type="none" w="med" len="med"/>
                      <a:tailEnd type="none" w="med" len="med"/>
                    </a:lnB>
                    <a:solidFill>
                      <a:srgbClr val="E6E7EA"/>
                    </a:solidFill>
                  </a:tcPr>
                </a:tc>
                <a:extLst>
                  <a:ext uri="{0D108BD9-81ED-4DB2-BD59-A6C34878D82A}">
                    <a16:rowId xmlns:a16="http://schemas.microsoft.com/office/drawing/2014/main" val="3680370214"/>
                  </a:ext>
                </a:extLst>
              </a:tr>
              <a:tr h="482727">
                <a:tc>
                  <a:txBody>
                    <a:bodyPr/>
                    <a:lstStyle/>
                    <a:p>
                      <a:pPr rtl="0" fontAlgn="ctr">
                        <a:spcBef>
                          <a:spcPts val="0"/>
                        </a:spcBef>
                        <a:spcAft>
                          <a:spcPts val="0"/>
                        </a:spcAft>
                      </a:pPr>
                      <a:r>
                        <a:rPr lang="en-US" sz="2100" b="0" i="0" u="none" strike="noStrike">
                          <a:solidFill>
                            <a:srgbClr val="00405C"/>
                          </a:solidFill>
                          <a:effectLst/>
                          <a:latin typeface="Calibri" panose="020F0502020204030204" pitchFamily="34" charset="0"/>
                        </a:rPr>
                        <a:t>Insulation and Air Sealing</a:t>
                      </a:r>
                      <a:endParaRPr lang="en-US" sz="1600">
                        <a:effectLst/>
                      </a:endParaRPr>
                    </a:p>
                  </a:txBody>
                  <a:tcPr marL="84689" marR="84689" marT="42344" marB="42344" anchor="ctr">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12697" cap="flat" cmpd="sng" algn="ctr">
                      <a:solidFill>
                        <a:srgbClr val="FFFFFF"/>
                      </a:solidFill>
                      <a:prstDash val="solid"/>
                      <a:round/>
                      <a:headEnd type="none" w="med" len="med"/>
                      <a:tailEnd type="none" w="med" len="med"/>
                    </a:lnT>
                    <a:lnB w="12697" cap="flat" cmpd="sng" algn="ctr">
                      <a:solidFill>
                        <a:srgbClr val="FFFFFF"/>
                      </a:solidFill>
                      <a:prstDash val="solid"/>
                      <a:round/>
                      <a:headEnd type="none" w="med" len="med"/>
                      <a:tailEnd type="none" w="med" len="med"/>
                    </a:lnB>
                    <a:solidFill>
                      <a:srgbClr val="CACCD2"/>
                    </a:solidFill>
                  </a:tcPr>
                </a:tc>
                <a:tc>
                  <a:txBody>
                    <a:bodyPr/>
                    <a:lstStyle/>
                    <a:p>
                      <a:pPr algn="ctr" rtl="0" fontAlgn="ctr">
                        <a:spcBef>
                          <a:spcPts val="0"/>
                        </a:spcBef>
                        <a:spcAft>
                          <a:spcPts val="0"/>
                        </a:spcAft>
                      </a:pPr>
                      <a:r>
                        <a:rPr lang="en-US" sz="2100" b="0" i="0" u="none" strike="noStrike" dirty="0">
                          <a:solidFill>
                            <a:srgbClr val="000000"/>
                          </a:solidFill>
                          <a:effectLst/>
                          <a:latin typeface="Calibri" panose="020F0502020204030204" pitchFamily="34" charset="0"/>
                        </a:rPr>
                        <a:t>$1,600</a:t>
                      </a:r>
                      <a:endParaRPr lang="en-US" sz="1600" dirty="0">
                        <a:effectLst/>
                      </a:endParaRPr>
                    </a:p>
                  </a:txBody>
                  <a:tcPr marL="84689" marR="84689" marT="42344" marB="42344" anchor="ctr">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12697" cap="flat" cmpd="sng" algn="ctr">
                      <a:solidFill>
                        <a:srgbClr val="FFFFFF"/>
                      </a:solidFill>
                      <a:prstDash val="solid"/>
                      <a:round/>
                      <a:headEnd type="none" w="med" len="med"/>
                      <a:tailEnd type="none" w="med" len="med"/>
                    </a:lnT>
                    <a:lnB w="12697" cap="flat" cmpd="sng" algn="ctr">
                      <a:solidFill>
                        <a:srgbClr val="FFFFFF"/>
                      </a:solidFill>
                      <a:prstDash val="solid"/>
                      <a:round/>
                      <a:headEnd type="none" w="med" len="med"/>
                      <a:tailEnd type="none" w="med" len="med"/>
                    </a:lnB>
                    <a:solidFill>
                      <a:srgbClr val="CACCD2"/>
                    </a:solidFill>
                  </a:tcPr>
                </a:tc>
                <a:extLst>
                  <a:ext uri="{0D108BD9-81ED-4DB2-BD59-A6C34878D82A}">
                    <a16:rowId xmlns:a16="http://schemas.microsoft.com/office/drawing/2014/main" val="4271647167"/>
                  </a:ext>
                </a:extLst>
              </a:tr>
            </a:tbl>
          </a:graphicData>
        </a:graphic>
      </p:graphicFrame>
      <p:sp>
        <p:nvSpPr>
          <p:cNvPr id="6" name="Rectangle 1"/>
          <p:cNvSpPr>
            <a:spLocks noChangeArrowheads="1"/>
          </p:cNvSpPr>
          <p:nvPr/>
        </p:nvSpPr>
        <p:spPr bwMode="auto">
          <a:xfrm>
            <a:off x="966658" y="216350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4931571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Illustrative Examples</a:t>
            </a:r>
          </a:p>
        </p:txBody>
      </p:sp>
      <p:sp>
        <p:nvSpPr>
          <p:cNvPr id="2" name="Footer Placeholder 1"/>
          <p:cNvSpPr>
            <a:spLocks noGrp="1"/>
          </p:cNvSpPr>
          <p:nvPr>
            <p:ph type="ftr" sz="quarter" idx="11"/>
          </p:nvPr>
        </p:nvSpPr>
        <p:spPr/>
        <p:txBody>
          <a:bodyPr/>
          <a:lstStyle/>
          <a:p>
            <a:r>
              <a:rPr lang="en-US"/>
              <a:t>Welcome and Overview</a:t>
            </a:r>
          </a:p>
        </p:txBody>
      </p:sp>
      <p:sp>
        <p:nvSpPr>
          <p:cNvPr id="3" name="Slide Number Placeholder 2"/>
          <p:cNvSpPr>
            <a:spLocks noGrp="1"/>
          </p:cNvSpPr>
          <p:nvPr>
            <p:ph type="sldNum" sz="quarter" idx="12"/>
          </p:nvPr>
        </p:nvSpPr>
        <p:spPr/>
        <p:txBody>
          <a:bodyPr/>
          <a:lstStyle/>
          <a:p>
            <a:fld id="{DAF4631F-9657-4403-B5BD-26F85E582EE4}" type="slidenum">
              <a:rPr lang="en-US" smtClean="0"/>
              <a:t>8</a:t>
            </a:fld>
            <a:endParaRPr lang="en-US"/>
          </a:p>
        </p:txBody>
      </p:sp>
      <p:pic>
        <p:nvPicPr>
          <p:cNvPr id="4" name="Picture 3"/>
          <p:cNvPicPr>
            <a:picLocks noChangeAspect="1"/>
          </p:cNvPicPr>
          <p:nvPr/>
        </p:nvPicPr>
        <p:blipFill>
          <a:blip r:embed="rId2"/>
          <a:stretch>
            <a:fillRect/>
          </a:stretch>
        </p:blipFill>
        <p:spPr>
          <a:xfrm>
            <a:off x="270588" y="1826569"/>
            <a:ext cx="9739338" cy="4544007"/>
          </a:xfrm>
          <a:prstGeom prst="rect">
            <a:avLst/>
          </a:prstGeom>
        </p:spPr>
      </p:pic>
    </p:spTree>
    <p:extLst>
      <p:ext uri="{BB962C8B-B14F-4D97-AF65-F5344CB8AC3E}">
        <p14:creationId xmlns:p14="http://schemas.microsoft.com/office/powerpoint/2010/main" val="40640141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IRA Rebate Next Steps</a:t>
            </a:r>
          </a:p>
        </p:txBody>
      </p:sp>
      <p:sp>
        <p:nvSpPr>
          <p:cNvPr id="3" name="Content Placeholder 2"/>
          <p:cNvSpPr>
            <a:spLocks noGrp="1"/>
          </p:cNvSpPr>
          <p:nvPr>
            <p:ph idx="1"/>
          </p:nvPr>
        </p:nvSpPr>
        <p:spPr/>
        <p:txBody>
          <a:bodyPr/>
          <a:lstStyle/>
          <a:p>
            <a:r>
              <a:rPr lang="en-US" dirty="0"/>
              <a:t>The </a:t>
            </a:r>
            <a:r>
              <a:rPr lang="en-US" b="1" dirty="0">
                <a:hlinkClick r:id="rId2" tooltip="Office of State and Community Energy Programs"/>
              </a:rPr>
              <a:t>Office of State and Community Energy Programs</a:t>
            </a:r>
            <a:r>
              <a:rPr lang="en-US" dirty="0"/>
              <a:t> (SCEP) has released the applications for states and territories to apply for full program funds for both the Home Efficiency Rebates and Home Electrification and Appliance Rebates. Only state and territory energy offices are eligible to apply at this time. </a:t>
            </a:r>
          </a:p>
          <a:p>
            <a:r>
              <a:rPr lang="en-US" dirty="0"/>
              <a:t>OEP has been awarded the Administrative Funding Award</a:t>
            </a:r>
          </a:p>
          <a:p>
            <a:pPr lvl="1"/>
            <a:r>
              <a:rPr lang="en-US" dirty="0"/>
              <a:t>Hire a program staff administrator</a:t>
            </a:r>
          </a:p>
          <a:p>
            <a:pPr lvl="1"/>
            <a:r>
              <a:rPr lang="en-US" dirty="0"/>
              <a:t>Conduct an RFP for a program planning consultant</a:t>
            </a:r>
          </a:p>
          <a:p>
            <a:pPr lvl="1"/>
            <a:r>
              <a:rPr lang="en-US" dirty="0"/>
              <a:t>Use most of 2024 to build the program application</a:t>
            </a:r>
          </a:p>
          <a:p>
            <a:r>
              <a:rPr lang="en-US" dirty="0"/>
              <a:t>File for the IRA Rebate funding in late 2024</a:t>
            </a:r>
          </a:p>
          <a:p>
            <a:r>
              <a:rPr lang="en-US" dirty="0"/>
              <a:t>In 2025, procure a third party rebate administrator and begin implementation in late 2025. </a:t>
            </a:r>
          </a:p>
        </p:txBody>
      </p:sp>
      <p:sp>
        <p:nvSpPr>
          <p:cNvPr id="4" name="Footer Placeholder 3"/>
          <p:cNvSpPr>
            <a:spLocks noGrp="1"/>
          </p:cNvSpPr>
          <p:nvPr>
            <p:ph type="ftr" sz="quarter" idx="11"/>
          </p:nvPr>
        </p:nvSpPr>
        <p:spPr/>
        <p:txBody>
          <a:bodyPr/>
          <a:lstStyle/>
          <a:p>
            <a:r>
              <a:rPr lang="en-US"/>
              <a:t>Welcome and Overview</a:t>
            </a:r>
            <a:endParaRPr lang="en-US" dirty="0"/>
          </a:p>
        </p:txBody>
      </p:sp>
      <p:sp>
        <p:nvSpPr>
          <p:cNvPr id="5" name="Slide Number Placeholder 4"/>
          <p:cNvSpPr>
            <a:spLocks noGrp="1"/>
          </p:cNvSpPr>
          <p:nvPr>
            <p:ph type="sldNum" sz="quarter" idx="12"/>
          </p:nvPr>
        </p:nvSpPr>
        <p:spPr/>
        <p:txBody>
          <a:bodyPr/>
          <a:lstStyle/>
          <a:p>
            <a:fld id="{DAF4631F-9657-4403-B5BD-26F85E582EE4}" type="slidenum">
              <a:rPr lang="en-US" smtClean="0"/>
              <a:t>9</a:t>
            </a:fld>
            <a:endParaRPr lang="en-US"/>
          </a:p>
        </p:txBody>
      </p:sp>
    </p:spTree>
    <p:extLst>
      <p:ext uri="{BB962C8B-B14F-4D97-AF65-F5344CB8AC3E}">
        <p14:creationId xmlns:p14="http://schemas.microsoft.com/office/powerpoint/2010/main" val="1421685639"/>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193EFA5FC95334FA39CAD0837265720" ma:contentTypeVersion="1" ma:contentTypeDescription="Create a new document." ma:contentTypeScope="" ma:versionID="12021b27aa20bf7c206a3d2dcafc2b2d">
  <xsd:schema xmlns:xsd="http://www.w3.org/2001/XMLSchema" xmlns:xs="http://www.w3.org/2001/XMLSchema" xmlns:p="http://schemas.microsoft.com/office/2006/metadata/properties" xmlns:ns2="e309d946-9fb8-48a3-ae4d-f86d881f4691" targetNamespace="http://schemas.microsoft.com/office/2006/metadata/properties" ma:root="true" ma:fieldsID="b97990dc9d80ab1d22cb211055bab533" ns2:_="">
    <xsd:import namespace="e309d946-9fb8-48a3-ae4d-f86d881f4691"/>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309d946-9fb8-48a3-ae4d-f86d881f4691"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4B31D70-5FD7-4569-A287-F4012F293A67}"/>
</file>

<file path=customXml/itemProps2.xml><?xml version="1.0" encoding="utf-8"?>
<ds:datastoreItem xmlns:ds="http://schemas.openxmlformats.org/officeDocument/2006/customXml" ds:itemID="{E07C6BAF-08C8-4391-BF43-D88AAD35712B}"/>
</file>

<file path=customXml/itemProps3.xml><?xml version="1.0" encoding="utf-8"?>
<ds:datastoreItem xmlns:ds="http://schemas.openxmlformats.org/officeDocument/2006/customXml" ds:itemID="{5FEE9E21-C01E-4A7C-8D47-75D6EC6B080C}"/>
</file>

<file path=docProps/app.xml><?xml version="1.0" encoding="utf-8"?>
<Properties xmlns="http://schemas.openxmlformats.org/officeDocument/2006/extended-properties" xmlns:vt="http://schemas.openxmlformats.org/officeDocument/2006/docPropsVTypes">
  <Template>Retrospect</Template>
  <TotalTime>3476</TotalTime>
  <Words>634</Words>
  <Application>Microsoft Office PowerPoint</Application>
  <PresentationFormat>Widescreen</PresentationFormat>
  <Paragraphs>140</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Retrospect</vt:lpstr>
      <vt:lpstr>Potential Funding Opportunities</vt:lpstr>
      <vt:lpstr>Office of Energy Policy (OEP) Who we are – What we do</vt:lpstr>
      <vt:lpstr>Application Status</vt:lpstr>
      <vt:lpstr>IRA Home Energy Rebates</vt:lpstr>
      <vt:lpstr>How much $ is potentially available per household?</vt:lpstr>
      <vt:lpstr>Inflation Reduction Act: HOMES Rebates </vt:lpstr>
      <vt:lpstr>High-Efficiency Electric Home Rebate Act (HEEHRA)</vt:lpstr>
      <vt:lpstr>Illustrative Examples</vt:lpstr>
      <vt:lpstr>IRA Rebate Next Steps</vt:lpstr>
      <vt:lpstr>For consumers</vt:lpstr>
      <vt:lpstr>PowerPoint Presentation</vt:lpstr>
      <vt:lpstr>Connect with Us –</vt:lpstr>
    </vt:vector>
  </TitlesOfParts>
  <Company>COT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Stump, Kenya (EEC)</dc:creator>
  <cp:lastModifiedBy>Kenya Stump</cp:lastModifiedBy>
  <cp:revision>204</cp:revision>
  <cp:lastPrinted>2018-11-19T14:44:33Z</cp:lastPrinted>
  <dcterms:created xsi:type="dcterms:W3CDTF">2018-07-13T13:08:59Z</dcterms:created>
  <dcterms:modified xsi:type="dcterms:W3CDTF">2023-10-09T15:44:41Z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0x010100B193EFA5FC95334FA39CAD0837265720</vt:lpwstr>
  </property>
</Properties>
</file>