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9" r:id="rId1"/>
  </p:sldMasterIdLst>
  <p:notesMasterIdLst>
    <p:notesMasterId r:id="rId15"/>
  </p:notesMasterIdLst>
  <p:handoutMasterIdLst>
    <p:handoutMasterId r:id="rId16"/>
  </p:handoutMasterIdLst>
  <p:sldIdLst>
    <p:sldId id="2147473870" r:id="rId2"/>
    <p:sldId id="2147473871" r:id="rId3"/>
    <p:sldId id="2147473868" r:id="rId4"/>
    <p:sldId id="2147473872" r:id="rId5"/>
    <p:sldId id="2147473873" r:id="rId6"/>
    <p:sldId id="2147473874" r:id="rId7"/>
    <p:sldId id="2147473892" r:id="rId8"/>
    <p:sldId id="2147473899" r:id="rId9"/>
    <p:sldId id="2147471066" r:id="rId10"/>
    <p:sldId id="2147471082" r:id="rId11"/>
    <p:sldId id="2147471083" r:id="rId12"/>
    <p:sldId id="2147471084" r:id="rId13"/>
    <p:sldId id="260" r:id="rId14"/>
  </p:sldIdLst>
  <p:sldSz cx="9144000" cy="5143500" type="screen16x9"/>
  <p:notesSz cx="7099300" cy="10234613"/>
  <p:defaultTex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684" userDrawn="1">
          <p15:clr>
            <a:srgbClr val="A4A3A4"/>
          </p15:clr>
        </p15:guide>
        <p15:guide id="4" orient="horz" pos="2964" userDrawn="1">
          <p15:clr>
            <a:srgbClr val="A4A3A4"/>
          </p15:clr>
        </p15:guide>
        <p15:guide id="8" orient="horz" pos="324" userDrawn="1">
          <p15:clr>
            <a:srgbClr val="A4A3A4"/>
          </p15:clr>
        </p15:guide>
        <p15:guide id="10" orient="horz" pos="2772" userDrawn="1">
          <p15:clr>
            <a:srgbClr val="A4A3A4"/>
          </p15:clr>
        </p15:guide>
        <p15:guide id="11" pos="5630">
          <p15:clr>
            <a:srgbClr val="A4A3A4"/>
          </p15:clr>
        </p15:guide>
        <p15:guide id="13" pos="1656" userDrawn="1">
          <p15:clr>
            <a:srgbClr val="A4A3A4"/>
          </p15:clr>
        </p15:guide>
        <p15:guide id="18" pos="159">
          <p15:clr>
            <a:srgbClr val="A4A3A4"/>
          </p15:clr>
        </p15:guide>
        <p15:guide id="19" pos="2256" userDrawn="1">
          <p15:clr>
            <a:srgbClr val="A4A3A4"/>
          </p15:clr>
        </p15:guide>
        <p15:guide id="20" pos="4872"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Barlow"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C746"/>
    <a:srgbClr val="3DCD58"/>
    <a:srgbClr val="000000"/>
    <a:srgbClr val="626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8AE68D-155F-4E30-A826-43B624B0DF39}" v="13" dt="2023-10-06T19:31:47.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6" autoAdjust="0"/>
    <p:restoredTop sz="88449" autoAdjust="0"/>
  </p:normalViewPr>
  <p:slideViewPr>
    <p:cSldViewPr snapToGrid="0">
      <p:cViewPr varScale="1">
        <p:scale>
          <a:sx n="74" d="100"/>
          <a:sy n="74" d="100"/>
        </p:scale>
        <p:origin x="796" y="48"/>
      </p:cViewPr>
      <p:guideLst>
        <p:guide orient="horz" pos="684"/>
        <p:guide orient="horz" pos="2964"/>
        <p:guide orient="horz" pos="324"/>
        <p:guide orient="horz" pos="2772"/>
        <p:guide pos="5630"/>
        <p:guide pos="1656"/>
        <p:guide pos="159"/>
        <p:guide pos="2256"/>
        <p:guide pos="487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982"/>
    </p:cViewPr>
  </p:sorterViewPr>
  <p:notesViewPr>
    <p:cSldViewPr snapToGrid="0">
      <p:cViewPr varScale="1">
        <p:scale>
          <a:sx n="108" d="100"/>
          <a:sy n="108" d="100"/>
        </p:scale>
        <p:origin x="5148" y="108"/>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Haddon" userId="bb3f1caf-c033-472e-a57d-2fb46b502473" providerId="ADAL" clId="{288AE68D-155F-4E30-A826-43B624B0DF39}"/>
    <pc:docChg chg="modSld">
      <pc:chgData name="Amy Haddon" userId="bb3f1caf-c033-472e-a57d-2fb46b502473" providerId="ADAL" clId="{288AE68D-155F-4E30-A826-43B624B0DF39}" dt="2023-10-06T19:31:47.561" v="12"/>
      <pc:docMkLst>
        <pc:docMk/>
      </pc:docMkLst>
      <pc:sldChg chg="modTransition">
        <pc:chgData name="Amy Haddon" userId="bb3f1caf-c033-472e-a57d-2fb46b502473" providerId="ADAL" clId="{288AE68D-155F-4E30-A826-43B624B0DF39}" dt="2023-10-06T19:31:47.561" v="12"/>
        <pc:sldMkLst>
          <pc:docMk/>
          <pc:sldMk cId="0" sldId="260"/>
        </pc:sldMkLst>
      </pc:sldChg>
      <pc:sldChg chg="modTransition">
        <pc:chgData name="Amy Haddon" userId="bb3f1caf-c033-472e-a57d-2fb46b502473" providerId="ADAL" clId="{288AE68D-155F-4E30-A826-43B624B0DF39}" dt="2023-10-06T19:31:36.881" v="8"/>
        <pc:sldMkLst>
          <pc:docMk/>
          <pc:sldMk cId="1624122571" sldId="2147471066"/>
        </pc:sldMkLst>
      </pc:sldChg>
      <pc:sldChg chg="modTransition">
        <pc:chgData name="Amy Haddon" userId="bb3f1caf-c033-472e-a57d-2fb46b502473" providerId="ADAL" clId="{288AE68D-155F-4E30-A826-43B624B0DF39}" dt="2023-10-06T19:31:39.106" v="9"/>
        <pc:sldMkLst>
          <pc:docMk/>
          <pc:sldMk cId="2080994887" sldId="2147471082"/>
        </pc:sldMkLst>
      </pc:sldChg>
      <pc:sldChg chg="modTransition">
        <pc:chgData name="Amy Haddon" userId="bb3f1caf-c033-472e-a57d-2fb46b502473" providerId="ADAL" clId="{288AE68D-155F-4E30-A826-43B624B0DF39}" dt="2023-10-06T19:31:41.064" v="10"/>
        <pc:sldMkLst>
          <pc:docMk/>
          <pc:sldMk cId="1681214806" sldId="2147471083"/>
        </pc:sldMkLst>
      </pc:sldChg>
      <pc:sldChg chg="modTransition">
        <pc:chgData name="Amy Haddon" userId="bb3f1caf-c033-472e-a57d-2fb46b502473" providerId="ADAL" clId="{288AE68D-155F-4E30-A826-43B624B0DF39}" dt="2023-10-06T19:31:43.601" v="11"/>
        <pc:sldMkLst>
          <pc:docMk/>
          <pc:sldMk cId="3359792783" sldId="2147471084"/>
        </pc:sldMkLst>
      </pc:sldChg>
      <pc:sldChg chg="modTransition">
        <pc:chgData name="Amy Haddon" userId="bb3f1caf-c033-472e-a57d-2fb46b502473" providerId="ADAL" clId="{288AE68D-155F-4E30-A826-43B624B0DF39}" dt="2023-10-06T19:31:19.753" v="2"/>
        <pc:sldMkLst>
          <pc:docMk/>
          <pc:sldMk cId="972003789" sldId="2147473868"/>
        </pc:sldMkLst>
      </pc:sldChg>
      <pc:sldChg chg="modTransition">
        <pc:chgData name="Amy Haddon" userId="bb3f1caf-c033-472e-a57d-2fb46b502473" providerId="ADAL" clId="{288AE68D-155F-4E30-A826-43B624B0DF39}" dt="2023-10-06T19:31:15.811" v="0"/>
        <pc:sldMkLst>
          <pc:docMk/>
          <pc:sldMk cId="3039934274" sldId="2147473870"/>
        </pc:sldMkLst>
      </pc:sldChg>
      <pc:sldChg chg="modTransition">
        <pc:chgData name="Amy Haddon" userId="bb3f1caf-c033-472e-a57d-2fb46b502473" providerId="ADAL" clId="{288AE68D-155F-4E30-A826-43B624B0DF39}" dt="2023-10-06T19:31:17.537" v="1"/>
        <pc:sldMkLst>
          <pc:docMk/>
          <pc:sldMk cId="2979643223" sldId="2147473871"/>
        </pc:sldMkLst>
      </pc:sldChg>
      <pc:sldChg chg="modTransition">
        <pc:chgData name="Amy Haddon" userId="bb3f1caf-c033-472e-a57d-2fb46b502473" providerId="ADAL" clId="{288AE68D-155F-4E30-A826-43B624B0DF39}" dt="2023-10-06T19:31:21.672" v="3"/>
        <pc:sldMkLst>
          <pc:docMk/>
          <pc:sldMk cId="1299575113" sldId="2147473872"/>
        </pc:sldMkLst>
      </pc:sldChg>
      <pc:sldChg chg="modTransition">
        <pc:chgData name="Amy Haddon" userId="bb3f1caf-c033-472e-a57d-2fb46b502473" providerId="ADAL" clId="{288AE68D-155F-4E30-A826-43B624B0DF39}" dt="2023-10-06T19:31:23.600" v="4"/>
        <pc:sldMkLst>
          <pc:docMk/>
          <pc:sldMk cId="352506346" sldId="2147473873"/>
        </pc:sldMkLst>
      </pc:sldChg>
      <pc:sldChg chg="modTransition">
        <pc:chgData name="Amy Haddon" userId="bb3f1caf-c033-472e-a57d-2fb46b502473" providerId="ADAL" clId="{288AE68D-155F-4E30-A826-43B624B0DF39}" dt="2023-10-06T19:31:25.224" v="5"/>
        <pc:sldMkLst>
          <pc:docMk/>
          <pc:sldMk cId="3738720941" sldId="2147473874"/>
        </pc:sldMkLst>
      </pc:sldChg>
      <pc:sldChg chg="modTransition">
        <pc:chgData name="Amy Haddon" userId="bb3f1caf-c033-472e-a57d-2fb46b502473" providerId="ADAL" clId="{288AE68D-155F-4E30-A826-43B624B0DF39}" dt="2023-10-06T19:31:32.785" v="6"/>
        <pc:sldMkLst>
          <pc:docMk/>
          <pc:sldMk cId="3949854408" sldId="2147473892"/>
        </pc:sldMkLst>
      </pc:sldChg>
      <pc:sldChg chg="modTransition">
        <pc:chgData name="Amy Haddon" userId="bb3f1caf-c033-472e-a57d-2fb46b502473" providerId="ADAL" clId="{288AE68D-155F-4E30-A826-43B624B0DF39}" dt="2023-10-06T19:31:34.785" v="7"/>
        <pc:sldMkLst>
          <pc:docMk/>
          <pc:sldMk cId="1678114961" sldId="214747389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Kentucky Businesses by Size</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8018-434B-A21E-77DF24BB047B}"/>
              </c:ext>
            </c:extLst>
          </c:dPt>
          <c:dPt>
            <c:idx val="1"/>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3-8018-434B-A21E-77DF24BB047B}"/>
              </c:ext>
            </c:extLst>
          </c:dPt>
          <c:cat>
            <c:strRef>
              <c:f>Sheet1!$A$2:$A$3</c:f>
              <c:strCache>
                <c:ptCount val="2"/>
                <c:pt idx="0">
                  <c:v>Small Business</c:v>
                </c:pt>
                <c:pt idx="1">
                  <c:v>Large Business</c:v>
                </c:pt>
              </c:strCache>
            </c:strRef>
          </c:cat>
          <c:val>
            <c:numRef>
              <c:f>Sheet1!$B$2:$B$3</c:f>
              <c:numCache>
                <c:formatCode>0%</c:formatCode>
                <c:ptCount val="2"/>
                <c:pt idx="0" formatCode="0.00%">
                  <c:v>0.998</c:v>
                </c:pt>
                <c:pt idx="1">
                  <c:v>0.01</c:v>
                </c:pt>
              </c:numCache>
            </c:numRef>
          </c:val>
          <c:extLst>
            <c:ext xmlns:c16="http://schemas.microsoft.com/office/drawing/2014/chart" uri="{C3380CC4-5D6E-409C-BE32-E72D297353CC}">
              <c16:uniqueId val="{00000004-8018-434B-A21E-77DF24BB047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122E3A8-67DD-A54D-9ACE-7F6180D1A288}" type="datetimeFigureOut">
              <a:rPr lang="en-US" smtClean="0"/>
              <a:pPr/>
              <a:t>10/6/2023</a:t>
            </a:fld>
            <a:endParaRPr lang="en-US" dirty="0"/>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B5D751CF-426F-9546-9000-18E529FDEBDA}" type="slidenum">
              <a:rPr lang="en-US" smtClean="0"/>
              <a:pPr/>
              <a:t>‹#›</a:t>
            </a:fld>
            <a:endParaRPr lang="en-US" dirty="0"/>
          </a:p>
        </p:txBody>
      </p:sp>
    </p:spTree>
    <p:extLst>
      <p:ext uri="{BB962C8B-B14F-4D97-AF65-F5344CB8AC3E}">
        <p14:creationId xmlns:p14="http://schemas.microsoft.com/office/powerpoint/2010/main" val="3999892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5BCB8AE-B9B2-1648-AE7C-D9F4FF496627}" type="datetimeFigureOut">
              <a:rPr lang="en-US" smtClean="0"/>
              <a:pPr/>
              <a:t>10/6/2023</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7F34D1A-B7E5-DE48-8EA9-859D9DE63652}" type="slidenum">
              <a:rPr lang="en-US" smtClean="0"/>
              <a:pPr/>
              <a:t>‹#›</a:t>
            </a:fld>
            <a:endParaRPr lang="en-US" dirty="0"/>
          </a:p>
        </p:txBody>
      </p:sp>
    </p:spTree>
    <p:extLst>
      <p:ext uri="{BB962C8B-B14F-4D97-AF65-F5344CB8AC3E}">
        <p14:creationId xmlns:p14="http://schemas.microsoft.com/office/powerpoint/2010/main" val="725433361"/>
      </p:ext>
    </p:extLst>
  </p:cSld>
  <p:clrMap bg1="lt1" tx1="dk1" bg2="lt2" tx2="dk2" accent1="accent1" accent2="accent2" accent3="accent3" accent4="accent4" accent5="accent5" accent6="accent6" hlink="hlink" folHlink="folHlink"/>
  <p:hf hdr="0" ftr="0" dt="0"/>
  <p:notesStyle>
    <a:lvl1pPr marL="0" algn="l" defTabSz="457184" rtl="0" eaLnBrk="1" latinLnBrk="0" hangingPunct="1">
      <a:defRPr sz="1200" kern="1200">
        <a:solidFill>
          <a:schemeClr val="tx1"/>
        </a:solidFill>
        <a:latin typeface="+mn-lt"/>
        <a:ea typeface="+mn-ea"/>
        <a:cs typeface="+mn-cs"/>
      </a:defRPr>
    </a:lvl1pPr>
    <a:lvl2pPr marL="457184" algn="l" defTabSz="457184" rtl="0" eaLnBrk="1" latinLnBrk="0" hangingPunct="1">
      <a:defRPr sz="1200" kern="1200">
        <a:solidFill>
          <a:schemeClr val="tx1"/>
        </a:solidFill>
        <a:latin typeface="+mn-lt"/>
        <a:ea typeface="+mn-ea"/>
        <a:cs typeface="+mn-cs"/>
      </a:defRPr>
    </a:lvl2pPr>
    <a:lvl3pPr marL="914367" algn="l" defTabSz="457184" rtl="0" eaLnBrk="1" latinLnBrk="0" hangingPunct="1">
      <a:defRPr sz="1200" kern="1200">
        <a:solidFill>
          <a:schemeClr val="tx1"/>
        </a:solidFill>
        <a:latin typeface="+mn-lt"/>
        <a:ea typeface="+mn-ea"/>
        <a:cs typeface="+mn-cs"/>
      </a:defRPr>
    </a:lvl3pPr>
    <a:lvl4pPr marL="1371552" algn="l" defTabSz="457184" rtl="0" eaLnBrk="1" latinLnBrk="0" hangingPunct="1">
      <a:defRPr sz="1200" kern="1200">
        <a:solidFill>
          <a:schemeClr val="tx1"/>
        </a:solidFill>
        <a:latin typeface="+mn-lt"/>
        <a:ea typeface="+mn-ea"/>
        <a:cs typeface="+mn-cs"/>
      </a:defRPr>
    </a:lvl4pPr>
    <a:lvl5pPr marL="1828736" algn="l" defTabSz="457184" rtl="0" eaLnBrk="1" latinLnBrk="0" hangingPunct="1">
      <a:defRPr sz="1200" kern="1200">
        <a:solidFill>
          <a:schemeClr val="tx1"/>
        </a:solidFill>
        <a:latin typeface="+mn-lt"/>
        <a:ea typeface="+mn-ea"/>
        <a:cs typeface="+mn-cs"/>
      </a:defRPr>
    </a:lvl5pPr>
    <a:lvl6pPr marL="2285919" algn="l" defTabSz="457184" rtl="0" eaLnBrk="1" latinLnBrk="0" hangingPunct="1">
      <a:defRPr sz="1200" kern="1200">
        <a:solidFill>
          <a:schemeClr val="tx1"/>
        </a:solidFill>
        <a:latin typeface="+mn-lt"/>
        <a:ea typeface="+mn-ea"/>
        <a:cs typeface="+mn-cs"/>
      </a:defRPr>
    </a:lvl6pPr>
    <a:lvl7pPr marL="2743103" algn="l" defTabSz="457184" rtl="0" eaLnBrk="1" latinLnBrk="0" hangingPunct="1">
      <a:defRPr sz="1200" kern="1200">
        <a:solidFill>
          <a:schemeClr val="tx1"/>
        </a:solidFill>
        <a:latin typeface="+mn-lt"/>
        <a:ea typeface="+mn-ea"/>
        <a:cs typeface="+mn-cs"/>
      </a:defRPr>
    </a:lvl7pPr>
    <a:lvl8pPr marL="3200287" algn="l" defTabSz="457184" rtl="0" eaLnBrk="1" latinLnBrk="0" hangingPunct="1">
      <a:defRPr sz="1200" kern="1200">
        <a:solidFill>
          <a:schemeClr val="tx1"/>
        </a:solidFill>
        <a:latin typeface="+mn-lt"/>
        <a:ea typeface="+mn-ea"/>
        <a:cs typeface="+mn-cs"/>
      </a:defRPr>
    </a:lvl8pPr>
    <a:lvl9pPr marL="3657471" algn="l" defTabSz="4571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a:t>
            </a:fld>
            <a:endParaRPr lang="en-US" dirty="0"/>
          </a:p>
        </p:txBody>
      </p:sp>
    </p:spTree>
    <p:extLst>
      <p:ext uri="{BB962C8B-B14F-4D97-AF65-F5344CB8AC3E}">
        <p14:creationId xmlns:p14="http://schemas.microsoft.com/office/powerpoint/2010/main" val="90788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F9910-4F01-42DD-8950-920763CBC380}" type="slidenum">
              <a:rPr lang="en-US" smtClean="0"/>
              <a:t>7</a:t>
            </a:fld>
            <a:endParaRPr lang="en-US"/>
          </a:p>
        </p:txBody>
      </p:sp>
    </p:spTree>
    <p:extLst>
      <p:ext uri="{BB962C8B-B14F-4D97-AF65-F5344CB8AC3E}">
        <p14:creationId xmlns:p14="http://schemas.microsoft.com/office/powerpoint/2010/main" val="404813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algn="l"/>
            <a:endParaRPr lang="en-US" sz="1200" dirty="0">
              <a:solidFill>
                <a:srgbClr val="3A2456"/>
              </a:solidFill>
              <a:latin typeface="Montserrat-Medium"/>
            </a:endParaRPr>
          </a:p>
          <a:p>
            <a:pPr algn="l"/>
            <a:r>
              <a:rPr lang="en-US" sz="1200" dirty="0">
                <a:solidFill>
                  <a:srgbClr val="3A2456"/>
                </a:solidFill>
                <a:latin typeface="Montserrat-Medium"/>
              </a:rPr>
              <a:t>Right now, product is designed direct to end user, not for reseller model.</a:t>
            </a:r>
          </a:p>
          <a:p>
            <a:pPr algn="l"/>
            <a:endParaRPr lang="en-US" sz="1200" dirty="0">
              <a:solidFill>
                <a:srgbClr val="3A2456"/>
              </a:solidFill>
              <a:latin typeface="Montserrat-Medium"/>
            </a:endParaRPr>
          </a:p>
          <a:p>
            <a:pPr algn="l"/>
            <a:r>
              <a:rPr lang="en-US" sz="1200" dirty="0" err="1">
                <a:solidFill>
                  <a:srgbClr val="3A2456"/>
                </a:solidFill>
                <a:latin typeface="Montserrat-Medium"/>
              </a:rPr>
              <a:t>Zeigo</a:t>
            </a:r>
            <a:r>
              <a:rPr lang="en-US" sz="1200" dirty="0">
                <a:solidFill>
                  <a:srgbClr val="3A2456"/>
                </a:solidFill>
                <a:latin typeface="Montserrat-Medium"/>
              </a:rPr>
              <a:t> Activate is built exclusively for small-to medium enterprises (SMEs) to track and reduce their environmental impact.</a:t>
            </a:r>
          </a:p>
          <a:p>
            <a:pPr algn="l"/>
            <a:endParaRPr lang="en-US" sz="1200" dirty="0">
              <a:solidFill>
                <a:srgbClr val="3A2456"/>
              </a:solidFill>
              <a:latin typeface="Montserrat-Medium"/>
            </a:endParaRPr>
          </a:p>
          <a:p>
            <a:pPr algn="l"/>
            <a:r>
              <a:rPr lang="en-US" sz="1200" dirty="0">
                <a:solidFill>
                  <a:srgbClr val="3C3C3B"/>
                </a:solidFill>
                <a:latin typeface="Montserrat-Light"/>
              </a:rPr>
              <a:t>Whether businesses prefer to act independently or are part of a supply chain program sponsored by one of their customers, </a:t>
            </a:r>
            <a:r>
              <a:rPr lang="en-US" sz="1200" dirty="0" err="1">
                <a:solidFill>
                  <a:srgbClr val="3C3C3B"/>
                </a:solidFill>
                <a:latin typeface="Montserrat-Light"/>
              </a:rPr>
              <a:t>Zeigo</a:t>
            </a:r>
            <a:r>
              <a:rPr lang="en-US" sz="1200" dirty="0">
                <a:solidFill>
                  <a:srgbClr val="3C3C3B"/>
                </a:solidFill>
                <a:latin typeface="Montserrat-Light"/>
              </a:rPr>
              <a:t> Activate empowers the mid-market to set decarbonization goals, instantly see a customized plan, and find solutions to make progress.</a:t>
            </a:r>
          </a:p>
          <a:p>
            <a:pPr algn="l"/>
            <a:endParaRPr lang="en-US" sz="1200" dirty="0">
              <a:solidFill>
                <a:srgbClr val="3C3C3B"/>
              </a:solidFill>
              <a:latin typeface="Montserrat-Light"/>
            </a:endParaRPr>
          </a:p>
          <a:p>
            <a:pPr algn="l"/>
            <a:r>
              <a:rPr lang="en-US" sz="1200" dirty="0">
                <a:solidFill>
                  <a:srgbClr val="3C3C3B"/>
                </a:solidFill>
                <a:latin typeface="Montserrat-Medium"/>
              </a:rPr>
              <a:t>Calculate carbon emissions and measure reduction results</a:t>
            </a:r>
          </a:p>
          <a:p>
            <a:pPr algn="l"/>
            <a:r>
              <a:rPr lang="en-US" sz="1200" dirty="0">
                <a:solidFill>
                  <a:srgbClr val="3C3C3B"/>
                </a:solidFill>
                <a:latin typeface="Montserrat-Medium"/>
              </a:rPr>
              <a:t>Follow a customized plan to achieve decarbonization goals</a:t>
            </a:r>
          </a:p>
          <a:p>
            <a:pPr algn="l"/>
            <a:r>
              <a:rPr lang="en-US" sz="1200" dirty="0">
                <a:solidFill>
                  <a:srgbClr val="3C3C3B"/>
                </a:solidFill>
                <a:latin typeface="Montserrat-Medium"/>
              </a:rPr>
              <a:t>Access an open marketplace of solution providers</a:t>
            </a:r>
          </a:p>
          <a:p>
            <a:pPr algn="l"/>
            <a:endParaRPr lang="en-US" sz="1200" dirty="0">
              <a:solidFill>
                <a:srgbClr val="3C3C3B"/>
              </a:solidFill>
              <a:latin typeface="Montserrat-Medium"/>
            </a:endParaRPr>
          </a:p>
          <a:p>
            <a:pPr algn="l"/>
            <a:r>
              <a:rPr lang="en-US" sz="1200" dirty="0">
                <a:solidFill>
                  <a:srgbClr val="42B5E7"/>
                </a:solidFill>
                <a:latin typeface="Montserrat-Medium"/>
              </a:rPr>
              <a:t>Customized action plan: </a:t>
            </a:r>
            <a:r>
              <a:rPr lang="en-US" sz="1200" dirty="0">
                <a:solidFill>
                  <a:srgbClr val="3C3C3B"/>
                </a:solidFill>
                <a:latin typeface="Montserrat-Light"/>
              </a:rPr>
              <a:t>Action is the advantage</a:t>
            </a:r>
            <a:endParaRPr lang="en-US" sz="1200" dirty="0">
              <a:solidFill>
                <a:srgbClr val="3C3C3B"/>
              </a:solidFill>
              <a:latin typeface="Montserrat-Medium"/>
            </a:endParaRPr>
          </a:p>
          <a:p>
            <a:pPr algn="l"/>
            <a:r>
              <a:rPr lang="en-US" sz="1200" dirty="0">
                <a:solidFill>
                  <a:srgbClr val="42B5E7"/>
                </a:solidFill>
                <a:latin typeface="Montserrat-Medium"/>
              </a:rPr>
              <a:t>All in one place: </a:t>
            </a:r>
            <a:r>
              <a:rPr lang="en-US" sz="1200" dirty="0">
                <a:solidFill>
                  <a:srgbClr val="3C3C3B"/>
                </a:solidFill>
                <a:latin typeface="Montserrat-Light"/>
              </a:rPr>
              <a:t>Connect with solution providers</a:t>
            </a:r>
            <a:endParaRPr lang="en-US" sz="1200" dirty="0">
              <a:solidFill>
                <a:srgbClr val="3C3C3B"/>
              </a:solidFill>
              <a:latin typeface="Montserrat-Medium"/>
            </a:endParaRPr>
          </a:p>
          <a:p>
            <a:pPr algn="l"/>
            <a:r>
              <a:rPr lang="en-US" sz="1200" dirty="0">
                <a:solidFill>
                  <a:srgbClr val="42B5E7"/>
                </a:solidFill>
                <a:latin typeface="Montserrat-Medium"/>
              </a:rPr>
              <a:t>Create a complete carbon footprint: </a:t>
            </a:r>
            <a:r>
              <a:rPr lang="en-US" sz="1200" dirty="0">
                <a:solidFill>
                  <a:srgbClr val="3C3C3B"/>
                </a:solidFill>
                <a:latin typeface="Montserrat-Light"/>
              </a:rPr>
              <a:t>Calculate, measure, and analyze.</a:t>
            </a:r>
            <a:endParaRPr lang="en-US" sz="1200" dirty="0">
              <a:solidFill>
                <a:srgbClr val="3C3C3B"/>
              </a:solidFill>
              <a:latin typeface="Montserrat-Medium"/>
            </a:endParaRPr>
          </a:p>
          <a:p>
            <a:pPr algn="l"/>
            <a:r>
              <a:rPr lang="en-US" sz="1200" dirty="0">
                <a:solidFill>
                  <a:srgbClr val="42B5E7"/>
                </a:solidFill>
                <a:latin typeface="Montserrat-Medium"/>
              </a:rPr>
              <a:t>Transparency: </a:t>
            </a:r>
            <a:r>
              <a:rPr lang="en-US" sz="1200" dirty="0">
                <a:solidFill>
                  <a:srgbClr val="3C3C3B"/>
                </a:solidFill>
                <a:latin typeface="Montserrat-Light"/>
              </a:rPr>
              <a:t>Share your progress easily</a:t>
            </a:r>
            <a:endParaRPr lang="en-US" sz="1200" dirty="0">
              <a:solidFill>
                <a:srgbClr val="3C3C3B"/>
              </a:solidFill>
              <a:latin typeface="Montserrat-Medium"/>
            </a:endParaRPr>
          </a:p>
          <a:p>
            <a:pPr algn="l"/>
            <a:endParaRPr lang="en-US" dirty="0"/>
          </a:p>
          <a:p>
            <a:endParaRPr lang="en-US" dirty="0"/>
          </a:p>
          <a:p>
            <a:pPr defTabSz="457184">
              <a:defRPr/>
            </a:pPr>
            <a:endParaRPr lang="en-GB" dirty="0">
              <a:cs typeface="Calibri"/>
            </a:endParaRPr>
          </a:p>
        </p:txBody>
      </p:sp>
    </p:spTree>
    <p:extLst>
      <p:ext uri="{BB962C8B-B14F-4D97-AF65-F5344CB8AC3E}">
        <p14:creationId xmlns:p14="http://schemas.microsoft.com/office/powerpoint/2010/main" val="1464948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800" dirty="0"/>
              <a:t>Simplicity is key for an SME experience : They don’t have the time for complex software, and may not have prior Sustainability expertise.</a:t>
            </a:r>
            <a:br>
              <a:rPr lang="en-US" sz="1800" dirty="0"/>
            </a:br>
            <a:endParaRPr lang="en-US" sz="1800" dirty="0"/>
          </a:p>
          <a:p>
            <a:pPr marL="171450" indent="-171450">
              <a:buFontTx/>
              <a:buChar char="-"/>
            </a:pPr>
            <a:r>
              <a:rPr lang="en-US" sz="1800" dirty="0"/>
              <a:t>Activate provides the user a guided journey that feels comfortable even with no prior Sustainability expertise</a:t>
            </a:r>
            <a:br>
              <a:rPr lang="en-US" sz="1800" dirty="0"/>
            </a:br>
            <a:endParaRPr lang="en-US" sz="1800" dirty="0"/>
          </a:p>
          <a:p>
            <a:pPr marL="0" indent="0">
              <a:buFontTx/>
              <a:buNone/>
            </a:pPr>
            <a:endParaRPr lang="en-US" sz="1800" dirty="0"/>
          </a:p>
        </p:txBody>
      </p:sp>
      <p:sp>
        <p:nvSpPr>
          <p:cNvPr id="4" name="Slide Number Placeholder 3"/>
          <p:cNvSpPr>
            <a:spLocks noGrp="1"/>
          </p:cNvSpPr>
          <p:nvPr>
            <p:ph type="sldNum" sz="quarter" idx="5"/>
          </p:nvPr>
        </p:nvSpPr>
        <p:spPr/>
        <p:txBody>
          <a:bodyPr/>
          <a:lstStyle/>
          <a:p>
            <a:pPr marL="0" marR="0" lvl="0" indent="0" algn="r" defTabSz="457184" rtl="0" eaLnBrk="1" fontAlgn="auto" latinLnBrk="0" hangingPunct="1">
              <a:lnSpc>
                <a:spcPct val="100000"/>
              </a:lnSpc>
              <a:spcBef>
                <a:spcPts val="0"/>
              </a:spcBef>
              <a:spcAft>
                <a:spcPts val="0"/>
              </a:spcAft>
              <a:buClrTx/>
              <a:buSzTx/>
              <a:buFontTx/>
              <a:buNone/>
              <a:tabLst/>
              <a:defRPr/>
            </a:pPr>
            <a:fld id="{D0B2EAC5-DB88-FF42-9A03-42055B32978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4"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1164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Users are offered the flexibility to choose from recommended targets, or customize a target to stakeholder needs</a:t>
            </a:r>
          </a:p>
        </p:txBody>
      </p:sp>
      <p:sp>
        <p:nvSpPr>
          <p:cNvPr id="4" name="Slide Number Placeholder 3"/>
          <p:cNvSpPr>
            <a:spLocks noGrp="1"/>
          </p:cNvSpPr>
          <p:nvPr>
            <p:ph type="sldNum" sz="quarter" idx="5"/>
          </p:nvPr>
        </p:nvSpPr>
        <p:spPr/>
        <p:txBody>
          <a:bodyPr/>
          <a:lstStyle/>
          <a:p>
            <a:pPr marL="0" marR="0" lvl="0" indent="0" algn="r" defTabSz="457184" rtl="0" eaLnBrk="1" fontAlgn="auto" latinLnBrk="0" hangingPunct="1">
              <a:lnSpc>
                <a:spcPct val="100000"/>
              </a:lnSpc>
              <a:spcBef>
                <a:spcPts val="0"/>
              </a:spcBef>
              <a:spcAft>
                <a:spcPts val="0"/>
              </a:spcAft>
              <a:buClrTx/>
              <a:buSzTx/>
              <a:buFontTx/>
              <a:buNone/>
              <a:tabLst/>
              <a:defRPr/>
            </a:pPr>
            <a:fld id="{D0B2EAC5-DB88-FF42-9A03-42055B32978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4"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802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t>Not knowing how to decarbonize is not a barrier anymore ! Our roadmap provides actions (projects) that customers can execute on-site to reduce their emissions</a:t>
            </a:r>
            <a:br>
              <a:rPr lang="en-US" sz="1800" dirty="0"/>
            </a:br>
            <a:endParaRPr lang="en-US" sz="18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t>The Roadmap is generated based on customers responses to questions about their site in order to ensure that only relevant energy systems and projects are considered in creating the customer roadmap.</a:t>
            </a:r>
            <a:br>
              <a:rPr lang="en-US" sz="1800" dirty="0"/>
            </a:br>
            <a:endParaRPr lang="en-US" sz="18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t>This differentiates the offer from competitors that only offer Carbon Offsets as an Action. </a:t>
            </a:r>
            <a:br>
              <a:rPr lang="en-US" sz="1800" dirty="0"/>
            </a:br>
            <a:endParaRPr lang="en-US" sz="18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t>Not knowing how to decarbonize is not a barrier anymore ! Our roadmap provides actions (projects) that customers can execute on-site to reduce their emissions</a:t>
            </a:r>
            <a:br>
              <a:rPr lang="en-US" sz="1800" dirty="0"/>
            </a:br>
            <a:endParaRPr lang="en-US" sz="18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t>The Roadmap is generated based on customers responses to questions about their site in order to ensure that only relevant energy systems and projects are considered in creating the customer roadmap.</a:t>
            </a:r>
            <a:br>
              <a:rPr lang="en-US" sz="1800" dirty="0"/>
            </a:br>
            <a:endParaRPr lang="en-US" sz="18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t>This differentiates the offer from competitors that only offer Carbon Offsets as an Action. </a:t>
            </a:r>
            <a:br>
              <a:rPr lang="en-US" sz="1800" dirty="0"/>
            </a:b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800" dirty="0"/>
          </a:p>
          <a:p>
            <a:endParaRPr lang="en-US" sz="1800" dirty="0"/>
          </a:p>
          <a:p>
            <a:endParaRPr lang="en-US" sz="1800" dirty="0"/>
          </a:p>
          <a:p>
            <a:endParaRPr lang="en-US" sz="1800" dirty="0"/>
          </a:p>
        </p:txBody>
      </p:sp>
      <p:sp>
        <p:nvSpPr>
          <p:cNvPr id="4" name="Slide Number Placeholder 3"/>
          <p:cNvSpPr>
            <a:spLocks noGrp="1"/>
          </p:cNvSpPr>
          <p:nvPr>
            <p:ph type="sldNum" sz="quarter" idx="5"/>
          </p:nvPr>
        </p:nvSpPr>
        <p:spPr/>
        <p:txBody>
          <a:bodyPr/>
          <a:lstStyle/>
          <a:p>
            <a:pPr marL="0" marR="0" lvl="0" indent="0" algn="r" defTabSz="457184" rtl="0" eaLnBrk="1" fontAlgn="auto" latinLnBrk="0" hangingPunct="1">
              <a:lnSpc>
                <a:spcPct val="100000"/>
              </a:lnSpc>
              <a:spcBef>
                <a:spcPts val="0"/>
              </a:spcBef>
              <a:spcAft>
                <a:spcPts val="0"/>
              </a:spcAft>
              <a:buClrTx/>
              <a:buSzTx/>
              <a:buFontTx/>
              <a:buNone/>
              <a:tabLst/>
              <a:defRPr/>
            </a:pPr>
            <a:fld id="{D0B2EAC5-DB88-FF42-9A03-42055B32978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4"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12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Closing</a:t>
            </a:r>
            <a:r>
              <a:rPr lang="en-US" baseline="0" dirty="0">
                <a:latin typeface="Arial" pitchFamily="34" charset="0"/>
                <a:cs typeface="Arial" pitchFamily="34" charset="0"/>
              </a:rPr>
              <a: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6356EC-9D2B-46F0-93B9-FBD6FCB64806}"/>
              </a:ext>
            </a:extLst>
          </p:cNvPr>
          <p:cNvSpPr>
            <a:spLocks noGrp="1"/>
          </p:cNvSpPr>
          <p:nvPr>
            <p:ph type="sldNum" sz="quarter" idx="10"/>
          </p:nvPr>
        </p:nvSpPr>
        <p:spPr/>
        <p:txBody>
          <a:bodyPr/>
          <a:lstStyle/>
          <a:p>
            <a:r>
              <a:rPr lang="en-US"/>
              <a:t>Page </a:t>
            </a:r>
            <a:fld id="{5A9C12DC-491F-9444-86A2-13AC5C62A2FC}" type="slidenum">
              <a:rPr lang="en-US" smtClean="0"/>
              <a:pPr/>
              <a:t>‹#›</a:t>
            </a:fld>
            <a:endParaRPr lang="en-US" dirty="0"/>
          </a:p>
        </p:txBody>
      </p:sp>
      <p:sp>
        <p:nvSpPr>
          <p:cNvPr id="4" name="Footer Placeholder 3">
            <a:extLst>
              <a:ext uri="{FF2B5EF4-FFF2-40B4-BE49-F238E27FC236}">
                <a16:creationId xmlns:a16="http://schemas.microsoft.com/office/drawing/2014/main" id="{9AFA3310-0C71-4E12-A8A9-5A41F1CE358C}"/>
              </a:ext>
            </a:extLst>
          </p:cNvPr>
          <p:cNvSpPr>
            <a:spLocks noGrp="1"/>
          </p:cNvSpPr>
          <p:nvPr>
            <p:ph type="ftr" sz="quarter" idx="11"/>
          </p:nvPr>
        </p:nvSpPr>
        <p:spPr/>
        <p:txBody>
          <a:bodyPr/>
          <a:lstStyle/>
          <a:p>
            <a:r>
              <a:rPr lang="en-US"/>
              <a:t>Confidential Property of Schneider Electric | </a:t>
            </a:r>
            <a:endParaRPr lang="en-US" dirty="0"/>
          </a:p>
        </p:txBody>
      </p:sp>
    </p:spTree>
    <p:extLst>
      <p:ext uri="{BB962C8B-B14F-4D97-AF65-F5344CB8AC3E}">
        <p14:creationId xmlns:p14="http://schemas.microsoft.com/office/powerpoint/2010/main" val="356830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6D2BC2-3A87-40C4-9C6B-AC0B2F220B4E}"/>
              </a:ext>
            </a:extLst>
          </p:cNvPr>
          <p:cNvSpPr>
            <a:spLocks noGrp="1"/>
          </p:cNvSpPr>
          <p:nvPr>
            <p:ph type="sldNum" sz="quarter" idx="10"/>
          </p:nvPr>
        </p:nvSpPr>
        <p:spPr/>
        <p:txBody>
          <a:bodyPr/>
          <a:lstStyle/>
          <a:p>
            <a:r>
              <a:rPr lang="en-US"/>
              <a:t>Page </a:t>
            </a:r>
            <a:fld id="{5A9C12DC-491F-9444-86A2-13AC5C62A2FC}" type="slidenum">
              <a:rPr lang="en-US" smtClean="0"/>
              <a:pPr/>
              <a:t>‹#›</a:t>
            </a:fld>
            <a:endParaRPr lang="en-US" dirty="0"/>
          </a:p>
        </p:txBody>
      </p:sp>
      <p:sp>
        <p:nvSpPr>
          <p:cNvPr id="4" name="Footer Placeholder 3">
            <a:extLst>
              <a:ext uri="{FF2B5EF4-FFF2-40B4-BE49-F238E27FC236}">
                <a16:creationId xmlns:a16="http://schemas.microsoft.com/office/drawing/2014/main" id="{DC0FCA47-3DDB-41B1-969D-6141EAC3260A}"/>
              </a:ext>
            </a:extLst>
          </p:cNvPr>
          <p:cNvSpPr>
            <a:spLocks noGrp="1"/>
          </p:cNvSpPr>
          <p:nvPr>
            <p:ph type="ftr" sz="quarter" idx="11"/>
          </p:nvPr>
        </p:nvSpPr>
        <p:spPr/>
        <p:txBody>
          <a:bodyPr/>
          <a:lstStyle/>
          <a:p>
            <a:r>
              <a:rPr lang="en-US"/>
              <a:t>Confidential Property of Schneider Electric | </a:t>
            </a:r>
            <a:endParaRPr lang="en-US" dirty="0"/>
          </a:p>
        </p:txBody>
      </p:sp>
      <p:sp>
        <p:nvSpPr>
          <p:cNvPr id="5" name="Title 4">
            <a:extLst>
              <a:ext uri="{FF2B5EF4-FFF2-40B4-BE49-F238E27FC236}">
                <a16:creationId xmlns:a16="http://schemas.microsoft.com/office/drawing/2014/main" id="{A1EC397F-9F65-4985-9C69-2EA8AAD9316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23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354189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 </a:t>
            </a:r>
            <a:endParaRPr lang="en-US" dirty="0"/>
          </a:p>
        </p:txBody>
      </p:sp>
    </p:spTree>
    <p:extLst>
      <p:ext uri="{BB962C8B-B14F-4D97-AF65-F5344CB8AC3E}">
        <p14:creationId xmlns:p14="http://schemas.microsoft.com/office/powerpoint/2010/main" val="294547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20" name="Picture Placeholder 21">
            <a:extLst>
              <a:ext uri="{FF2B5EF4-FFF2-40B4-BE49-F238E27FC236}">
                <a16:creationId xmlns:a16="http://schemas.microsoft.com/office/drawing/2014/main" id="{8EC4419A-8B1B-4A70-B1C9-293FC915B7B3}"/>
              </a:ext>
            </a:extLst>
          </p:cNvPr>
          <p:cNvSpPr>
            <a:spLocks noGrp="1"/>
          </p:cNvSpPr>
          <p:nvPr>
            <p:ph type="pic" sz="quarter" idx="37" hasCustomPrompt="1"/>
          </p:nvPr>
        </p:nvSpPr>
        <p:spPr>
          <a:xfrm>
            <a:off x="0" y="0"/>
            <a:ext cx="2787961" cy="5143500"/>
          </a:xfrm>
          <a:prstGeom prst="rect">
            <a:avLst/>
          </a:prstGeom>
          <a:solidFill>
            <a:schemeClr val="accent2"/>
          </a:solidFill>
        </p:spPr>
        <p:txBody>
          <a:bodyPr anchor="ctr"/>
          <a:lstStyle>
            <a:lvl1pPr algn="ctr">
              <a:buNone/>
              <a:defRPr>
                <a:solidFill>
                  <a:srgbClr val="FF0000"/>
                </a:solidFill>
              </a:defRPr>
            </a:lvl1pPr>
          </a:lstStyle>
          <a:p>
            <a:pPr marL="0" marR="0" lvl="0" indent="0" algn="ctr" fontAlgn="auto">
              <a:lnSpc>
                <a:spcPct val="100000"/>
              </a:lnSpc>
              <a:spcBef>
                <a:spcPts val="0"/>
              </a:spcBef>
              <a:spcAft>
                <a:spcPts val="0"/>
              </a:spcAft>
              <a:buClrTx/>
              <a:buSzTx/>
              <a:buFontTx/>
              <a:buNone/>
              <a:tabLst/>
            </a:pPr>
            <a:r>
              <a:rPr lang="en-US" dirty="0"/>
              <a:t>Remember to send this shape to the back after inserting your image.</a:t>
            </a:r>
          </a:p>
        </p:txBody>
      </p:sp>
      <p:sp>
        <p:nvSpPr>
          <p:cNvPr id="3" name="Slide Number Placeholder 2">
            <a:extLst>
              <a:ext uri="{FF2B5EF4-FFF2-40B4-BE49-F238E27FC236}">
                <a16:creationId xmlns:a16="http://schemas.microsoft.com/office/drawing/2014/main" id="{0C773CA1-8935-4CCC-BDD0-033583BD95B2}"/>
              </a:ext>
            </a:extLst>
          </p:cNvPr>
          <p:cNvSpPr>
            <a:spLocks noGrp="1"/>
          </p:cNvSpPr>
          <p:nvPr>
            <p:ph type="sldNum" sz="quarter" idx="10"/>
          </p:nvPr>
        </p:nvSpPr>
        <p:spPr/>
        <p:txBody>
          <a:bodyPr/>
          <a:lstStyle/>
          <a:p>
            <a:r>
              <a:rPr lang="en-US"/>
              <a:t>Page </a:t>
            </a:r>
            <a:fld id="{5A9C12DC-491F-9444-86A2-13AC5C62A2FC}" type="slidenum">
              <a:rPr lang="en-US" smtClean="0"/>
              <a:pPr/>
              <a:t>‹#›</a:t>
            </a:fld>
            <a:endParaRPr lang="en-US" dirty="0"/>
          </a:p>
        </p:txBody>
      </p:sp>
      <p:sp>
        <p:nvSpPr>
          <p:cNvPr id="4" name="Footer Placeholder 3">
            <a:extLst>
              <a:ext uri="{FF2B5EF4-FFF2-40B4-BE49-F238E27FC236}">
                <a16:creationId xmlns:a16="http://schemas.microsoft.com/office/drawing/2014/main" id="{9408E13E-04F6-465A-8F8B-3F1F4EDB53D1}"/>
              </a:ext>
            </a:extLst>
          </p:cNvPr>
          <p:cNvSpPr>
            <a:spLocks noGrp="1"/>
          </p:cNvSpPr>
          <p:nvPr>
            <p:ph type="ftr" sz="quarter" idx="11"/>
          </p:nvPr>
        </p:nvSpPr>
        <p:spPr/>
        <p:txBody>
          <a:bodyPr/>
          <a:lstStyle>
            <a:lvl1pPr>
              <a:defRPr>
                <a:solidFill>
                  <a:schemeClr val="bg1"/>
                </a:solidFill>
              </a:defRPr>
            </a:lvl1pPr>
          </a:lstStyle>
          <a:p>
            <a:r>
              <a:rPr lang="en-US"/>
              <a:t>Confidential Property of Schneider Electric | </a:t>
            </a:r>
            <a:endParaRPr lang="en-US" dirty="0">
              <a:solidFill>
                <a:schemeClr val="bg1"/>
              </a:solidFill>
            </a:endParaRPr>
          </a:p>
        </p:txBody>
      </p:sp>
      <p:sp>
        <p:nvSpPr>
          <p:cNvPr id="8" name="Text Placeholder 3">
            <a:extLst>
              <a:ext uri="{FF2B5EF4-FFF2-40B4-BE49-F238E27FC236}">
                <a16:creationId xmlns:a16="http://schemas.microsoft.com/office/drawing/2014/main" id="{F9412199-C327-4E11-AB87-EA9D5EE8A2E2}"/>
              </a:ext>
            </a:extLst>
          </p:cNvPr>
          <p:cNvSpPr>
            <a:spLocks noGrp="1"/>
          </p:cNvSpPr>
          <p:nvPr>
            <p:ph type="body" sz="quarter" idx="14" hasCustomPrompt="1"/>
          </p:nvPr>
        </p:nvSpPr>
        <p:spPr>
          <a:xfrm>
            <a:off x="2414897" y="0"/>
            <a:ext cx="746127" cy="5143500"/>
          </a:xfrm>
          <a:prstGeom prst="rect">
            <a:avLst/>
          </a:prstGeom>
          <a:solidFill>
            <a:schemeClr val="tx2">
              <a:alpha val="80000"/>
            </a:schemeClr>
          </a:solidFill>
          <a:ln>
            <a:noFill/>
          </a:ln>
        </p:spPr>
        <p:txBody>
          <a:bodyPr/>
          <a:lstStyle>
            <a:lvl1pPr marL="0" indent="0">
              <a:buNone/>
              <a:defRPr/>
            </a:lvl1pPr>
          </a:lstStyle>
          <a:p>
            <a:pPr lvl="0"/>
            <a:r>
              <a:rPr lang="en-US" dirty="0"/>
              <a:t> </a:t>
            </a:r>
          </a:p>
        </p:txBody>
      </p:sp>
      <p:sp>
        <p:nvSpPr>
          <p:cNvPr id="12" name="Rectangle 11">
            <a:extLst>
              <a:ext uri="{FF2B5EF4-FFF2-40B4-BE49-F238E27FC236}">
                <a16:creationId xmlns:a16="http://schemas.microsoft.com/office/drawing/2014/main" id="{AD0234FC-E530-4F8B-84D2-636865D7B5BD}"/>
              </a:ext>
            </a:extLst>
          </p:cNvPr>
          <p:cNvSpPr/>
          <p:nvPr userDrawn="1"/>
        </p:nvSpPr>
        <p:spPr>
          <a:xfrm rot="5400000">
            <a:off x="404457" y="2385220"/>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718709AD-606A-480E-8DF3-7227BB0F9262}"/>
              </a:ext>
            </a:extLst>
          </p:cNvPr>
          <p:cNvSpPr>
            <a:spLocks noGrp="1"/>
          </p:cNvSpPr>
          <p:nvPr>
            <p:ph type="title"/>
          </p:nvPr>
        </p:nvSpPr>
        <p:spPr>
          <a:xfrm>
            <a:off x="3566685" y="230188"/>
            <a:ext cx="5324903" cy="369332"/>
          </a:xfrm>
          <a:prstGeom prst="rect">
            <a:avLst/>
          </a:prstGeom>
        </p:spPr>
        <p:txBody>
          <a:bodyPr vert="horz" lIns="0" tIns="0" rIns="0" bIns="0" rtlCol="0" anchor="ctr" anchorCtr="0">
            <a:noAutofit/>
          </a:bodyPr>
          <a:lstStyle>
            <a:lvl1pPr>
              <a:defRPr lang="en-US" dirty="0"/>
            </a:lvl1pPr>
          </a:lstStyle>
          <a:p>
            <a:pPr lvl="0" algn="l"/>
            <a:r>
              <a:rPr lang="en-US"/>
              <a:t>Click to edit Master title style</a:t>
            </a:r>
            <a:endParaRPr lang="en-US" dirty="0"/>
          </a:p>
        </p:txBody>
      </p:sp>
      <p:sp>
        <p:nvSpPr>
          <p:cNvPr id="14" name="Text Placeholder 3">
            <a:extLst>
              <a:ext uri="{FF2B5EF4-FFF2-40B4-BE49-F238E27FC236}">
                <a16:creationId xmlns:a16="http://schemas.microsoft.com/office/drawing/2014/main" id="{F967AE67-51A8-45A0-8407-DD2BCD6DFF34}"/>
              </a:ext>
            </a:extLst>
          </p:cNvPr>
          <p:cNvSpPr>
            <a:spLocks noGrp="1"/>
          </p:cNvSpPr>
          <p:nvPr>
            <p:ph type="body" sz="quarter" idx="34"/>
          </p:nvPr>
        </p:nvSpPr>
        <p:spPr>
          <a:xfrm>
            <a:off x="3566245" y="603504"/>
            <a:ext cx="5333278" cy="256032"/>
          </a:xfrm>
          <a:prstGeom prst="rect">
            <a:avLst/>
          </a:prstGeom>
        </p:spPr>
        <p:txBody>
          <a:bodyPr lIns="0" tIns="0" rIns="0" bIns="0">
            <a:noAutofit/>
          </a:bodyPr>
          <a:lstStyle>
            <a:lvl1pPr>
              <a:buNone/>
              <a:defRPr sz="1400" baseline="0"/>
            </a:lvl1pPr>
            <a:lvl2pPr>
              <a:buNone/>
              <a:defRPr/>
            </a:lvl2pPr>
            <a:lvl3pPr>
              <a:buNone/>
              <a:defRPr/>
            </a:lvl3pPr>
            <a:lvl4pPr>
              <a:buNone/>
              <a:defRPr/>
            </a:lvl4pPr>
            <a:lvl5pPr>
              <a:buNone/>
              <a:defRPr/>
            </a:lvl5pPr>
          </a:lstStyle>
          <a:p>
            <a:pPr lvl="0"/>
            <a:r>
              <a:rPr lang="en-US"/>
              <a:t>Click to edit Master text styles</a:t>
            </a:r>
          </a:p>
        </p:txBody>
      </p:sp>
      <p:sp>
        <p:nvSpPr>
          <p:cNvPr id="5" name="Text Placeholder 4">
            <a:extLst>
              <a:ext uri="{FF2B5EF4-FFF2-40B4-BE49-F238E27FC236}">
                <a16:creationId xmlns:a16="http://schemas.microsoft.com/office/drawing/2014/main" id="{F34AC3F3-87E2-4D8D-A5B5-C322532105F9}"/>
              </a:ext>
            </a:extLst>
          </p:cNvPr>
          <p:cNvSpPr>
            <a:spLocks noGrp="1"/>
          </p:cNvSpPr>
          <p:nvPr>
            <p:ph type="body" sz="quarter" idx="38"/>
          </p:nvPr>
        </p:nvSpPr>
        <p:spPr>
          <a:xfrm>
            <a:off x="3565525" y="996950"/>
            <a:ext cx="5326063" cy="3543300"/>
          </a:xfrm>
        </p:spPr>
        <p:txBody>
          <a:bodyPr/>
          <a:lstStyle>
            <a:lvl1pPr marL="171450" indent="-171450">
              <a:buClr>
                <a:schemeClr val="bg2"/>
              </a:buClr>
              <a:buFont typeface="Arial" panose="020B0604020202020204" pitchFamily="34" charset="0"/>
              <a:buChar char="•"/>
              <a:defRPr/>
            </a:lvl1pPr>
            <a:lvl2pPr marL="346075" indent="-173038">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0250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506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4BA2D7C-3726-4838-A2C9-B3C0537E2719}"/>
              </a:ext>
            </a:extLst>
          </p:cNvPr>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a:extLst>
              <a:ext uri="{FF2B5EF4-FFF2-40B4-BE49-F238E27FC236}">
                <a16:creationId xmlns:a16="http://schemas.microsoft.com/office/drawing/2014/main" id="{8C7436D1-4498-4572-B44D-588155C85C79}"/>
              </a:ext>
            </a:extLst>
          </p:cNvPr>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 </a:t>
            </a:r>
            <a:endParaRPr lang="en-US" dirty="0"/>
          </a:p>
        </p:txBody>
      </p:sp>
      <p:pic>
        <p:nvPicPr>
          <p:cNvPr id="16" name="Picture 15" descr="schneider_LIO_Life-Green_RGB.png">
            <a:extLst>
              <a:ext uri="{FF2B5EF4-FFF2-40B4-BE49-F238E27FC236}">
                <a16:creationId xmlns:a16="http://schemas.microsoft.com/office/drawing/2014/main" id="{13BF6EC7-519B-40FF-907B-57B977AEB2A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67034" y="4494997"/>
            <a:ext cx="2041798" cy="562953"/>
          </a:xfrm>
          <a:prstGeom prst="rect">
            <a:avLst/>
          </a:prstGeom>
        </p:spPr>
      </p:pic>
      <p:sp>
        <p:nvSpPr>
          <p:cNvPr id="3" name="Title Placeholder 2">
            <a:extLst>
              <a:ext uri="{FF2B5EF4-FFF2-40B4-BE49-F238E27FC236}">
                <a16:creationId xmlns:a16="http://schemas.microsoft.com/office/drawing/2014/main" id="{B6A2BC9C-9B0A-4BEF-B2BC-D820F625B18A}"/>
              </a:ext>
            </a:extLst>
          </p:cNvPr>
          <p:cNvSpPr>
            <a:spLocks noGrp="1"/>
          </p:cNvSpPr>
          <p:nvPr>
            <p:ph type="title"/>
          </p:nvPr>
        </p:nvSpPr>
        <p:spPr>
          <a:xfrm>
            <a:off x="252411" y="228600"/>
            <a:ext cx="8631936" cy="365760"/>
          </a:xfrm>
          <a:prstGeom prst="rect">
            <a:avLst/>
          </a:prstGeom>
        </p:spPr>
        <p:txBody>
          <a:bodyPr vert="horz" lIns="0" tIns="0" rIns="0" bIns="0" rtlCol="0" anchor="ctr" anchorCtr="0">
            <a:noAutofit/>
          </a:bodyPr>
          <a:lstStyle/>
          <a:p>
            <a:pPr lvl="0"/>
            <a:r>
              <a:rPr lang="en-US"/>
              <a:t>Click to edit Master title style</a:t>
            </a:r>
            <a:endParaRPr lang="en-US" dirty="0"/>
          </a:p>
        </p:txBody>
      </p:sp>
      <p:sp>
        <p:nvSpPr>
          <p:cNvPr id="5" name="Text Placeholder 4">
            <a:extLst>
              <a:ext uri="{FF2B5EF4-FFF2-40B4-BE49-F238E27FC236}">
                <a16:creationId xmlns:a16="http://schemas.microsoft.com/office/drawing/2014/main" id="{93839C0E-0E70-4119-BC1D-3CBE764ADB5C}"/>
              </a:ext>
            </a:extLst>
          </p:cNvPr>
          <p:cNvSpPr>
            <a:spLocks noGrp="1"/>
          </p:cNvSpPr>
          <p:nvPr>
            <p:ph type="body" idx="1"/>
          </p:nvPr>
        </p:nvSpPr>
        <p:spPr>
          <a:xfrm>
            <a:off x="252411" y="1089576"/>
            <a:ext cx="7886700" cy="326231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F0599824-5F70-FCF1-B025-91E04F95FB81}"/>
              </a:ext>
            </a:extLst>
          </p:cNvPr>
          <p:cNvSpPr txBox="1"/>
          <p:nvPr userDrawn="1">
            <p:extLst>
              <p:ext uri="{1162E1C5-73C7-4A58-AE30-91384D911F3F}">
                <p184:classification xmlns:p184="http://schemas.microsoft.com/office/powerpoint/2018/4/main" val="ftr"/>
              </p:ext>
            </p:extLst>
          </p:nvPr>
        </p:nvSpPr>
        <p:spPr>
          <a:xfrm>
            <a:off x="4444175" y="5052060"/>
            <a:ext cx="276225" cy="91440"/>
          </a:xfrm>
          <a:prstGeom prst="rect">
            <a:avLst/>
          </a:prstGeom>
        </p:spPr>
        <p:txBody>
          <a:bodyPr horzOverflow="overflow" lIns="0" tIns="0" rIns="0" bIns="0">
            <a:spAutoFit/>
          </a:bodyPr>
          <a:lstStyle/>
          <a:p>
            <a:pPr algn="l"/>
            <a:r>
              <a:rPr lang="en-US" sz="600">
                <a:solidFill>
                  <a:srgbClr val="626469"/>
                </a:solidFill>
                <a:latin typeface="Arial" panose="020B0604020202020204" pitchFamily="34" charset="0"/>
                <a:cs typeface="Arial" panose="020B0604020202020204" pitchFamily="34" charset="0"/>
              </a:rPr>
              <a:t>Internal</a:t>
            </a:r>
          </a:p>
        </p:txBody>
      </p:sp>
    </p:spTree>
    <p:extLst>
      <p:ext uri="{BB962C8B-B14F-4D97-AF65-F5344CB8AC3E}">
        <p14:creationId xmlns:p14="http://schemas.microsoft.com/office/powerpoint/2010/main" val="1922130718"/>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45" r:id="rId3"/>
    <p:sldLayoutId id="2147484157" r:id="rId4"/>
    <p:sldLayoutId id="2147484171" r:id="rId5"/>
    <p:sldLayoutId id="2147484205" r:id="rId6"/>
  </p:sldLayoutIdLst>
  <p:hf hdr="0" dt="0"/>
  <p:txStyles>
    <p:titleStyle>
      <a:lvl1pPr algn="l" defTabSz="457184" rtl="0" eaLnBrk="1" latinLnBrk="0" hangingPunct="1">
        <a:spcBef>
          <a:spcPct val="0"/>
        </a:spcBef>
        <a:buNone/>
        <a:defRPr lang="en-US" sz="2000" kern="1200" smtClean="0">
          <a:solidFill>
            <a:srgbClr val="36C746"/>
          </a:solidFill>
          <a:latin typeface="Arial"/>
          <a:ea typeface="+mj-ea"/>
          <a:cs typeface="Arial"/>
        </a:defRPr>
      </a:lvl1pPr>
    </p:titleStyle>
    <p:bodyStyle>
      <a:lvl1pPr marL="0" indent="0" algn="l" defTabSz="457184" rtl="0" eaLnBrk="1" latinLnBrk="0" hangingPunct="1">
        <a:spcBef>
          <a:spcPts val="500"/>
        </a:spcBef>
        <a:spcAft>
          <a:spcPts val="500"/>
        </a:spcAft>
        <a:buFont typeface="Arial"/>
        <a:buNone/>
        <a:defRPr lang="en-US" sz="1200" kern="1200" smtClean="0">
          <a:solidFill>
            <a:schemeClr val="accent1"/>
          </a:solidFill>
          <a:latin typeface="Arial"/>
          <a:ea typeface="+mn-ea"/>
          <a:cs typeface="Arial"/>
        </a:defRPr>
      </a:lvl1pPr>
      <a:lvl2pPr marL="347472" indent="-347472" algn="l" defTabSz="457184" rtl="0" eaLnBrk="1" latinLnBrk="0" hangingPunct="1">
        <a:spcBef>
          <a:spcPts val="500"/>
        </a:spcBef>
        <a:spcAft>
          <a:spcPts val="500"/>
        </a:spcAft>
        <a:buClr>
          <a:schemeClr val="bg2"/>
        </a:buClr>
        <a:buFont typeface="Arial" panose="020B0604020202020204" pitchFamily="34" charset="0"/>
        <a:buChar char="•"/>
        <a:defRPr lang="en-US" sz="1200" kern="1200" smtClean="0">
          <a:solidFill>
            <a:schemeClr val="accent1"/>
          </a:solidFill>
          <a:latin typeface="Arial"/>
          <a:ea typeface="+mn-ea"/>
          <a:cs typeface="Arial"/>
        </a:defRPr>
      </a:lvl2pPr>
      <a:lvl3pPr marL="539496" indent="-182880" algn="l" defTabSz="457184" rtl="0" eaLnBrk="1" latinLnBrk="0" hangingPunct="1">
        <a:spcBef>
          <a:spcPts val="500"/>
        </a:spcBef>
        <a:spcAft>
          <a:spcPts val="500"/>
        </a:spcAft>
        <a:buClr>
          <a:schemeClr val="bg2"/>
        </a:buClr>
        <a:buFont typeface="Arial" panose="020B0604020202020204" pitchFamily="34" charset="0"/>
        <a:buChar char="‒"/>
        <a:defRPr lang="en-US" sz="1050" kern="1200" smtClean="0">
          <a:solidFill>
            <a:schemeClr val="accent1"/>
          </a:solidFill>
          <a:latin typeface="Arial"/>
          <a:ea typeface="+mn-ea"/>
          <a:cs typeface="Arial"/>
        </a:defRPr>
      </a:lvl3pPr>
      <a:lvl4pPr marL="722376" indent="-182880" algn="l" defTabSz="457184" rtl="0" eaLnBrk="1" latinLnBrk="0" hangingPunct="1">
        <a:spcBef>
          <a:spcPts val="500"/>
        </a:spcBef>
        <a:spcAft>
          <a:spcPts val="500"/>
        </a:spcAft>
        <a:buClr>
          <a:schemeClr val="bg2"/>
        </a:buClr>
        <a:buFont typeface="Arial" panose="020B0604020202020204" pitchFamily="34" charset="0"/>
        <a:buChar char="‒"/>
        <a:defRPr lang="en-US" sz="1050" kern="1200" smtClean="0">
          <a:solidFill>
            <a:schemeClr val="accent1"/>
          </a:solidFill>
          <a:latin typeface="Arial"/>
          <a:ea typeface="+mn-ea"/>
          <a:cs typeface="Arial"/>
        </a:defRPr>
      </a:lvl4pPr>
      <a:lvl5pPr marL="896112" indent="-182880" algn="l" defTabSz="457184" rtl="0" eaLnBrk="1" latinLnBrk="0" hangingPunct="1">
        <a:spcBef>
          <a:spcPts val="500"/>
        </a:spcBef>
        <a:spcAft>
          <a:spcPts val="500"/>
        </a:spcAft>
        <a:buClr>
          <a:schemeClr val="bg2"/>
        </a:buClr>
        <a:buFont typeface="Arial" panose="020B0604020202020204" pitchFamily="34" charset="0"/>
        <a:buChar char="‒"/>
        <a:defRPr lang="en-US" sz="900" kern="1200" smtClean="0">
          <a:solidFill>
            <a:schemeClr val="accent1"/>
          </a:solidFill>
          <a:latin typeface="Arial"/>
          <a:ea typeface="+mn-ea"/>
          <a:cs typeface="Arial"/>
        </a:defRPr>
      </a:lvl5pPr>
      <a:lvl6pPr marL="2514511" indent="-228592" algn="l" defTabSz="457184" rtl="0" eaLnBrk="1" latinLnBrk="0" hangingPunct="1">
        <a:spcBef>
          <a:spcPct val="20000"/>
        </a:spcBef>
        <a:buFont typeface="Arial"/>
        <a:buChar char="•"/>
        <a:defRPr lang="en-US" sz="900" kern="1200" baseline="0" dirty="0">
          <a:solidFill>
            <a:schemeClr val="accent1"/>
          </a:solidFill>
          <a:latin typeface="Arial" panose="020B0604020202020204" pitchFamily="34" charset="0"/>
          <a:ea typeface="+mn-ea"/>
          <a:cs typeface="Arial" panose="020B0604020202020204" pitchFamily="34" charset="0"/>
        </a:defRPr>
      </a:lvl6pPr>
      <a:lvl7pPr marL="2971695" indent="-228592" algn="l" defTabSz="457184" rtl="0" eaLnBrk="1" latinLnBrk="0" hangingPunct="1">
        <a:spcBef>
          <a:spcPct val="20000"/>
        </a:spcBef>
        <a:buFont typeface="Arial"/>
        <a:buChar char="•"/>
        <a:defRPr lang="en-US" sz="800" kern="1200" dirty="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hyperlink" Target="https://activate.zeigo.co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activate.zeigo.com/" TargetMode="External"/><Relationship Id="rId5" Type="http://schemas.openxmlformats.org/officeDocument/2006/relationships/image" Target="../media/image40.png"/><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emf"/><Relationship Id="rId18" Type="http://schemas.openxmlformats.org/officeDocument/2006/relationships/image" Target="../media/image21.emf"/><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emf"/><Relationship Id="rId17" Type="http://schemas.openxmlformats.org/officeDocument/2006/relationships/image" Target="../media/image20.emf"/><Relationship Id="rId2" Type="http://schemas.openxmlformats.org/officeDocument/2006/relationships/image" Target="../media/image5.jpeg"/><Relationship Id="rId16" Type="http://schemas.openxmlformats.org/officeDocument/2006/relationships/image" Target="../media/image19.emf"/><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emf"/><Relationship Id="rId5" Type="http://schemas.openxmlformats.org/officeDocument/2006/relationships/image" Target="../media/image8.png"/><Relationship Id="rId15" Type="http://schemas.openxmlformats.org/officeDocument/2006/relationships/image" Target="../media/image18.emf"/><Relationship Id="rId10" Type="http://schemas.openxmlformats.org/officeDocument/2006/relationships/image" Target="../media/image13.emf"/><Relationship Id="rId19" Type="http://schemas.openxmlformats.org/officeDocument/2006/relationships/image" Target="../media/image22.emf"/><Relationship Id="rId4" Type="http://schemas.openxmlformats.org/officeDocument/2006/relationships/image" Target="../media/image7.svg"/><Relationship Id="rId9" Type="http://schemas.openxmlformats.org/officeDocument/2006/relationships/image" Target="../media/image12.emf"/><Relationship Id="rId1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8.emf"/><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3.xml"/><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png"/><Relationship Id="rId9" Type="http://schemas.openxmlformats.org/officeDocument/2006/relationships/hyperlink" Target="https://activate.zeigo.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activate.zeigo.com/" TargetMode="External"/><Relationship Id="rId5" Type="http://schemas.openxmlformats.org/officeDocument/2006/relationships/image" Target="../media/image35.png"/><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forest with squares&#10;&#10;Description automatically generated with medium confidence">
            <a:extLst>
              <a:ext uri="{FF2B5EF4-FFF2-40B4-BE49-F238E27FC236}">
                <a16:creationId xmlns:a16="http://schemas.microsoft.com/office/drawing/2014/main" id="{08779A21-E625-400C-9242-DF2C352BED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3865418"/>
          </a:xfrm>
          <a:prstGeom prst="rect">
            <a:avLst/>
          </a:prstGeom>
        </p:spPr>
      </p:pic>
      <p:sp>
        <p:nvSpPr>
          <p:cNvPr id="8" name="Rectangle 7">
            <a:extLst>
              <a:ext uri="{FF2B5EF4-FFF2-40B4-BE49-F238E27FC236}">
                <a16:creationId xmlns:a16="http://schemas.microsoft.com/office/drawing/2014/main" id="{E8F072E0-C129-309E-D1E5-DDBF867A76D5}"/>
              </a:ext>
            </a:extLst>
          </p:cNvPr>
          <p:cNvSpPr/>
          <p:nvPr/>
        </p:nvSpPr>
        <p:spPr>
          <a:xfrm>
            <a:off x="-14647" y="2660371"/>
            <a:ext cx="9158647" cy="1205047"/>
          </a:xfrm>
          <a:prstGeom prst="rect">
            <a:avLst/>
          </a:prstGeom>
          <a:solidFill>
            <a:srgbClr val="3DCD58">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71"/>
            <a:r>
              <a:rPr lang="en-US" sz="1800" dirty="0">
                <a:solidFill>
                  <a:prstClr val="white"/>
                </a:solidFill>
                <a:latin typeface="Arial"/>
              </a:rPr>
              <a:t>          </a:t>
            </a:r>
          </a:p>
        </p:txBody>
      </p:sp>
      <p:sp>
        <p:nvSpPr>
          <p:cNvPr id="5" name="Footer Placeholder 4"/>
          <p:cNvSpPr>
            <a:spLocks noGrp="1"/>
          </p:cNvSpPr>
          <p:nvPr>
            <p:ph type="ftr" sz="quarter" idx="11"/>
          </p:nvPr>
        </p:nvSpPr>
        <p:spPr/>
        <p:txBody>
          <a:bodyPr wrap="square" anchor="ctr">
            <a:normAutofit/>
          </a:bodyPr>
          <a:lstStyle/>
          <a:p>
            <a:pPr>
              <a:spcAft>
                <a:spcPts val="600"/>
              </a:spcAft>
            </a:pPr>
            <a:r>
              <a:rPr lang="en-US" dirty="0"/>
              <a:t>Confidential Property of Schneider Electric  </a:t>
            </a:r>
          </a:p>
        </p:txBody>
      </p:sp>
      <p:sp>
        <p:nvSpPr>
          <p:cNvPr id="20" name="Title 2">
            <a:extLst>
              <a:ext uri="{FF2B5EF4-FFF2-40B4-BE49-F238E27FC236}">
                <a16:creationId xmlns:a16="http://schemas.microsoft.com/office/drawing/2014/main" id="{B5DC88AD-3388-439D-898B-9FC192B0E7EB}"/>
              </a:ext>
            </a:extLst>
          </p:cNvPr>
          <p:cNvSpPr>
            <a:spLocks noGrp="1"/>
          </p:cNvSpPr>
          <p:nvPr>
            <p:ph type="title"/>
          </p:nvPr>
        </p:nvSpPr>
        <p:spPr>
          <a:xfrm>
            <a:off x="296418" y="2876550"/>
            <a:ext cx="9008363" cy="840179"/>
          </a:xfrm>
        </p:spPr>
        <p:txBody>
          <a:bodyPr/>
          <a:lstStyle/>
          <a:p>
            <a:r>
              <a:rPr lang="en-US" sz="3600" dirty="0">
                <a:solidFill>
                  <a:schemeClr val="bg1"/>
                </a:solidFill>
              </a:rPr>
              <a:t>The Future of Sustainability is Digital</a:t>
            </a:r>
          </a:p>
        </p:txBody>
      </p:sp>
      <p:sp>
        <p:nvSpPr>
          <p:cNvPr id="24" name="Text Placeholder 5">
            <a:extLst>
              <a:ext uri="{FF2B5EF4-FFF2-40B4-BE49-F238E27FC236}">
                <a16:creationId xmlns:a16="http://schemas.microsoft.com/office/drawing/2014/main" id="{FF49B8C9-3F6E-434B-9D8D-F29DDC8A86C1}"/>
              </a:ext>
            </a:extLst>
          </p:cNvPr>
          <p:cNvSpPr>
            <a:spLocks noGrp="1"/>
          </p:cNvSpPr>
          <p:nvPr>
            <p:ph type="body" sz="quarter" idx="4294967295"/>
          </p:nvPr>
        </p:nvSpPr>
        <p:spPr>
          <a:xfrm>
            <a:off x="252413" y="4084638"/>
            <a:ext cx="4287838" cy="474662"/>
          </a:xfrm>
          <a:noFill/>
        </p:spPr>
        <p:txBody>
          <a:bodyPr/>
          <a:lstStyle/>
          <a:p>
            <a:pPr>
              <a:spcBef>
                <a:spcPts val="0"/>
              </a:spcBef>
              <a:spcAft>
                <a:spcPts val="0"/>
              </a:spcAft>
            </a:pPr>
            <a:r>
              <a:rPr lang="en-US" dirty="0"/>
              <a:t>Steve Wilhite</a:t>
            </a:r>
          </a:p>
          <a:p>
            <a:pPr>
              <a:spcBef>
                <a:spcPts val="0"/>
              </a:spcBef>
              <a:spcAft>
                <a:spcPts val="0"/>
              </a:spcAft>
            </a:pPr>
            <a:r>
              <a:rPr lang="en-US" dirty="0"/>
              <a:t>President, Schneider Electric Sustainability Business</a:t>
            </a:r>
          </a:p>
        </p:txBody>
      </p:sp>
    </p:spTree>
    <p:extLst>
      <p:ext uri="{BB962C8B-B14F-4D97-AF65-F5344CB8AC3E}">
        <p14:creationId xmlns:p14="http://schemas.microsoft.com/office/powerpoint/2010/main" val="3039934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C1DC19D2-0A96-C7B3-AD8B-1611F4BA446F}"/>
              </a:ext>
            </a:extLst>
          </p:cNvPr>
          <p:cNvPicPr>
            <a:picLocks noGrp="1" noChangeAspect="1"/>
          </p:cNvPicPr>
          <p:nvPr>
            <p:ph type="pic" sz="quarter" idx="37"/>
          </p:nvPr>
        </p:nvPicPr>
        <p:blipFill>
          <a:blip r:embed="rId3" cstate="screen">
            <a:extLst>
              <a:ext uri="{28A0092B-C50C-407E-A947-70E740481C1C}">
                <a14:useLocalDpi xmlns:a14="http://schemas.microsoft.com/office/drawing/2010/main"/>
              </a:ext>
            </a:extLst>
          </a:blip>
          <a:srcRect/>
          <a:stretch/>
        </p:blipFill>
        <p:spPr>
          <a:xfrm>
            <a:off x="0" y="0"/>
            <a:ext cx="2787961" cy="5143500"/>
          </a:xfrm>
        </p:spPr>
      </p:pic>
      <p:sp>
        <p:nvSpPr>
          <p:cNvPr id="20" name="Rectangle 19">
            <a:extLst>
              <a:ext uri="{FF2B5EF4-FFF2-40B4-BE49-F238E27FC236}">
                <a16:creationId xmlns:a16="http://schemas.microsoft.com/office/drawing/2014/main" id="{90D85A16-D68E-1564-9B37-B5D869C69924}"/>
              </a:ext>
            </a:extLst>
          </p:cNvPr>
          <p:cNvSpPr/>
          <p:nvPr/>
        </p:nvSpPr>
        <p:spPr>
          <a:xfrm rot="16200000">
            <a:off x="372193" y="2732442"/>
            <a:ext cx="2038866" cy="2783249"/>
          </a:xfrm>
          <a:prstGeom prst="rect">
            <a:avLst/>
          </a:prstGeom>
          <a:gradFill>
            <a:gsLst>
              <a:gs pos="0">
                <a:srgbClr val="000000">
                  <a:alpha val="49000"/>
                </a:srgbClr>
              </a:gs>
              <a:gs pos="75000">
                <a:schemeClr val="tx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60">
              <a:defRPr/>
            </a:pPr>
            <a:endParaRPr lang="en-US" dirty="0">
              <a:solidFill>
                <a:prstClr val="white"/>
              </a:solidFill>
              <a:latin typeface="Arial"/>
            </a:endParaRPr>
          </a:p>
        </p:txBody>
      </p:sp>
      <p:sp>
        <p:nvSpPr>
          <p:cNvPr id="12" name="Content Placeholder 11">
            <a:extLst>
              <a:ext uri="{FF2B5EF4-FFF2-40B4-BE49-F238E27FC236}">
                <a16:creationId xmlns:a16="http://schemas.microsoft.com/office/drawing/2014/main" id="{05E556AE-F0F2-4B90-A928-C0B24A5BFCF1}"/>
              </a:ext>
            </a:extLst>
          </p:cNvPr>
          <p:cNvSpPr>
            <a:spLocks noGrp="1"/>
          </p:cNvSpPr>
          <p:nvPr>
            <p:ph type="body" sz="quarter" idx="14"/>
          </p:nvPr>
        </p:nvSpPr>
        <p:spPr/>
        <p:txBody>
          <a:bodyPr/>
          <a:lstStyle/>
          <a:p>
            <a:endParaRPr lang="en-US" dirty="0"/>
          </a:p>
        </p:txBody>
      </p:sp>
      <p:grpSp>
        <p:nvGrpSpPr>
          <p:cNvPr id="3" name="Group 2">
            <a:extLst>
              <a:ext uri="{FF2B5EF4-FFF2-40B4-BE49-F238E27FC236}">
                <a16:creationId xmlns:a16="http://schemas.microsoft.com/office/drawing/2014/main" id="{509AAF84-7A8E-CDBA-FBD7-903B1FA4B351}"/>
              </a:ext>
            </a:extLst>
          </p:cNvPr>
          <p:cNvGrpSpPr/>
          <p:nvPr/>
        </p:nvGrpSpPr>
        <p:grpSpPr>
          <a:xfrm>
            <a:off x="3581400" y="1909823"/>
            <a:ext cx="3900469" cy="2566927"/>
            <a:chOff x="5381221" y="1481132"/>
            <a:chExt cx="6028145" cy="3967167"/>
          </a:xfrm>
        </p:grpSpPr>
        <p:grpSp>
          <p:nvGrpSpPr>
            <p:cNvPr id="4" name="Group 3">
              <a:extLst>
                <a:ext uri="{FF2B5EF4-FFF2-40B4-BE49-F238E27FC236}">
                  <a16:creationId xmlns:a16="http://schemas.microsoft.com/office/drawing/2014/main" id="{3217BBA8-DF2F-5E14-0DEB-59F0A1652038}"/>
                </a:ext>
              </a:extLst>
            </p:cNvPr>
            <p:cNvGrpSpPr/>
            <p:nvPr/>
          </p:nvGrpSpPr>
          <p:grpSpPr>
            <a:xfrm>
              <a:off x="5381221" y="1481132"/>
              <a:ext cx="6028145" cy="3967167"/>
              <a:chOff x="5381221" y="1481132"/>
              <a:chExt cx="6028145" cy="3967167"/>
            </a:xfrm>
          </p:grpSpPr>
          <p:pic>
            <p:nvPicPr>
              <p:cNvPr id="6" name="Picture 5">
                <a:extLst>
                  <a:ext uri="{FF2B5EF4-FFF2-40B4-BE49-F238E27FC236}">
                    <a16:creationId xmlns:a16="http://schemas.microsoft.com/office/drawing/2014/main" id="{F1060089-1CFD-0469-CD26-5F6F95664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411710" y="450643"/>
                <a:ext cx="3967167" cy="6028145"/>
              </a:xfrm>
              <a:prstGeom prst="rect">
                <a:avLst/>
              </a:prstGeom>
            </p:spPr>
          </p:pic>
          <p:pic>
            <p:nvPicPr>
              <p:cNvPr id="7" name="Picture 6">
                <a:extLst>
                  <a:ext uri="{FF2B5EF4-FFF2-40B4-BE49-F238E27FC236}">
                    <a16:creationId xmlns:a16="http://schemas.microsoft.com/office/drawing/2014/main" id="{A2E4338A-BF15-6F7A-F0AC-E41CB8DD262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99693" y="1620834"/>
                <a:ext cx="5791201" cy="3687762"/>
              </a:xfrm>
              <a:prstGeom prst="roundRect">
                <a:avLst>
                  <a:gd name="adj" fmla="val 2980"/>
                </a:avLst>
              </a:prstGeom>
              <a:ln>
                <a:noFill/>
              </a:ln>
            </p:spPr>
          </p:pic>
        </p:grpSp>
        <p:pic>
          <p:nvPicPr>
            <p:cNvPr id="5" name="Picture 4" descr="Graphical user interface&#10;&#10;Description automatically generated with low confidence">
              <a:extLst>
                <a:ext uri="{FF2B5EF4-FFF2-40B4-BE49-F238E27FC236}">
                  <a16:creationId xmlns:a16="http://schemas.microsoft.com/office/drawing/2014/main" id="{40B34527-FE2E-D8EC-E188-FBA550F855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9098" y="1784356"/>
              <a:ext cx="847015" cy="398645"/>
            </a:xfrm>
            <a:prstGeom prst="rect">
              <a:avLst/>
            </a:prstGeom>
            <a:solidFill>
              <a:schemeClr val="bg1"/>
            </a:solidFill>
          </p:spPr>
        </p:pic>
      </p:grpSp>
      <p:sp>
        <p:nvSpPr>
          <p:cNvPr id="10" name="Rectangle: Rounded Corners 9">
            <a:hlinkClick r:id="rId7"/>
            <a:extLst>
              <a:ext uri="{FF2B5EF4-FFF2-40B4-BE49-F238E27FC236}">
                <a16:creationId xmlns:a16="http://schemas.microsoft.com/office/drawing/2014/main" id="{F4938D9C-8794-ED3F-2425-AC3722026D4D}"/>
              </a:ext>
            </a:extLst>
          </p:cNvPr>
          <p:cNvSpPr/>
          <p:nvPr/>
        </p:nvSpPr>
        <p:spPr>
          <a:xfrm>
            <a:off x="544778" y="4419259"/>
            <a:ext cx="1325341" cy="286091"/>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rPr>
              <a:t>activate.zeigo.com</a:t>
            </a:r>
          </a:p>
        </p:txBody>
      </p:sp>
      <p:sp>
        <p:nvSpPr>
          <p:cNvPr id="8" name="Title 1">
            <a:extLst>
              <a:ext uri="{FF2B5EF4-FFF2-40B4-BE49-F238E27FC236}">
                <a16:creationId xmlns:a16="http://schemas.microsoft.com/office/drawing/2014/main" id="{723E2EBD-1CD7-9C80-EC22-0BA5CEAD5720}"/>
              </a:ext>
            </a:extLst>
          </p:cNvPr>
          <p:cNvSpPr txBox="1">
            <a:spLocks/>
          </p:cNvSpPr>
          <p:nvPr/>
        </p:nvSpPr>
        <p:spPr>
          <a:xfrm>
            <a:off x="3566685" y="464074"/>
            <a:ext cx="4292525" cy="668076"/>
          </a:xfrm>
          <a:prstGeom prst="rect">
            <a:avLst/>
          </a:prstGeom>
        </p:spPr>
        <p:txBody>
          <a:bodyPr vert="horz" lIns="0" tIns="0" rIns="0" bIns="0" rtlCol="0" anchor="ctr" anchorCtr="0">
            <a:noAutofit/>
          </a:bodyPr>
          <a:lstStyle>
            <a:lvl1pPr algn="l" defTabSz="457184" rtl="0" eaLnBrk="1" latinLnBrk="0" hangingPunct="1">
              <a:spcBef>
                <a:spcPct val="0"/>
              </a:spcBef>
              <a:buNone/>
              <a:defRPr lang="en-US" sz="2000" kern="1200" dirty="0">
                <a:solidFill>
                  <a:srgbClr val="36C746"/>
                </a:solidFill>
                <a:latin typeface="Arial"/>
                <a:ea typeface="+mj-ea"/>
                <a:cs typeface="Arial"/>
              </a:defRPr>
            </a:lvl1pPr>
          </a:lstStyle>
          <a:p>
            <a:r>
              <a:rPr lang="en-US" sz="2400" dirty="0"/>
              <a:t>Guided Setup Helps Set Realistic Targets</a:t>
            </a:r>
          </a:p>
        </p:txBody>
      </p:sp>
      <p:sp>
        <p:nvSpPr>
          <p:cNvPr id="13" name="Text Placeholder 8">
            <a:extLst>
              <a:ext uri="{FF2B5EF4-FFF2-40B4-BE49-F238E27FC236}">
                <a16:creationId xmlns:a16="http://schemas.microsoft.com/office/drawing/2014/main" id="{42E60694-9F77-46B5-ABFC-4EB1E10C0D8F}"/>
              </a:ext>
            </a:extLst>
          </p:cNvPr>
          <p:cNvSpPr txBox="1">
            <a:spLocks/>
          </p:cNvSpPr>
          <p:nvPr/>
        </p:nvSpPr>
        <p:spPr>
          <a:xfrm>
            <a:off x="3572765" y="1259087"/>
            <a:ext cx="4161536" cy="766481"/>
          </a:xfrm>
          <a:prstGeom prst="rect">
            <a:avLst/>
          </a:prstGeom>
        </p:spPr>
        <p:txBody>
          <a:bodyPr vert="horz" lIns="0" tIns="0" rIns="0" bIns="0" numCol="2" spcCol="182880" rtlCol="0">
            <a:noAutofit/>
          </a:bodyPr>
          <a:lstStyle>
            <a:lvl1pPr marL="171450" indent="-171450" algn="l" defTabSz="457184" rtl="0" eaLnBrk="1" latinLnBrk="0" hangingPunct="1">
              <a:spcBef>
                <a:spcPts val="500"/>
              </a:spcBef>
              <a:spcAft>
                <a:spcPts val="500"/>
              </a:spcAft>
              <a:buClr>
                <a:schemeClr val="bg2"/>
              </a:buClr>
              <a:buFont typeface="Arial" panose="020B0604020202020204" pitchFamily="34" charset="0"/>
              <a:buChar char="•"/>
              <a:defRPr lang="en-US" sz="1200" kern="1200">
                <a:solidFill>
                  <a:schemeClr val="accent1"/>
                </a:solidFill>
                <a:latin typeface="Arial"/>
                <a:ea typeface="+mn-ea"/>
                <a:cs typeface="Arial"/>
              </a:defRPr>
            </a:lvl1pPr>
            <a:lvl2pPr marL="346075" indent="-173038" algn="l" defTabSz="457184" rtl="0" eaLnBrk="1" latinLnBrk="0" hangingPunct="1">
              <a:spcBef>
                <a:spcPts val="500"/>
              </a:spcBef>
              <a:spcAft>
                <a:spcPts val="500"/>
              </a:spcAft>
              <a:buClr>
                <a:schemeClr val="bg2"/>
              </a:buClr>
              <a:buFont typeface="Arial" panose="020B0604020202020204" pitchFamily="34" charset="0"/>
              <a:buChar char="•"/>
              <a:defRPr lang="en-US" sz="1200" kern="1200">
                <a:solidFill>
                  <a:schemeClr val="accent1"/>
                </a:solidFill>
                <a:latin typeface="Arial"/>
                <a:ea typeface="+mn-ea"/>
                <a:cs typeface="Arial"/>
              </a:defRPr>
            </a:lvl2pPr>
            <a:lvl3pPr marL="539496" indent="-182880" algn="l" defTabSz="457184" rtl="0" eaLnBrk="1" latinLnBrk="0" hangingPunct="1">
              <a:spcBef>
                <a:spcPts val="500"/>
              </a:spcBef>
              <a:spcAft>
                <a:spcPts val="500"/>
              </a:spcAft>
              <a:buClr>
                <a:schemeClr val="bg2"/>
              </a:buClr>
              <a:buFont typeface="Arial" panose="020B0604020202020204" pitchFamily="34" charset="0"/>
              <a:buChar char="‒"/>
              <a:defRPr lang="en-US" sz="1050" kern="1200" smtClean="0">
                <a:solidFill>
                  <a:schemeClr val="accent1"/>
                </a:solidFill>
                <a:latin typeface="Arial"/>
                <a:ea typeface="+mn-ea"/>
                <a:cs typeface="Arial"/>
              </a:defRPr>
            </a:lvl3pPr>
            <a:lvl4pPr marL="722376" indent="-182880" algn="l" defTabSz="457184" rtl="0" eaLnBrk="1" latinLnBrk="0" hangingPunct="1">
              <a:spcBef>
                <a:spcPts val="500"/>
              </a:spcBef>
              <a:spcAft>
                <a:spcPts val="500"/>
              </a:spcAft>
              <a:buClr>
                <a:schemeClr val="bg2"/>
              </a:buClr>
              <a:buFont typeface="Arial" panose="020B0604020202020204" pitchFamily="34" charset="0"/>
              <a:buChar char="‒"/>
              <a:defRPr lang="en-US" sz="1050" kern="1200" smtClean="0">
                <a:solidFill>
                  <a:schemeClr val="accent1"/>
                </a:solidFill>
                <a:latin typeface="Arial"/>
                <a:ea typeface="+mn-ea"/>
                <a:cs typeface="Arial"/>
              </a:defRPr>
            </a:lvl4pPr>
            <a:lvl5pPr marL="896112" indent="-182880" algn="l" defTabSz="457184" rtl="0" eaLnBrk="1" latinLnBrk="0" hangingPunct="1">
              <a:spcBef>
                <a:spcPts val="500"/>
              </a:spcBef>
              <a:spcAft>
                <a:spcPts val="500"/>
              </a:spcAft>
              <a:buClr>
                <a:schemeClr val="bg2"/>
              </a:buClr>
              <a:buFont typeface="Arial" panose="020B0604020202020204" pitchFamily="34" charset="0"/>
              <a:buChar char="‒"/>
              <a:defRPr lang="en-US" sz="900" kern="1200" smtClean="0">
                <a:solidFill>
                  <a:schemeClr val="accent1"/>
                </a:solidFill>
                <a:latin typeface="Arial"/>
                <a:ea typeface="+mn-ea"/>
                <a:cs typeface="Arial"/>
              </a:defRPr>
            </a:lvl5pPr>
            <a:lvl6pPr marL="2514511" indent="-228592" algn="l" defTabSz="457184" rtl="0" eaLnBrk="1" latinLnBrk="0" hangingPunct="1">
              <a:spcBef>
                <a:spcPct val="20000"/>
              </a:spcBef>
              <a:buFont typeface="Arial"/>
              <a:buChar char="•"/>
              <a:defRPr lang="en-US" sz="900" kern="1200" baseline="0" dirty="0">
                <a:solidFill>
                  <a:schemeClr val="accent1"/>
                </a:solidFill>
                <a:latin typeface="Arial" panose="020B0604020202020204" pitchFamily="34" charset="0"/>
                <a:ea typeface="+mn-ea"/>
                <a:cs typeface="Arial" panose="020B0604020202020204" pitchFamily="34" charset="0"/>
              </a:defRPr>
            </a:lvl6pPr>
            <a:lvl7pPr marL="2971695" indent="-228592" algn="l" defTabSz="457184" rtl="0" eaLnBrk="1" latinLnBrk="0" hangingPunct="1">
              <a:spcBef>
                <a:spcPct val="20000"/>
              </a:spcBef>
              <a:buFont typeface="Arial"/>
              <a:buChar char="•"/>
              <a:defRPr lang="en-US" sz="800" kern="1200" dirty="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dirty="0"/>
              <a:t>Decarbonization target selection is customized to meet SME objectives</a:t>
            </a:r>
          </a:p>
          <a:p>
            <a:r>
              <a:rPr lang="en-US" sz="1050" dirty="0"/>
              <a:t>SMEs can choose from one of our top recommendations or create their own goal</a:t>
            </a:r>
          </a:p>
        </p:txBody>
      </p:sp>
      <p:sp>
        <p:nvSpPr>
          <p:cNvPr id="18" name="Slide Number Placeholder 1">
            <a:extLst>
              <a:ext uri="{FF2B5EF4-FFF2-40B4-BE49-F238E27FC236}">
                <a16:creationId xmlns:a16="http://schemas.microsoft.com/office/drawing/2014/main" id="{2323CA07-C25D-72E9-CE26-3428CA7657AC}"/>
              </a:ext>
            </a:extLst>
          </p:cNvPr>
          <p:cNvSpPr>
            <a:spLocks noGrp="1"/>
          </p:cNvSpPr>
          <p:nvPr>
            <p:ph type="sldNum" sz="quarter" idx="10"/>
          </p:nvPr>
        </p:nvSpPr>
        <p:spPr>
          <a:xfrm>
            <a:off x="1747891" y="4857155"/>
            <a:ext cx="525690" cy="92333"/>
          </a:xfrm>
        </p:spPr>
        <p:txBody>
          <a:bodyPr/>
          <a:lstStyle/>
          <a:p>
            <a:r>
              <a:rPr lang="en-US" dirty="0">
                <a:solidFill>
                  <a:schemeClr val="bg1"/>
                </a:solidFill>
              </a:rPr>
              <a:t>Page </a:t>
            </a:r>
            <a:fld id="{5A9C12DC-491F-9444-86A2-13AC5C62A2FC}" type="slidenum">
              <a:rPr lang="en-US" smtClean="0">
                <a:solidFill>
                  <a:schemeClr val="bg1"/>
                </a:solidFill>
              </a:rPr>
              <a:pPr/>
              <a:t>10</a:t>
            </a:fld>
            <a:endParaRPr lang="en-US" dirty="0">
              <a:solidFill>
                <a:schemeClr val="bg1"/>
              </a:solidFill>
            </a:endParaRPr>
          </a:p>
        </p:txBody>
      </p:sp>
      <p:sp>
        <p:nvSpPr>
          <p:cNvPr id="19" name="Footer Placeholder 2">
            <a:extLst>
              <a:ext uri="{FF2B5EF4-FFF2-40B4-BE49-F238E27FC236}">
                <a16:creationId xmlns:a16="http://schemas.microsoft.com/office/drawing/2014/main" id="{2FE94F7D-BEB3-7077-C7FB-2C97953A3460}"/>
              </a:ext>
            </a:extLst>
          </p:cNvPr>
          <p:cNvSpPr>
            <a:spLocks noGrp="1"/>
          </p:cNvSpPr>
          <p:nvPr>
            <p:ph type="ftr" sz="quarter" idx="11"/>
          </p:nvPr>
        </p:nvSpPr>
        <p:spPr>
          <a:xfrm>
            <a:off x="252413" y="4857155"/>
            <a:ext cx="1509767" cy="92333"/>
          </a:xfrm>
        </p:spPr>
        <p:txBody>
          <a:bodyPr/>
          <a:lstStyle/>
          <a:p>
            <a:r>
              <a:rPr lang="en-US" dirty="0"/>
              <a:t>Confidential Property of Schneider Electric | </a:t>
            </a:r>
          </a:p>
        </p:txBody>
      </p:sp>
    </p:spTree>
    <p:extLst>
      <p:ext uri="{BB962C8B-B14F-4D97-AF65-F5344CB8AC3E}">
        <p14:creationId xmlns:p14="http://schemas.microsoft.com/office/powerpoint/2010/main" val="2080994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C1DC19D2-0A96-C7B3-AD8B-1611F4BA446F}"/>
              </a:ext>
            </a:extLst>
          </p:cNvPr>
          <p:cNvPicPr>
            <a:picLocks noGrp="1" noChangeAspect="1"/>
          </p:cNvPicPr>
          <p:nvPr>
            <p:ph type="pic" sz="quarter" idx="37"/>
          </p:nvPr>
        </p:nvPicPr>
        <p:blipFill rotWithShape="1">
          <a:blip r:embed="rId3" cstate="screen">
            <a:extLst>
              <a:ext uri="{28A0092B-C50C-407E-A947-70E740481C1C}">
                <a14:useLocalDpi xmlns:a14="http://schemas.microsoft.com/office/drawing/2010/main"/>
              </a:ext>
            </a:extLst>
          </a:blip>
          <a:srcRect/>
          <a:stretch/>
        </p:blipFill>
        <p:spPr>
          <a:xfrm>
            <a:off x="0" y="0"/>
            <a:ext cx="2787961" cy="5143500"/>
          </a:xfrm>
        </p:spPr>
      </p:pic>
      <p:sp>
        <p:nvSpPr>
          <p:cNvPr id="15" name="Rectangle 14">
            <a:extLst>
              <a:ext uri="{FF2B5EF4-FFF2-40B4-BE49-F238E27FC236}">
                <a16:creationId xmlns:a16="http://schemas.microsoft.com/office/drawing/2014/main" id="{214BD83D-B10C-3976-8029-9A8B2CD2D385}"/>
              </a:ext>
            </a:extLst>
          </p:cNvPr>
          <p:cNvSpPr/>
          <p:nvPr/>
        </p:nvSpPr>
        <p:spPr>
          <a:xfrm rot="16200000">
            <a:off x="372193" y="2732442"/>
            <a:ext cx="2038866" cy="2783249"/>
          </a:xfrm>
          <a:prstGeom prst="rect">
            <a:avLst/>
          </a:prstGeom>
          <a:gradFill>
            <a:gsLst>
              <a:gs pos="0">
                <a:srgbClr val="000000">
                  <a:alpha val="49000"/>
                </a:srgbClr>
              </a:gs>
              <a:gs pos="75000">
                <a:schemeClr val="tx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60">
              <a:defRPr/>
            </a:pPr>
            <a:endParaRPr lang="en-US" dirty="0">
              <a:solidFill>
                <a:prstClr val="white"/>
              </a:solidFill>
              <a:latin typeface="Arial"/>
            </a:endParaRPr>
          </a:p>
        </p:txBody>
      </p:sp>
      <p:sp>
        <p:nvSpPr>
          <p:cNvPr id="12" name="Content Placeholder 11">
            <a:extLst>
              <a:ext uri="{FF2B5EF4-FFF2-40B4-BE49-F238E27FC236}">
                <a16:creationId xmlns:a16="http://schemas.microsoft.com/office/drawing/2014/main" id="{05E556AE-F0F2-4B90-A928-C0B24A5BFCF1}"/>
              </a:ext>
            </a:extLst>
          </p:cNvPr>
          <p:cNvSpPr>
            <a:spLocks noGrp="1"/>
          </p:cNvSpPr>
          <p:nvPr>
            <p:ph type="body" sz="quarter" idx="14"/>
          </p:nvPr>
        </p:nvSpPr>
        <p:spPr/>
        <p:txBody>
          <a:bodyPr/>
          <a:lstStyle/>
          <a:p>
            <a:endParaRPr lang="en-US" dirty="0"/>
          </a:p>
        </p:txBody>
      </p:sp>
      <p:sp>
        <p:nvSpPr>
          <p:cNvPr id="2" name="Title 1">
            <a:extLst>
              <a:ext uri="{FF2B5EF4-FFF2-40B4-BE49-F238E27FC236}">
                <a16:creationId xmlns:a16="http://schemas.microsoft.com/office/drawing/2014/main" id="{625BDAD1-D6F6-457F-9BC3-C9E8B7FF15F5}"/>
              </a:ext>
            </a:extLst>
          </p:cNvPr>
          <p:cNvSpPr>
            <a:spLocks noGrp="1"/>
          </p:cNvSpPr>
          <p:nvPr>
            <p:ph type="title"/>
          </p:nvPr>
        </p:nvSpPr>
        <p:spPr>
          <a:xfrm>
            <a:off x="3566685" y="468050"/>
            <a:ext cx="4167615" cy="668076"/>
          </a:xfrm>
        </p:spPr>
        <p:txBody>
          <a:bodyPr/>
          <a:lstStyle/>
          <a:p>
            <a:r>
              <a:rPr lang="en-US" sz="2400" dirty="0"/>
              <a:t>Custom Roadmap Shows What to Do Next</a:t>
            </a:r>
          </a:p>
        </p:txBody>
      </p:sp>
      <p:grpSp>
        <p:nvGrpSpPr>
          <p:cNvPr id="8" name="Group 7">
            <a:extLst>
              <a:ext uri="{FF2B5EF4-FFF2-40B4-BE49-F238E27FC236}">
                <a16:creationId xmlns:a16="http://schemas.microsoft.com/office/drawing/2014/main" id="{CC977E97-1429-91C6-E1D2-F7E7BBB16011}"/>
              </a:ext>
            </a:extLst>
          </p:cNvPr>
          <p:cNvGrpSpPr/>
          <p:nvPr/>
        </p:nvGrpSpPr>
        <p:grpSpPr>
          <a:xfrm>
            <a:off x="3577788" y="2014987"/>
            <a:ext cx="3830010" cy="2520557"/>
            <a:chOff x="5269879" y="1825625"/>
            <a:chExt cx="6028145" cy="3967167"/>
          </a:xfrm>
        </p:grpSpPr>
        <p:pic>
          <p:nvPicPr>
            <p:cNvPr id="10" name="Picture 9">
              <a:extLst>
                <a:ext uri="{FF2B5EF4-FFF2-40B4-BE49-F238E27FC236}">
                  <a16:creationId xmlns:a16="http://schemas.microsoft.com/office/drawing/2014/main" id="{CCBB973D-2E2C-EC0A-3BD7-EEB6EE0E7C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300368" y="795136"/>
              <a:ext cx="3967167" cy="6028145"/>
            </a:xfrm>
            <a:prstGeom prst="rect">
              <a:avLst/>
            </a:prstGeom>
          </p:spPr>
        </p:pic>
        <p:pic>
          <p:nvPicPr>
            <p:cNvPr id="13" name="Picture 12">
              <a:extLst>
                <a:ext uri="{FF2B5EF4-FFF2-40B4-BE49-F238E27FC236}">
                  <a16:creationId xmlns:a16="http://schemas.microsoft.com/office/drawing/2014/main" id="{D22C6EF3-3DEB-2337-0FE4-EF95D11CB48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99781" y="1926774"/>
              <a:ext cx="5768341" cy="3764868"/>
            </a:xfrm>
            <a:prstGeom prst="roundRect">
              <a:avLst>
                <a:gd name="adj" fmla="val 2874"/>
              </a:avLst>
            </a:prstGeom>
          </p:spPr>
        </p:pic>
      </p:grpSp>
      <p:sp>
        <p:nvSpPr>
          <p:cNvPr id="14" name="Rectangle: Rounded Corners 13">
            <a:hlinkClick r:id="rId6"/>
            <a:extLst>
              <a:ext uri="{FF2B5EF4-FFF2-40B4-BE49-F238E27FC236}">
                <a16:creationId xmlns:a16="http://schemas.microsoft.com/office/drawing/2014/main" id="{7AAFD651-66B4-C4EE-2794-F03C9CEE2783}"/>
              </a:ext>
            </a:extLst>
          </p:cNvPr>
          <p:cNvSpPr/>
          <p:nvPr/>
        </p:nvSpPr>
        <p:spPr>
          <a:xfrm>
            <a:off x="544778" y="4419259"/>
            <a:ext cx="1325341" cy="286091"/>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rPr>
              <a:t>activate.zeigo.com</a:t>
            </a:r>
          </a:p>
        </p:txBody>
      </p:sp>
      <p:sp>
        <p:nvSpPr>
          <p:cNvPr id="3" name="Text Placeholder 8">
            <a:extLst>
              <a:ext uri="{FF2B5EF4-FFF2-40B4-BE49-F238E27FC236}">
                <a16:creationId xmlns:a16="http://schemas.microsoft.com/office/drawing/2014/main" id="{574130EE-8AD6-AAE9-39F6-BC446C66BBCB}"/>
              </a:ext>
            </a:extLst>
          </p:cNvPr>
          <p:cNvSpPr txBox="1">
            <a:spLocks/>
          </p:cNvSpPr>
          <p:nvPr/>
        </p:nvSpPr>
        <p:spPr>
          <a:xfrm>
            <a:off x="3572765" y="1259087"/>
            <a:ext cx="4367468" cy="951676"/>
          </a:xfrm>
          <a:prstGeom prst="rect">
            <a:avLst/>
          </a:prstGeom>
        </p:spPr>
        <p:txBody>
          <a:bodyPr vert="horz" lIns="0" tIns="0" rIns="0" bIns="0" numCol="2" spcCol="182880" rtlCol="0">
            <a:noAutofit/>
          </a:bodyPr>
          <a:lstStyle>
            <a:lvl1pPr marL="171450" indent="-171450" algn="l" defTabSz="457184" rtl="0" eaLnBrk="1" latinLnBrk="0" hangingPunct="1">
              <a:spcBef>
                <a:spcPts val="500"/>
              </a:spcBef>
              <a:spcAft>
                <a:spcPts val="500"/>
              </a:spcAft>
              <a:buClr>
                <a:schemeClr val="bg2"/>
              </a:buClr>
              <a:buFont typeface="Arial" panose="020B0604020202020204" pitchFamily="34" charset="0"/>
              <a:buChar char="•"/>
              <a:defRPr lang="en-US" sz="1200" kern="1200">
                <a:solidFill>
                  <a:schemeClr val="accent1"/>
                </a:solidFill>
                <a:latin typeface="Arial"/>
                <a:ea typeface="+mn-ea"/>
                <a:cs typeface="Arial"/>
              </a:defRPr>
            </a:lvl1pPr>
            <a:lvl2pPr marL="346075" indent="-173038" algn="l" defTabSz="457184" rtl="0" eaLnBrk="1" latinLnBrk="0" hangingPunct="1">
              <a:spcBef>
                <a:spcPts val="500"/>
              </a:spcBef>
              <a:spcAft>
                <a:spcPts val="500"/>
              </a:spcAft>
              <a:buClr>
                <a:schemeClr val="bg2"/>
              </a:buClr>
              <a:buFont typeface="Arial" panose="020B0604020202020204" pitchFamily="34" charset="0"/>
              <a:buChar char="•"/>
              <a:defRPr lang="en-US" sz="1200" kern="1200">
                <a:solidFill>
                  <a:schemeClr val="accent1"/>
                </a:solidFill>
                <a:latin typeface="Arial"/>
                <a:ea typeface="+mn-ea"/>
                <a:cs typeface="Arial"/>
              </a:defRPr>
            </a:lvl2pPr>
            <a:lvl3pPr marL="539496" indent="-182880" algn="l" defTabSz="457184" rtl="0" eaLnBrk="1" latinLnBrk="0" hangingPunct="1">
              <a:spcBef>
                <a:spcPts val="500"/>
              </a:spcBef>
              <a:spcAft>
                <a:spcPts val="500"/>
              </a:spcAft>
              <a:buClr>
                <a:schemeClr val="bg2"/>
              </a:buClr>
              <a:buFont typeface="Arial" panose="020B0604020202020204" pitchFamily="34" charset="0"/>
              <a:buChar char="‒"/>
              <a:defRPr lang="en-US" sz="1050" kern="1200" smtClean="0">
                <a:solidFill>
                  <a:schemeClr val="accent1"/>
                </a:solidFill>
                <a:latin typeface="Arial"/>
                <a:ea typeface="+mn-ea"/>
                <a:cs typeface="Arial"/>
              </a:defRPr>
            </a:lvl3pPr>
            <a:lvl4pPr marL="722376" indent="-182880" algn="l" defTabSz="457184" rtl="0" eaLnBrk="1" latinLnBrk="0" hangingPunct="1">
              <a:spcBef>
                <a:spcPts val="500"/>
              </a:spcBef>
              <a:spcAft>
                <a:spcPts val="500"/>
              </a:spcAft>
              <a:buClr>
                <a:schemeClr val="bg2"/>
              </a:buClr>
              <a:buFont typeface="Arial" panose="020B0604020202020204" pitchFamily="34" charset="0"/>
              <a:buChar char="‒"/>
              <a:defRPr lang="en-US" sz="1050" kern="1200" smtClean="0">
                <a:solidFill>
                  <a:schemeClr val="accent1"/>
                </a:solidFill>
                <a:latin typeface="Arial"/>
                <a:ea typeface="+mn-ea"/>
                <a:cs typeface="Arial"/>
              </a:defRPr>
            </a:lvl4pPr>
            <a:lvl5pPr marL="896112" indent="-182880" algn="l" defTabSz="457184" rtl="0" eaLnBrk="1" latinLnBrk="0" hangingPunct="1">
              <a:spcBef>
                <a:spcPts val="500"/>
              </a:spcBef>
              <a:spcAft>
                <a:spcPts val="500"/>
              </a:spcAft>
              <a:buClr>
                <a:schemeClr val="bg2"/>
              </a:buClr>
              <a:buFont typeface="Arial" panose="020B0604020202020204" pitchFamily="34" charset="0"/>
              <a:buChar char="‒"/>
              <a:defRPr lang="en-US" sz="900" kern="1200" smtClean="0">
                <a:solidFill>
                  <a:schemeClr val="accent1"/>
                </a:solidFill>
                <a:latin typeface="Arial"/>
                <a:ea typeface="+mn-ea"/>
                <a:cs typeface="Arial"/>
              </a:defRPr>
            </a:lvl5pPr>
            <a:lvl6pPr marL="2514511" indent="-228592" algn="l" defTabSz="457184" rtl="0" eaLnBrk="1" latinLnBrk="0" hangingPunct="1">
              <a:spcBef>
                <a:spcPct val="20000"/>
              </a:spcBef>
              <a:buFont typeface="Arial"/>
              <a:buChar char="•"/>
              <a:defRPr lang="en-US" sz="900" kern="1200" baseline="0" dirty="0">
                <a:solidFill>
                  <a:schemeClr val="accent1"/>
                </a:solidFill>
                <a:latin typeface="Arial" panose="020B0604020202020204" pitchFamily="34" charset="0"/>
                <a:ea typeface="+mn-ea"/>
                <a:cs typeface="Arial" panose="020B0604020202020204" pitchFamily="34" charset="0"/>
              </a:defRPr>
            </a:lvl6pPr>
            <a:lvl7pPr marL="2971695" indent="-228592" algn="l" defTabSz="457184" rtl="0" eaLnBrk="1" latinLnBrk="0" hangingPunct="1">
              <a:spcBef>
                <a:spcPct val="20000"/>
              </a:spcBef>
              <a:buFont typeface="Arial"/>
              <a:buChar char="•"/>
              <a:defRPr lang="en-US" sz="800" kern="1200" dirty="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dirty="0"/>
              <a:t>Personalized roadmap of actions and projects designed to reduce emissions</a:t>
            </a:r>
          </a:p>
          <a:p>
            <a:endParaRPr lang="en-US" sz="1050" dirty="0"/>
          </a:p>
          <a:p>
            <a:r>
              <a:rPr lang="en-US" sz="1050" dirty="0"/>
              <a:t>SMEs can choose from a variety of decarbonization actions, such as energy efficiency and renewable energy</a:t>
            </a:r>
          </a:p>
        </p:txBody>
      </p:sp>
      <p:sp>
        <p:nvSpPr>
          <p:cNvPr id="6" name="Slide Number Placeholder 1">
            <a:extLst>
              <a:ext uri="{FF2B5EF4-FFF2-40B4-BE49-F238E27FC236}">
                <a16:creationId xmlns:a16="http://schemas.microsoft.com/office/drawing/2014/main" id="{EC07C45D-A26B-25BB-C799-F76F372A824B}"/>
              </a:ext>
            </a:extLst>
          </p:cNvPr>
          <p:cNvSpPr>
            <a:spLocks noGrp="1"/>
          </p:cNvSpPr>
          <p:nvPr>
            <p:ph type="sldNum" sz="quarter" idx="10"/>
          </p:nvPr>
        </p:nvSpPr>
        <p:spPr>
          <a:xfrm>
            <a:off x="1747891" y="4857155"/>
            <a:ext cx="525690" cy="92333"/>
          </a:xfrm>
        </p:spPr>
        <p:txBody>
          <a:bodyPr/>
          <a:lstStyle/>
          <a:p>
            <a:r>
              <a:rPr lang="en-US" dirty="0">
                <a:solidFill>
                  <a:schemeClr val="bg1"/>
                </a:solidFill>
              </a:rPr>
              <a:t>Page </a:t>
            </a:r>
            <a:fld id="{5A9C12DC-491F-9444-86A2-13AC5C62A2FC}" type="slidenum">
              <a:rPr lang="en-US" smtClean="0">
                <a:solidFill>
                  <a:schemeClr val="bg1"/>
                </a:solidFill>
              </a:rPr>
              <a:pPr/>
              <a:t>11</a:t>
            </a:fld>
            <a:endParaRPr lang="en-US" dirty="0">
              <a:solidFill>
                <a:schemeClr val="bg1"/>
              </a:solidFill>
            </a:endParaRPr>
          </a:p>
        </p:txBody>
      </p:sp>
      <p:sp>
        <p:nvSpPr>
          <p:cNvPr id="7" name="Footer Placeholder 2">
            <a:extLst>
              <a:ext uri="{FF2B5EF4-FFF2-40B4-BE49-F238E27FC236}">
                <a16:creationId xmlns:a16="http://schemas.microsoft.com/office/drawing/2014/main" id="{1A965BD2-950C-B5FF-AD81-BC34E3ECE53F}"/>
              </a:ext>
            </a:extLst>
          </p:cNvPr>
          <p:cNvSpPr>
            <a:spLocks noGrp="1"/>
          </p:cNvSpPr>
          <p:nvPr>
            <p:ph type="ftr" sz="quarter" idx="11"/>
          </p:nvPr>
        </p:nvSpPr>
        <p:spPr>
          <a:xfrm>
            <a:off x="252413" y="4857155"/>
            <a:ext cx="1509767" cy="92333"/>
          </a:xfrm>
        </p:spPr>
        <p:txBody>
          <a:bodyPr/>
          <a:lstStyle/>
          <a:p>
            <a:r>
              <a:rPr lang="en-US" dirty="0"/>
              <a:t>Confidential Property of Schneider Electric | </a:t>
            </a:r>
          </a:p>
        </p:txBody>
      </p:sp>
    </p:spTree>
    <p:extLst>
      <p:ext uri="{BB962C8B-B14F-4D97-AF65-F5344CB8AC3E}">
        <p14:creationId xmlns:p14="http://schemas.microsoft.com/office/powerpoint/2010/main" val="1681214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2A5A4E-1992-1979-7310-3155533F841D}"/>
              </a:ext>
            </a:extLst>
          </p:cNvPr>
          <p:cNvSpPr>
            <a:spLocks noGrp="1"/>
          </p:cNvSpPr>
          <p:nvPr>
            <p:ph type="sldNum" sz="quarter" idx="10"/>
          </p:nvPr>
        </p:nvSpPr>
        <p:spPr/>
        <p:txBody>
          <a:bodyPr/>
          <a:lstStyle/>
          <a:p>
            <a:r>
              <a:rPr lang="en-US"/>
              <a:t>Page </a:t>
            </a:r>
            <a:fld id="{5A9C12DC-491F-9444-86A2-13AC5C62A2FC}" type="slidenum">
              <a:rPr lang="en-US" smtClean="0"/>
              <a:pPr/>
              <a:t>12</a:t>
            </a:fld>
            <a:endParaRPr lang="en-US" dirty="0"/>
          </a:p>
        </p:txBody>
      </p:sp>
      <p:sp>
        <p:nvSpPr>
          <p:cNvPr id="3" name="Footer Placeholder 2">
            <a:extLst>
              <a:ext uri="{FF2B5EF4-FFF2-40B4-BE49-F238E27FC236}">
                <a16:creationId xmlns:a16="http://schemas.microsoft.com/office/drawing/2014/main" id="{7CAF8CA2-2A7E-9832-5DF4-851E63548EE4}"/>
              </a:ext>
            </a:extLst>
          </p:cNvPr>
          <p:cNvSpPr>
            <a:spLocks noGrp="1"/>
          </p:cNvSpPr>
          <p:nvPr>
            <p:ph type="ftr" sz="quarter" idx="11"/>
          </p:nvPr>
        </p:nvSpPr>
        <p:spPr/>
        <p:txBody>
          <a:bodyPr/>
          <a:lstStyle/>
          <a:p>
            <a:r>
              <a:rPr lang="en-US"/>
              <a:t>Confidential Property of Schneider Electric | </a:t>
            </a:r>
            <a:endParaRPr lang="en-US" dirty="0"/>
          </a:p>
        </p:txBody>
      </p:sp>
      <p:grpSp>
        <p:nvGrpSpPr>
          <p:cNvPr id="8" name="Group 7">
            <a:extLst>
              <a:ext uri="{FF2B5EF4-FFF2-40B4-BE49-F238E27FC236}">
                <a16:creationId xmlns:a16="http://schemas.microsoft.com/office/drawing/2014/main" id="{FDFC531B-0810-83CA-A607-227ED32A1861}"/>
              </a:ext>
            </a:extLst>
          </p:cNvPr>
          <p:cNvGrpSpPr/>
          <p:nvPr/>
        </p:nvGrpSpPr>
        <p:grpSpPr>
          <a:xfrm>
            <a:off x="21504" y="1449780"/>
            <a:ext cx="2819053" cy="1886911"/>
            <a:chOff x="716438" y="1511205"/>
            <a:chExt cx="2819053" cy="1886911"/>
          </a:xfrm>
        </p:grpSpPr>
        <p:pic>
          <p:nvPicPr>
            <p:cNvPr id="4" name="Picture 3">
              <a:extLst>
                <a:ext uri="{FF2B5EF4-FFF2-40B4-BE49-F238E27FC236}">
                  <a16:creationId xmlns:a16="http://schemas.microsoft.com/office/drawing/2014/main" id="{62FED45E-E46F-FA4B-5907-6AE6E292E4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3328" y="1511205"/>
              <a:ext cx="1762163" cy="1764062"/>
            </a:xfrm>
            <a:prstGeom prst="rect">
              <a:avLst/>
            </a:prstGeom>
          </p:spPr>
        </p:pic>
        <p:pic>
          <p:nvPicPr>
            <p:cNvPr id="5" name="Picture 4">
              <a:extLst>
                <a:ext uri="{FF2B5EF4-FFF2-40B4-BE49-F238E27FC236}">
                  <a16:creationId xmlns:a16="http://schemas.microsoft.com/office/drawing/2014/main" id="{3E2B0B65-858D-51CF-441F-D789FDC369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438" y="1548913"/>
              <a:ext cx="1870892" cy="1849203"/>
            </a:xfrm>
            <a:prstGeom prst="rect">
              <a:avLst/>
            </a:prstGeom>
          </p:spPr>
        </p:pic>
      </p:grpSp>
      <p:sp>
        <p:nvSpPr>
          <p:cNvPr id="7" name="TextBox 6">
            <a:extLst>
              <a:ext uri="{FF2B5EF4-FFF2-40B4-BE49-F238E27FC236}">
                <a16:creationId xmlns:a16="http://schemas.microsoft.com/office/drawing/2014/main" id="{BAA18884-A266-DA2A-8982-2A407ED416DB}"/>
              </a:ext>
            </a:extLst>
          </p:cNvPr>
          <p:cNvSpPr txBox="1"/>
          <p:nvPr/>
        </p:nvSpPr>
        <p:spPr>
          <a:xfrm>
            <a:off x="2840557" y="1996590"/>
            <a:ext cx="765099" cy="830997"/>
          </a:xfrm>
          <a:prstGeom prst="rect">
            <a:avLst/>
          </a:prstGeom>
          <a:noFill/>
        </p:spPr>
        <p:txBody>
          <a:bodyPr wrap="square" rtlCol="0">
            <a:spAutoFit/>
          </a:bodyPr>
          <a:lstStyle/>
          <a:p>
            <a:r>
              <a:rPr lang="en-US" sz="4800" b="1" dirty="0">
                <a:solidFill>
                  <a:schemeClr val="tx2"/>
                </a:solidFill>
              </a:rPr>
              <a:t>+</a:t>
            </a:r>
            <a:endParaRPr lang="en-US" b="1" dirty="0">
              <a:solidFill>
                <a:schemeClr val="tx2"/>
              </a:solidFill>
            </a:endParaRPr>
          </a:p>
        </p:txBody>
      </p:sp>
      <p:sp>
        <p:nvSpPr>
          <p:cNvPr id="9" name="TextBox 8">
            <a:extLst>
              <a:ext uri="{FF2B5EF4-FFF2-40B4-BE49-F238E27FC236}">
                <a16:creationId xmlns:a16="http://schemas.microsoft.com/office/drawing/2014/main" id="{054C9371-FF43-90C2-C500-2A9D53D5D165}"/>
              </a:ext>
            </a:extLst>
          </p:cNvPr>
          <p:cNvSpPr txBox="1"/>
          <p:nvPr/>
        </p:nvSpPr>
        <p:spPr>
          <a:xfrm>
            <a:off x="3478491" y="2088922"/>
            <a:ext cx="3101419" cy="646331"/>
          </a:xfrm>
          <a:prstGeom prst="rect">
            <a:avLst/>
          </a:prstGeom>
          <a:noFill/>
        </p:spPr>
        <p:txBody>
          <a:bodyPr wrap="square" rtlCol="0">
            <a:spAutoFit/>
          </a:bodyPr>
          <a:lstStyle/>
          <a:p>
            <a:r>
              <a:rPr lang="en-US" sz="3600" dirty="0">
                <a:solidFill>
                  <a:schemeClr val="tx2"/>
                </a:solidFill>
              </a:rPr>
              <a:t>DIGITAL</a:t>
            </a:r>
          </a:p>
        </p:txBody>
      </p:sp>
      <p:sp>
        <p:nvSpPr>
          <p:cNvPr id="10" name="TextBox 9">
            <a:extLst>
              <a:ext uri="{FF2B5EF4-FFF2-40B4-BE49-F238E27FC236}">
                <a16:creationId xmlns:a16="http://schemas.microsoft.com/office/drawing/2014/main" id="{39DCC3E2-D5B5-9B70-0EFE-AE44EE8B12B7}"/>
              </a:ext>
            </a:extLst>
          </p:cNvPr>
          <p:cNvSpPr txBox="1"/>
          <p:nvPr/>
        </p:nvSpPr>
        <p:spPr>
          <a:xfrm>
            <a:off x="5660742" y="1996590"/>
            <a:ext cx="765099" cy="830997"/>
          </a:xfrm>
          <a:prstGeom prst="rect">
            <a:avLst/>
          </a:prstGeom>
          <a:noFill/>
        </p:spPr>
        <p:txBody>
          <a:bodyPr wrap="square" rtlCol="0">
            <a:spAutoFit/>
          </a:bodyPr>
          <a:lstStyle/>
          <a:p>
            <a:r>
              <a:rPr lang="en-US" sz="4800" b="1" dirty="0">
                <a:solidFill>
                  <a:schemeClr val="tx2"/>
                </a:solidFill>
              </a:rPr>
              <a:t>=</a:t>
            </a:r>
            <a:endParaRPr lang="en-US" b="1" dirty="0">
              <a:solidFill>
                <a:schemeClr val="tx2"/>
              </a:solidFill>
            </a:endParaRPr>
          </a:p>
        </p:txBody>
      </p:sp>
      <p:sp>
        <p:nvSpPr>
          <p:cNvPr id="11" name="TextBox 10">
            <a:extLst>
              <a:ext uri="{FF2B5EF4-FFF2-40B4-BE49-F238E27FC236}">
                <a16:creationId xmlns:a16="http://schemas.microsoft.com/office/drawing/2014/main" id="{872802E4-A163-F5E2-6DE8-81C93FD48DA9}"/>
              </a:ext>
            </a:extLst>
          </p:cNvPr>
          <p:cNvSpPr txBox="1"/>
          <p:nvPr/>
        </p:nvSpPr>
        <p:spPr>
          <a:xfrm>
            <a:off x="6514896" y="2135089"/>
            <a:ext cx="3101419" cy="646331"/>
          </a:xfrm>
          <a:prstGeom prst="rect">
            <a:avLst/>
          </a:prstGeom>
          <a:noFill/>
        </p:spPr>
        <p:txBody>
          <a:bodyPr wrap="square" rtlCol="0">
            <a:spAutoFit/>
          </a:bodyPr>
          <a:lstStyle/>
          <a:p>
            <a:r>
              <a:rPr lang="en-US" sz="3600" dirty="0">
                <a:solidFill>
                  <a:schemeClr val="tx2"/>
                </a:solidFill>
              </a:rPr>
              <a:t>FUTURE!</a:t>
            </a:r>
          </a:p>
        </p:txBody>
      </p:sp>
    </p:spTree>
    <p:extLst>
      <p:ext uri="{BB962C8B-B14F-4D97-AF65-F5344CB8AC3E}">
        <p14:creationId xmlns:p14="http://schemas.microsoft.com/office/powerpoint/2010/main" val="3359792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ity skyline with a body of water&#10;&#10;Description automatically generated">
            <a:extLst>
              <a:ext uri="{FF2B5EF4-FFF2-40B4-BE49-F238E27FC236}">
                <a16:creationId xmlns:a16="http://schemas.microsoft.com/office/drawing/2014/main" id="{1B313E95-C50A-56B3-1104-94F47E6549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11" name="Rectangle 10">
            <a:extLst>
              <a:ext uri="{FF2B5EF4-FFF2-40B4-BE49-F238E27FC236}">
                <a16:creationId xmlns:a16="http://schemas.microsoft.com/office/drawing/2014/main" id="{6FA7F776-5ED8-AA25-C2EC-FE8B0A616A6C}"/>
              </a:ext>
            </a:extLst>
          </p:cNvPr>
          <p:cNvSpPr/>
          <p:nvPr/>
        </p:nvSpPr>
        <p:spPr>
          <a:xfrm rot="16200000">
            <a:off x="2000250" y="-2000252"/>
            <a:ext cx="5143502" cy="9144004"/>
          </a:xfrm>
          <a:prstGeom prst="rect">
            <a:avLst/>
          </a:prstGeom>
          <a:gradFill>
            <a:gsLst>
              <a:gs pos="0">
                <a:srgbClr val="36C746">
                  <a:alpha val="27090"/>
                </a:srgbClr>
              </a:gs>
              <a:gs pos="93000">
                <a:schemeClr val="tx2">
                  <a:alpha val="49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60">
              <a:defRPr/>
            </a:pPr>
            <a:endParaRPr lang="en-US" dirty="0">
              <a:solidFill>
                <a:prstClr val="white"/>
              </a:solidFill>
              <a:latin typeface="Arial"/>
            </a:endParaRPr>
          </a:p>
        </p:txBody>
      </p:sp>
      <p:sp>
        <p:nvSpPr>
          <p:cNvPr id="2" name="Slide Number Placeholder 1">
            <a:extLst>
              <a:ext uri="{FF2B5EF4-FFF2-40B4-BE49-F238E27FC236}">
                <a16:creationId xmlns:a16="http://schemas.microsoft.com/office/drawing/2014/main" id="{B12280D4-96BD-F6AB-3EF8-39B1167BCFB8}"/>
              </a:ext>
            </a:extLst>
          </p:cNvPr>
          <p:cNvSpPr>
            <a:spLocks noGrp="1"/>
          </p:cNvSpPr>
          <p:nvPr>
            <p:ph type="sldNum" sz="quarter" idx="4"/>
          </p:nvPr>
        </p:nvSpPr>
        <p:spPr/>
        <p:txBody>
          <a:bodyPr/>
          <a:lstStyle/>
          <a:p>
            <a:r>
              <a:rPr lang="en-US">
                <a:solidFill>
                  <a:schemeClr val="bg1"/>
                </a:solidFill>
              </a:rPr>
              <a:t>Page </a:t>
            </a:r>
            <a:fld id="{5A9C12DC-491F-9444-86A2-13AC5C62A2FC}" type="slidenum">
              <a:rPr lang="en-US" smtClean="0">
                <a:solidFill>
                  <a:schemeClr val="bg1"/>
                </a:solidFill>
              </a:rPr>
              <a:pPr/>
              <a:t>2</a:t>
            </a:fld>
            <a:endParaRPr lang="en-US" dirty="0">
              <a:solidFill>
                <a:schemeClr val="bg1"/>
              </a:solidFill>
            </a:endParaRPr>
          </a:p>
        </p:txBody>
      </p:sp>
      <p:sp>
        <p:nvSpPr>
          <p:cNvPr id="3" name="Footer Placeholder 2">
            <a:extLst>
              <a:ext uri="{FF2B5EF4-FFF2-40B4-BE49-F238E27FC236}">
                <a16:creationId xmlns:a16="http://schemas.microsoft.com/office/drawing/2014/main" id="{A61BFF56-3E27-BC24-A15F-2BDE0D75F396}"/>
              </a:ext>
            </a:extLst>
          </p:cNvPr>
          <p:cNvSpPr>
            <a:spLocks noGrp="1"/>
          </p:cNvSpPr>
          <p:nvPr>
            <p:ph type="ftr" sz="quarter" idx="3"/>
          </p:nvPr>
        </p:nvSpPr>
        <p:spPr/>
        <p:txBody>
          <a:bodyPr/>
          <a:lstStyle/>
          <a:p>
            <a:r>
              <a:rPr lang="en-US" dirty="0">
                <a:solidFill>
                  <a:schemeClr val="bg1"/>
                </a:solidFill>
              </a:rPr>
              <a:t>Confidential Property of Schneider Electric | </a:t>
            </a:r>
          </a:p>
        </p:txBody>
      </p:sp>
      <p:sp>
        <p:nvSpPr>
          <p:cNvPr id="4" name="TextBox 3">
            <a:extLst>
              <a:ext uri="{FF2B5EF4-FFF2-40B4-BE49-F238E27FC236}">
                <a16:creationId xmlns:a16="http://schemas.microsoft.com/office/drawing/2014/main" id="{EC79A2A2-F628-1AC9-68E0-D311045980A5}"/>
              </a:ext>
            </a:extLst>
          </p:cNvPr>
          <p:cNvSpPr txBox="1"/>
          <p:nvPr/>
        </p:nvSpPr>
        <p:spPr>
          <a:xfrm>
            <a:off x="439011" y="589919"/>
            <a:ext cx="8267306" cy="2554545"/>
          </a:xfrm>
          <a:prstGeom prst="rect">
            <a:avLst/>
          </a:prstGeom>
          <a:noFill/>
        </p:spPr>
        <p:txBody>
          <a:bodyPr wrap="square" rtlCol="0">
            <a:spAutoFit/>
          </a:bodyPr>
          <a:lstStyle/>
          <a:p>
            <a:pPr algn="ctr"/>
            <a:r>
              <a:rPr lang="en-US" sz="2800" dirty="0">
                <a:solidFill>
                  <a:schemeClr val="bg1"/>
                </a:solidFill>
              </a:rPr>
              <a:t>At Schneider Electric, </a:t>
            </a:r>
            <a:r>
              <a:rPr lang="en-US" sz="2800" b="1" dirty="0">
                <a:solidFill>
                  <a:schemeClr val="bg1"/>
                </a:solidFill>
              </a:rPr>
              <a:t>our purpose </a:t>
            </a:r>
            <a:r>
              <a:rPr lang="en-US" sz="2800" dirty="0">
                <a:solidFill>
                  <a:schemeClr val="bg1"/>
                </a:solidFill>
              </a:rPr>
              <a:t>is to </a:t>
            </a:r>
            <a:r>
              <a:rPr lang="en-US" sz="2800" b="1" dirty="0">
                <a:solidFill>
                  <a:schemeClr val="bg1"/>
                </a:solidFill>
              </a:rPr>
              <a:t>empower</a:t>
            </a:r>
            <a:r>
              <a:rPr lang="en-US" sz="2800" dirty="0">
                <a:solidFill>
                  <a:schemeClr val="bg1"/>
                </a:solidFill>
              </a:rPr>
              <a:t> all to make the most of our energy and resources, </a:t>
            </a:r>
            <a:r>
              <a:rPr lang="en-US" sz="2800" b="1" dirty="0">
                <a:solidFill>
                  <a:schemeClr val="bg1"/>
                </a:solidFill>
              </a:rPr>
              <a:t>bridging progress and sustainability for all</a:t>
            </a:r>
            <a:r>
              <a:rPr lang="en-US" sz="2800" dirty="0">
                <a:solidFill>
                  <a:schemeClr val="bg1"/>
                </a:solidFill>
              </a:rPr>
              <a:t>.</a:t>
            </a:r>
          </a:p>
          <a:p>
            <a:pPr algn="ctr"/>
            <a:endParaRPr lang="en-US" sz="2000" dirty="0">
              <a:solidFill>
                <a:schemeClr val="bg1"/>
              </a:solidFill>
            </a:endParaRPr>
          </a:p>
          <a:p>
            <a:pPr algn="ctr"/>
            <a:r>
              <a:rPr lang="en-US" sz="2800" b="1" dirty="0">
                <a:solidFill>
                  <a:schemeClr val="bg1"/>
                </a:solidFill>
              </a:rPr>
              <a:t>Our mission </a:t>
            </a:r>
            <a:r>
              <a:rPr lang="en-US" sz="2800" dirty="0">
                <a:solidFill>
                  <a:schemeClr val="bg1"/>
                </a:solidFill>
              </a:rPr>
              <a:t>is to be </a:t>
            </a:r>
            <a:r>
              <a:rPr lang="en-US" sz="2800" b="1" dirty="0">
                <a:solidFill>
                  <a:schemeClr val="bg1"/>
                </a:solidFill>
              </a:rPr>
              <a:t>your digital partner </a:t>
            </a:r>
            <a:r>
              <a:rPr lang="en-US" sz="2800" dirty="0">
                <a:solidFill>
                  <a:schemeClr val="bg1"/>
                </a:solidFill>
              </a:rPr>
              <a:t>for Sustainability and Efficiency.</a:t>
            </a:r>
            <a:endParaRPr lang="en-US" b="1" dirty="0">
              <a:solidFill>
                <a:schemeClr val="tx2"/>
              </a:solidFill>
            </a:endParaRPr>
          </a:p>
        </p:txBody>
      </p:sp>
    </p:spTree>
    <p:extLst>
      <p:ext uri="{BB962C8B-B14F-4D97-AF65-F5344CB8AC3E}">
        <p14:creationId xmlns:p14="http://schemas.microsoft.com/office/powerpoint/2010/main" val="2979643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236A45A-C330-AEDF-9C74-1B1D23A6EE7F}"/>
              </a:ext>
            </a:extLst>
          </p:cNvPr>
          <p:cNvSpPr/>
          <p:nvPr/>
        </p:nvSpPr>
        <p:spPr>
          <a:xfrm>
            <a:off x="685799" y="1571625"/>
            <a:ext cx="3927475" cy="2917825"/>
          </a:xfrm>
          <a:prstGeom prst="rect">
            <a:avLst/>
          </a:prstGeom>
          <a:solidFill>
            <a:schemeClr val="bg2">
              <a:lumMod val="20000"/>
              <a:lumOff val="80000"/>
              <a:alpha val="89804"/>
            </a:schemeClr>
          </a:solidFill>
        </p:spPr>
        <p:txBody>
          <a:bodyPr vert="horz" lIns="171450" tIns="171450" rIns="171450" bIns="171450" rtlCol="0">
            <a:noAutofit/>
          </a:bodyPr>
          <a:lstStyle/>
          <a:p>
            <a:pPr defTabSz="457172">
              <a:defRPr/>
            </a:pPr>
            <a:endParaRPr lang="en-US" sz="1500" b="1" dirty="0">
              <a:solidFill>
                <a:srgbClr val="3DCD58"/>
              </a:solidFill>
              <a:latin typeface="Arial"/>
              <a:cs typeface="Arial"/>
            </a:endParaRPr>
          </a:p>
        </p:txBody>
      </p:sp>
      <p:sp>
        <p:nvSpPr>
          <p:cNvPr id="6" name="Title 23">
            <a:extLst>
              <a:ext uri="{FF2B5EF4-FFF2-40B4-BE49-F238E27FC236}">
                <a16:creationId xmlns:a16="http://schemas.microsoft.com/office/drawing/2014/main" id="{DD94FFAE-C8B6-1E7F-4F32-743646C0E903}"/>
              </a:ext>
            </a:extLst>
          </p:cNvPr>
          <p:cNvSpPr txBox="1">
            <a:spLocks/>
          </p:cNvSpPr>
          <p:nvPr/>
        </p:nvSpPr>
        <p:spPr>
          <a:xfrm>
            <a:off x="583450" y="631630"/>
            <a:ext cx="9173149" cy="549364"/>
          </a:xfrm>
          <a:prstGeom prst="rect">
            <a:avLst/>
          </a:prstGeom>
        </p:spPr>
        <p:txBody>
          <a:bodyPr vert="horz" lIns="91416" tIns="45708" rIns="91416" bIns="45708" rtlCol="0" anchor="t">
            <a:noAutofit/>
          </a:bodyPr>
          <a:lstStyle>
            <a:lvl1pPr algn="l" defTabSz="914400" rtl="0" eaLnBrk="1" latinLnBrk="0" hangingPunct="1">
              <a:lnSpc>
                <a:spcPct val="90000"/>
              </a:lnSpc>
              <a:spcBef>
                <a:spcPct val="0"/>
              </a:spcBef>
              <a:buNone/>
              <a:defRPr lang="en-US" sz="3200" kern="1200">
                <a:solidFill>
                  <a:srgbClr val="3DCD58"/>
                </a:solidFill>
                <a:latin typeface="Arial" panose="020B0604020202020204" pitchFamily="34" charset="0"/>
                <a:ea typeface="+mj-ea"/>
                <a:cs typeface="Arial" panose="020B0604020202020204" pitchFamily="34" charset="0"/>
              </a:defRPr>
            </a:lvl1pPr>
          </a:lstStyle>
          <a:p>
            <a:pPr defTabSz="914171">
              <a:defRPr/>
            </a:pPr>
            <a:r>
              <a:rPr lang="en-US" sz="2800" dirty="0">
                <a:solidFill>
                  <a:schemeClr val="tx2"/>
                </a:solidFill>
              </a:rPr>
              <a:t>Schneider Electric Kentucky footprint at-a-glance</a:t>
            </a:r>
            <a:endParaRPr lang="en-US" sz="2800" dirty="0">
              <a:solidFill>
                <a:schemeClr val="tx2"/>
              </a:solidFill>
              <a:latin typeface="Arial"/>
              <a:cs typeface="Arial"/>
            </a:endParaRPr>
          </a:p>
        </p:txBody>
      </p:sp>
      <p:sp>
        <p:nvSpPr>
          <p:cNvPr id="9" name="Slide Number Placeholder 1">
            <a:extLst>
              <a:ext uri="{FF2B5EF4-FFF2-40B4-BE49-F238E27FC236}">
                <a16:creationId xmlns:a16="http://schemas.microsoft.com/office/drawing/2014/main" id="{6825D13C-8130-1185-2E5A-A70E69006E2F}"/>
              </a:ext>
            </a:extLst>
          </p:cNvPr>
          <p:cNvSpPr>
            <a:spLocks noGrp="1"/>
          </p:cNvSpPr>
          <p:nvPr>
            <p:ph type="sldNum" sz="quarter" idx="10"/>
          </p:nvPr>
        </p:nvSpPr>
        <p:spPr/>
        <p:txBody>
          <a:bodyPr/>
          <a:lstStyle/>
          <a:p>
            <a:r>
              <a:rPr lang="en-US" dirty="0"/>
              <a:t>Page </a:t>
            </a:r>
            <a:fld id="{5A9C12DC-491F-9444-86A2-13AC5C62A2FC}" type="slidenum">
              <a:rPr lang="en-US" smtClean="0"/>
              <a:pPr/>
              <a:t>3</a:t>
            </a:fld>
            <a:endParaRPr lang="en-US" dirty="0"/>
          </a:p>
        </p:txBody>
      </p:sp>
      <p:sp>
        <p:nvSpPr>
          <p:cNvPr id="10" name="Footer Placeholder 2">
            <a:extLst>
              <a:ext uri="{FF2B5EF4-FFF2-40B4-BE49-F238E27FC236}">
                <a16:creationId xmlns:a16="http://schemas.microsoft.com/office/drawing/2014/main" id="{6D8138A5-2EC3-DC6B-7CD6-1B094AABC21D}"/>
              </a:ext>
            </a:extLst>
          </p:cNvPr>
          <p:cNvSpPr>
            <a:spLocks noGrp="1"/>
          </p:cNvSpPr>
          <p:nvPr>
            <p:ph type="ftr" sz="quarter" idx="11"/>
          </p:nvPr>
        </p:nvSpPr>
        <p:spPr/>
        <p:txBody>
          <a:bodyPr/>
          <a:lstStyle/>
          <a:p>
            <a:r>
              <a:rPr lang="en-US"/>
              <a:t>Confidential Property of Schneider Electric | </a:t>
            </a:r>
            <a:endParaRPr lang="en-US" dirty="0"/>
          </a:p>
        </p:txBody>
      </p:sp>
      <p:sp>
        <p:nvSpPr>
          <p:cNvPr id="3" name="Text Placeholder 4">
            <a:extLst>
              <a:ext uri="{FF2B5EF4-FFF2-40B4-BE49-F238E27FC236}">
                <a16:creationId xmlns:a16="http://schemas.microsoft.com/office/drawing/2014/main" id="{94AB574A-FF29-1372-5090-D597FA48F360}"/>
              </a:ext>
            </a:extLst>
          </p:cNvPr>
          <p:cNvSpPr txBox="1">
            <a:spLocks/>
          </p:cNvSpPr>
          <p:nvPr/>
        </p:nvSpPr>
        <p:spPr>
          <a:xfrm>
            <a:off x="330791" y="1140228"/>
            <a:ext cx="7895417" cy="184666"/>
          </a:xfrm>
          <a:prstGeom prst="rect">
            <a:avLst/>
          </a:prstGeom>
        </p:spPr>
        <p:txBody>
          <a:bodyPr vert="horz" wrap="square" lIns="360000" tIns="0" rIns="360000" bIns="0" rtlCol="0">
            <a:spAutoFit/>
          </a:bodyPr>
          <a:lstStyle>
            <a:lvl1pPr marL="358552" indent="-342679" algn="l" defTabSz="456918" rtl="0" eaLnBrk="1" latinLnBrk="0" hangingPunct="1">
              <a:spcBef>
                <a:spcPts val="500"/>
              </a:spcBef>
              <a:spcAft>
                <a:spcPts val="500"/>
              </a:spcAft>
              <a:buClr>
                <a:schemeClr val="bg2"/>
              </a:buClr>
              <a:buFontTx/>
              <a:buNone/>
              <a:defRPr sz="1600" kern="1200" baseline="0">
                <a:solidFill>
                  <a:schemeClr val="accent1"/>
                </a:solidFill>
                <a:latin typeface="Arial"/>
                <a:ea typeface="+mn-ea"/>
                <a:cs typeface="Arial"/>
              </a:defRPr>
            </a:lvl1pPr>
            <a:lvl2pPr marL="407735" indent="-228465" algn="l" defTabSz="447405" rtl="0" eaLnBrk="1" latinLnBrk="0" hangingPunct="1">
              <a:spcBef>
                <a:spcPts val="500"/>
              </a:spcBef>
              <a:spcAft>
                <a:spcPts val="500"/>
              </a:spcAft>
              <a:buClr>
                <a:srgbClr val="36C746"/>
              </a:buClr>
              <a:buFontTx/>
              <a:buNone/>
              <a:defRPr sz="1300" kern="1200">
                <a:solidFill>
                  <a:schemeClr val="accent1"/>
                </a:solidFill>
                <a:latin typeface="Arial"/>
                <a:ea typeface="+mn-ea"/>
                <a:cs typeface="Arial"/>
              </a:defRPr>
            </a:lvl2pPr>
            <a:lvl3pPr marL="587018" indent="-228465" algn="l" defTabSz="456918" rtl="0" eaLnBrk="1" latinLnBrk="0" hangingPunct="1">
              <a:spcBef>
                <a:spcPts val="500"/>
              </a:spcBef>
              <a:spcAft>
                <a:spcPts val="500"/>
              </a:spcAft>
              <a:buClr>
                <a:srgbClr val="36C746"/>
              </a:buClr>
              <a:buFontTx/>
              <a:buNone/>
              <a:defRPr sz="1200" kern="1200">
                <a:solidFill>
                  <a:schemeClr val="accent1"/>
                </a:solidFill>
                <a:latin typeface="Arial"/>
                <a:ea typeface="+mn-ea"/>
                <a:cs typeface="Arial"/>
              </a:defRPr>
            </a:lvl3pPr>
            <a:lvl4pPr marL="767875" indent="-228465" algn="l" defTabSz="456918" rtl="0" eaLnBrk="1" latinLnBrk="0" hangingPunct="1">
              <a:spcBef>
                <a:spcPts val="500"/>
              </a:spcBef>
              <a:spcAft>
                <a:spcPts val="500"/>
              </a:spcAft>
              <a:buClr>
                <a:srgbClr val="36C746"/>
              </a:buClr>
              <a:buFontTx/>
              <a:buNone/>
              <a:defRPr sz="1100" kern="1200">
                <a:solidFill>
                  <a:schemeClr val="accent1"/>
                </a:solidFill>
                <a:latin typeface="Arial"/>
                <a:ea typeface="+mn-ea"/>
                <a:cs typeface="Arial"/>
              </a:defRPr>
            </a:lvl4pPr>
            <a:lvl5pPr marL="939220" indent="-228465" algn="l" defTabSz="456918" rtl="0" eaLnBrk="1" latinLnBrk="0" hangingPunct="1">
              <a:spcBef>
                <a:spcPts val="500"/>
              </a:spcBef>
              <a:spcAft>
                <a:spcPts val="500"/>
              </a:spcAft>
              <a:buClr>
                <a:srgbClr val="36C746"/>
              </a:buClr>
              <a:buFontTx/>
              <a:buNone/>
              <a:defRPr sz="1000" kern="1200">
                <a:solidFill>
                  <a:schemeClr val="accent1"/>
                </a:solidFill>
                <a:latin typeface="Arial"/>
                <a:ea typeface="+mn-ea"/>
                <a:cs typeface="Arial"/>
              </a:defRPr>
            </a:lvl5pPr>
            <a:lvl6pPr marL="895555" indent="-182769" algn="l" defTabSz="456918"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555" indent="-182769" algn="l" defTabSz="456918"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6877" indent="-228465" algn="l" defTabSz="456918" rtl="0" eaLnBrk="1" latinLnBrk="0" hangingPunct="1">
              <a:spcBef>
                <a:spcPct val="20000"/>
              </a:spcBef>
              <a:buFont typeface="Arial"/>
              <a:buChar char="•"/>
              <a:defRPr sz="2000" kern="1200">
                <a:solidFill>
                  <a:schemeClr val="tx1"/>
                </a:solidFill>
                <a:latin typeface="+mn-lt"/>
                <a:ea typeface="+mn-ea"/>
                <a:cs typeface="+mn-cs"/>
              </a:defRPr>
            </a:lvl8pPr>
            <a:lvl9pPr marL="3883795" indent="-228465" algn="l" defTabSz="456918"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6918" rtl="0" eaLnBrk="1" fontAlgn="auto" latinLnBrk="0" hangingPunct="1">
              <a:lnSpc>
                <a:spcPct val="100000"/>
              </a:lnSpc>
              <a:spcBef>
                <a:spcPts val="500"/>
              </a:spcBef>
              <a:spcAft>
                <a:spcPts val="500"/>
              </a:spcAft>
              <a:buClr>
                <a:srgbClr val="3DCD58"/>
              </a:buClr>
              <a:buSzTx/>
              <a:buFontTx/>
              <a:buNone/>
              <a:tabLst/>
              <a:defRPr/>
            </a:pPr>
            <a:r>
              <a:rPr lang="en-US" sz="1200" dirty="0">
                <a:latin typeface="Arial" panose="020B0604020202020204" pitchFamily="34" charset="0"/>
                <a:cs typeface="Arial" panose="020B0604020202020204" pitchFamily="34" charset="0"/>
              </a:rPr>
              <a:t>S</a:t>
            </a:r>
            <a:r>
              <a:rPr kumimoji="0" lang="en-US" sz="12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chneider</a:t>
            </a: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Electric is a global business, but our Kentucky roots </a:t>
            </a:r>
            <a:r>
              <a:rPr lang="en-US" sz="1200" dirty="0">
                <a:latin typeface="Arial" panose="020B0604020202020204" pitchFamily="34" charset="0"/>
                <a:cs typeface="Arial" panose="020B0604020202020204" pitchFamily="34" charset="0"/>
              </a:rPr>
              <a:t>run deep</a:t>
            </a: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46A206DA-EF82-886B-5C22-169C131E90D5}"/>
              </a:ext>
            </a:extLst>
          </p:cNvPr>
          <p:cNvSpPr/>
          <p:nvPr/>
        </p:nvSpPr>
        <p:spPr>
          <a:xfrm>
            <a:off x="4891602" y="1735741"/>
            <a:ext cx="1735803" cy="734047"/>
          </a:xfrm>
          <a:prstGeom prst="rect">
            <a:avLst/>
          </a:prstGeom>
        </p:spPr>
        <p:txBody>
          <a:bodyPr wrap="square" lIns="0" tIns="0" rIns="0" bIns="0">
            <a:spAutoFit/>
          </a:bodyPr>
          <a:lstStyle/>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6C746"/>
                </a:solidFill>
                <a:effectLst/>
                <a:uLnTx/>
                <a:uFillTx/>
                <a:latin typeface="Arial" panose="020B0604020202020204" pitchFamily="34" charset="0"/>
                <a:ea typeface="Arial Rounded MT Bold" charset="0"/>
                <a:cs typeface="Arial" panose="020B0604020202020204" pitchFamily="34" charset="0"/>
              </a:rPr>
              <a:t>Louisville</a:t>
            </a:r>
            <a:endParaRPr kumimoji="0" lang="en-US" sz="2400" b="1" i="0" u="none" strike="noStrike" kern="1200" cap="none" spc="0" normalizeH="0" baseline="0" noProof="0" dirty="0">
              <a:ln>
                <a:noFill/>
              </a:ln>
              <a:solidFill>
                <a:srgbClr val="36C746"/>
              </a:solidFill>
              <a:effectLst/>
              <a:uLnTx/>
              <a:uFillTx/>
              <a:latin typeface="Arial" panose="020B0604020202020204" pitchFamily="34" charset="0"/>
              <a:ea typeface="Arial Rounded MT Bold" charset="0"/>
              <a:cs typeface="Arial" panose="020B0604020202020204" pitchFamily="34" charset="0"/>
            </a:endParaRPr>
          </a:p>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sz="1100" i="0" u="none" strike="noStrike" kern="1200" cap="none" spc="0" normalizeH="0" baseline="0" noProof="0" dirty="0">
                <a:ln>
                  <a:noFill/>
                </a:ln>
                <a:solidFill>
                  <a:schemeClr val="accent1"/>
                </a:solidFill>
                <a:effectLst/>
                <a:uLnTx/>
                <a:uFillTx/>
                <a:latin typeface="Arial" panose="020B0604020202020204" pitchFamily="34" charset="0"/>
                <a:ea typeface="Arial Rounded MT Bold" charset="0"/>
                <a:cs typeface="Arial" panose="020B0604020202020204" pitchFamily="34" charset="0"/>
              </a:rPr>
              <a:t>Global Sustainability Business HQ</a:t>
            </a:r>
          </a:p>
          <a:p>
            <a:pPr marL="0" marR="0" lvl="0" indent="0" algn="l" defTabSz="456245" rtl="0" eaLnBrk="1" fontAlgn="auto" latinLnBrk="0" hangingPunct="1">
              <a:lnSpc>
                <a:spcPct val="90000"/>
              </a:lnSpc>
              <a:spcBef>
                <a:spcPts val="0"/>
              </a:spcBef>
              <a:spcAft>
                <a:spcPts val="0"/>
              </a:spcAft>
              <a:buClrTx/>
              <a:buSzTx/>
              <a:buFontTx/>
              <a:buNone/>
              <a:tabLst/>
              <a:defRPr/>
            </a:pPr>
            <a:r>
              <a:rPr lang="en-US" sz="1100" dirty="0">
                <a:solidFill>
                  <a:schemeClr val="accent1"/>
                </a:solidFill>
                <a:latin typeface="Arial" panose="020B0604020202020204" pitchFamily="34" charset="0"/>
                <a:ea typeface="Arial Rounded MT Bold" charset="0"/>
                <a:cs typeface="Arial" panose="020B0604020202020204" pitchFamily="34" charset="0"/>
              </a:rPr>
              <a:t>300+ employees</a:t>
            </a:r>
            <a:endParaRPr kumimoji="0" lang="en-US" sz="1100" i="0" u="none" strike="noStrike" kern="1200" cap="none" spc="0" normalizeH="0" baseline="0" noProof="0" dirty="0">
              <a:ln>
                <a:noFill/>
              </a:ln>
              <a:solidFill>
                <a:schemeClr val="accent1"/>
              </a:solidFill>
              <a:effectLst/>
              <a:uLnTx/>
              <a:uFillTx/>
              <a:latin typeface="Arial" panose="020B0604020202020204" pitchFamily="34" charset="0"/>
              <a:ea typeface="Arial Rounded MT Bold" charset="0"/>
              <a:cs typeface="Arial" panose="020B0604020202020204" pitchFamily="34" charset="0"/>
            </a:endParaRPr>
          </a:p>
        </p:txBody>
      </p:sp>
      <p:sp>
        <p:nvSpPr>
          <p:cNvPr id="7" name="Rectangle 6">
            <a:extLst>
              <a:ext uri="{FF2B5EF4-FFF2-40B4-BE49-F238E27FC236}">
                <a16:creationId xmlns:a16="http://schemas.microsoft.com/office/drawing/2014/main" id="{CF508D41-6E11-0F09-9DA9-9C113D082A04}"/>
              </a:ext>
            </a:extLst>
          </p:cNvPr>
          <p:cNvSpPr/>
          <p:nvPr/>
        </p:nvSpPr>
        <p:spPr>
          <a:xfrm>
            <a:off x="7117355" y="3468628"/>
            <a:ext cx="1486318" cy="553998"/>
          </a:xfrm>
          <a:prstGeom prst="rect">
            <a:avLst/>
          </a:prstGeom>
        </p:spPr>
        <p:txBody>
          <a:bodyPr wrap="square" lIns="0" tIns="0" rIns="0" bIns="0">
            <a:spAutoFit/>
          </a:bodyPr>
          <a:lstStyle/>
          <a:p>
            <a:pPr marL="0" marR="0" lvl="0" indent="0" defTabSz="456245"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6C746"/>
                </a:solidFill>
                <a:effectLst/>
                <a:uLnTx/>
                <a:uFillTx/>
                <a:latin typeface="Arial" panose="020B0604020202020204" pitchFamily="34" charset="0"/>
                <a:ea typeface="Arial Rounded MT Bold" charset="0"/>
                <a:cs typeface="Arial" panose="020B0604020202020204" pitchFamily="34" charset="0"/>
              </a:rPr>
              <a:t>Lexington</a:t>
            </a:r>
            <a:endParaRPr kumimoji="0" lang="en-US" sz="2400" b="1" i="0" u="none" strike="noStrike" kern="1200" cap="none" spc="0" normalizeH="0" baseline="0" noProof="0" dirty="0">
              <a:ln>
                <a:noFill/>
              </a:ln>
              <a:solidFill>
                <a:srgbClr val="36C746"/>
              </a:solidFill>
              <a:effectLst/>
              <a:uLnTx/>
              <a:uFillTx/>
              <a:latin typeface="Arial" panose="020B0604020202020204" pitchFamily="34" charset="0"/>
              <a:ea typeface="Arial Rounded MT Bold" charset="0"/>
              <a:cs typeface="Arial" panose="020B0604020202020204" pitchFamily="34" charset="0"/>
            </a:endParaRPr>
          </a:p>
          <a:p>
            <a:pPr marL="0" marR="0" lvl="0" indent="0" defTabSz="456245" rtl="0" eaLnBrk="1" fontAlgn="auto" latinLnBrk="0" hangingPunct="1">
              <a:lnSpc>
                <a:spcPct val="90000"/>
              </a:lnSpc>
              <a:spcBef>
                <a:spcPts val="0"/>
              </a:spcBef>
              <a:spcAft>
                <a:spcPts val="0"/>
              </a:spcAft>
              <a:buClrTx/>
              <a:buSzTx/>
              <a:buFontTx/>
              <a:buNone/>
              <a:tabLst/>
              <a:defRPr/>
            </a:pPr>
            <a:r>
              <a:rPr lang="en-US" sz="1100" dirty="0">
                <a:solidFill>
                  <a:schemeClr val="accent1"/>
                </a:solidFill>
                <a:latin typeface="Arial" panose="020B0604020202020204" pitchFamily="34" charset="0"/>
                <a:ea typeface="Arial Rounded MT Bold" charset="0"/>
                <a:cs typeface="Arial" panose="020B0604020202020204" pitchFamily="34" charset="0"/>
              </a:rPr>
              <a:t>Smart Factory</a:t>
            </a:r>
          </a:p>
          <a:p>
            <a:pPr marL="0" marR="0" lvl="0" indent="0" defTabSz="456245" rtl="0" eaLnBrk="1" fontAlgn="auto" latinLnBrk="0" hangingPunct="1">
              <a:lnSpc>
                <a:spcPct val="90000"/>
              </a:lnSpc>
              <a:spcBef>
                <a:spcPts val="0"/>
              </a:spcBef>
              <a:spcAft>
                <a:spcPts val="0"/>
              </a:spcAft>
              <a:buClrTx/>
              <a:buSzTx/>
              <a:buFontTx/>
              <a:buNone/>
              <a:tabLst/>
              <a:defRPr/>
            </a:pPr>
            <a:r>
              <a:rPr lang="en-US" sz="1100" dirty="0">
                <a:solidFill>
                  <a:schemeClr val="accent1"/>
                </a:solidFill>
                <a:latin typeface="Arial" panose="020B0604020202020204" pitchFamily="34" charset="0"/>
                <a:ea typeface="Arial Rounded MT Bold" charset="0"/>
                <a:cs typeface="Arial" panose="020B0604020202020204" pitchFamily="34" charset="0"/>
              </a:rPr>
              <a:t>~800 employees</a:t>
            </a:r>
            <a:endParaRPr kumimoji="0" lang="en-US" sz="1100" i="0" u="none" strike="noStrike" kern="1200" cap="none" spc="0" normalizeH="0" baseline="0" noProof="0" dirty="0">
              <a:ln>
                <a:noFill/>
              </a:ln>
              <a:solidFill>
                <a:schemeClr val="accent1"/>
              </a:solidFill>
              <a:effectLst/>
              <a:uLnTx/>
              <a:uFillTx/>
              <a:latin typeface="Arial" panose="020B0604020202020204" pitchFamily="34" charset="0"/>
              <a:ea typeface="Arial Rounded MT Bold" charset="0"/>
              <a:cs typeface="Arial" panose="020B0604020202020204" pitchFamily="34" charset="0"/>
            </a:endParaRPr>
          </a:p>
        </p:txBody>
      </p:sp>
      <p:grpSp>
        <p:nvGrpSpPr>
          <p:cNvPr id="24" name="Group 23">
            <a:extLst>
              <a:ext uri="{FF2B5EF4-FFF2-40B4-BE49-F238E27FC236}">
                <a16:creationId xmlns:a16="http://schemas.microsoft.com/office/drawing/2014/main" id="{05F4B14E-A899-B17D-1DA0-579839F3DBA6}"/>
              </a:ext>
            </a:extLst>
          </p:cNvPr>
          <p:cNvGrpSpPr/>
          <p:nvPr/>
        </p:nvGrpSpPr>
        <p:grpSpPr>
          <a:xfrm>
            <a:off x="4710709" y="1762074"/>
            <a:ext cx="3736529" cy="1920240"/>
            <a:chOff x="4658754" y="1772465"/>
            <a:chExt cx="3736529" cy="1920240"/>
          </a:xfrm>
        </p:grpSpPr>
        <p:sp>
          <p:nvSpPr>
            <p:cNvPr id="4" name="Freeform 19">
              <a:extLst>
                <a:ext uri="{FF2B5EF4-FFF2-40B4-BE49-F238E27FC236}">
                  <a16:creationId xmlns:a16="http://schemas.microsoft.com/office/drawing/2014/main" id="{724927C9-4BA2-796E-3CA3-A4DE42234F19}"/>
                </a:ext>
              </a:extLst>
            </p:cNvPr>
            <p:cNvSpPr>
              <a:spLocks noChangeAspect="1"/>
            </p:cNvSpPr>
            <p:nvPr/>
          </p:nvSpPr>
          <p:spPr bwMode="auto">
            <a:xfrm>
              <a:off x="4658754" y="1772465"/>
              <a:ext cx="3736529" cy="1920240"/>
            </a:xfrm>
            <a:custGeom>
              <a:avLst/>
              <a:gdLst>
                <a:gd name="T0" fmla="*/ 0 w 1222"/>
                <a:gd name="T1" fmla="*/ 628 h 628"/>
                <a:gd name="T2" fmla="*/ 12 w 1222"/>
                <a:gd name="T3" fmla="*/ 598 h 628"/>
                <a:gd name="T4" fmla="*/ 38 w 1222"/>
                <a:gd name="T5" fmla="*/ 594 h 628"/>
                <a:gd name="T6" fmla="*/ 46 w 1222"/>
                <a:gd name="T7" fmla="*/ 526 h 628"/>
                <a:gd name="T8" fmla="*/ 31 w 1222"/>
                <a:gd name="T9" fmla="*/ 520 h 628"/>
                <a:gd name="T10" fmla="*/ 29 w 1222"/>
                <a:gd name="T11" fmla="*/ 504 h 628"/>
                <a:gd name="T12" fmla="*/ 68 w 1222"/>
                <a:gd name="T13" fmla="*/ 467 h 628"/>
                <a:gd name="T14" fmla="*/ 144 w 1222"/>
                <a:gd name="T15" fmla="*/ 493 h 628"/>
                <a:gd name="T16" fmla="*/ 155 w 1222"/>
                <a:gd name="T17" fmla="*/ 419 h 628"/>
                <a:gd name="T18" fmla="*/ 208 w 1222"/>
                <a:gd name="T19" fmla="*/ 398 h 628"/>
                <a:gd name="T20" fmla="*/ 199 w 1222"/>
                <a:gd name="T21" fmla="*/ 382 h 628"/>
                <a:gd name="T22" fmla="*/ 212 w 1222"/>
                <a:gd name="T23" fmla="*/ 335 h 628"/>
                <a:gd name="T24" fmla="*/ 228 w 1222"/>
                <a:gd name="T25" fmla="*/ 312 h 628"/>
                <a:gd name="T26" fmla="*/ 304 w 1222"/>
                <a:gd name="T27" fmla="*/ 297 h 628"/>
                <a:gd name="T28" fmla="*/ 328 w 1222"/>
                <a:gd name="T29" fmla="*/ 303 h 628"/>
                <a:gd name="T30" fmla="*/ 411 w 1222"/>
                <a:gd name="T31" fmla="*/ 277 h 628"/>
                <a:gd name="T32" fmla="*/ 440 w 1222"/>
                <a:gd name="T33" fmla="*/ 302 h 628"/>
                <a:gd name="T34" fmla="*/ 465 w 1222"/>
                <a:gd name="T35" fmla="*/ 241 h 628"/>
                <a:gd name="T36" fmla="*/ 490 w 1222"/>
                <a:gd name="T37" fmla="*/ 226 h 628"/>
                <a:gd name="T38" fmla="*/ 550 w 1222"/>
                <a:gd name="T39" fmla="*/ 259 h 628"/>
                <a:gd name="T40" fmla="*/ 558 w 1222"/>
                <a:gd name="T41" fmla="*/ 221 h 628"/>
                <a:gd name="T42" fmla="*/ 622 w 1222"/>
                <a:gd name="T43" fmla="*/ 141 h 628"/>
                <a:gd name="T44" fmla="*/ 636 w 1222"/>
                <a:gd name="T45" fmla="*/ 93 h 628"/>
                <a:gd name="T46" fmla="*/ 659 w 1222"/>
                <a:gd name="T47" fmla="*/ 100 h 628"/>
                <a:gd name="T48" fmla="*/ 718 w 1222"/>
                <a:gd name="T49" fmla="*/ 58 h 628"/>
                <a:gd name="T50" fmla="*/ 702 w 1222"/>
                <a:gd name="T51" fmla="*/ 24 h 628"/>
                <a:gd name="T52" fmla="*/ 710 w 1222"/>
                <a:gd name="T53" fmla="*/ 3 h 628"/>
                <a:gd name="T54" fmla="*/ 763 w 1222"/>
                <a:gd name="T55" fmla="*/ 0 h 628"/>
                <a:gd name="T56" fmla="*/ 797 w 1222"/>
                <a:gd name="T57" fmla="*/ 13 h 628"/>
                <a:gd name="T58" fmla="*/ 815 w 1222"/>
                <a:gd name="T59" fmla="*/ 51 h 628"/>
                <a:gd name="T60" fmla="*/ 870 w 1222"/>
                <a:gd name="T61" fmla="*/ 60 h 628"/>
                <a:gd name="T62" fmla="*/ 904 w 1222"/>
                <a:gd name="T63" fmla="*/ 78 h 628"/>
                <a:gd name="T64" fmla="*/ 980 w 1222"/>
                <a:gd name="T65" fmla="*/ 74 h 628"/>
                <a:gd name="T66" fmla="*/ 1015 w 1222"/>
                <a:gd name="T67" fmla="*/ 51 h 628"/>
                <a:gd name="T68" fmla="*/ 1097 w 1222"/>
                <a:gd name="T69" fmla="*/ 104 h 628"/>
                <a:gd name="T70" fmla="*/ 1127 w 1222"/>
                <a:gd name="T71" fmla="*/ 207 h 628"/>
                <a:gd name="T72" fmla="*/ 1160 w 1222"/>
                <a:gd name="T73" fmla="*/ 244 h 628"/>
                <a:gd name="T74" fmla="*/ 1222 w 1222"/>
                <a:gd name="T75" fmla="*/ 280 h 628"/>
                <a:gd name="T76" fmla="*/ 1176 w 1222"/>
                <a:gd name="T77" fmla="*/ 335 h 628"/>
                <a:gd name="T78" fmla="*/ 1134 w 1222"/>
                <a:gd name="T79" fmla="*/ 365 h 628"/>
                <a:gd name="T80" fmla="*/ 1092 w 1222"/>
                <a:gd name="T81" fmla="*/ 418 h 628"/>
                <a:gd name="T82" fmla="*/ 1091 w 1222"/>
                <a:gd name="T83" fmla="*/ 436 h 628"/>
                <a:gd name="T84" fmla="*/ 970 w 1222"/>
                <a:gd name="T85" fmla="*/ 515 h 628"/>
                <a:gd name="T86" fmla="*/ 294 w 1222"/>
                <a:gd name="T87" fmla="*/ 578 h 628"/>
                <a:gd name="T88" fmla="*/ 225 w 1222"/>
                <a:gd name="T89" fmla="*/ 576 h 628"/>
                <a:gd name="T90" fmla="*/ 226 w 1222"/>
                <a:gd name="T91" fmla="*/ 613 h 628"/>
                <a:gd name="T92" fmla="*/ 0 w 1222"/>
                <a:gd name="T93" fmla="*/ 628 h 6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22"/>
                <a:gd name="T142" fmla="*/ 0 h 628"/>
                <a:gd name="T143" fmla="*/ 1222 w 1222"/>
                <a:gd name="T144" fmla="*/ 628 h 6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22" h="628">
                  <a:moveTo>
                    <a:pt x="0" y="628"/>
                  </a:moveTo>
                  <a:lnTo>
                    <a:pt x="12" y="598"/>
                  </a:lnTo>
                  <a:lnTo>
                    <a:pt x="38" y="594"/>
                  </a:lnTo>
                  <a:lnTo>
                    <a:pt x="46" y="526"/>
                  </a:lnTo>
                  <a:lnTo>
                    <a:pt x="31" y="520"/>
                  </a:lnTo>
                  <a:lnTo>
                    <a:pt x="29" y="504"/>
                  </a:lnTo>
                  <a:lnTo>
                    <a:pt x="68" y="467"/>
                  </a:lnTo>
                  <a:lnTo>
                    <a:pt x="144" y="493"/>
                  </a:lnTo>
                  <a:lnTo>
                    <a:pt x="155" y="419"/>
                  </a:lnTo>
                  <a:lnTo>
                    <a:pt x="208" y="398"/>
                  </a:lnTo>
                  <a:lnTo>
                    <a:pt x="199" y="382"/>
                  </a:lnTo>
                  <a:lnTo>
                    <a:pt x="212" y="335"/>
                  </a:lnTo>
                  <a:lnTo>
                    <a:pt x="228" y="312"/>
                  </a:lnTo>
                  <a:lnTo>
                    <a:pt x="304" y="297"/>
                  </a:lnTo>
                  <a:lnTo>
                    <a:pt x="328" y="303"/>
                  </a:lnTo>
                  <a:lnTo>
                    <a:pt x="411" y="277"/>
                  </a:lnTo>
                  <a:lnTo>
                    <a:pt x="440" y="302"/>
                  </a:lnTo>
                  <a:lnTo>
                    <a:pt x="465" y="241"/>
                  </a:lnTo>
                  <a:lnTo>
                    <a:pt x="490" y="226"/>
                  </a:lnTo>
                  <a:lnTo>
                    <a:pt x="550" y="259"/>
                  </a:lnTo>
                  <a:lnTo>
                    <a:pt x="558" y="221"/>
                  </a:lnTo>
                  <a:lnTo>
                    <a:pt x="622" y="141"/>
                  </a:lnTo>
                  <a:lnTo>
                    <a:pt x="636" y="93"/>
                  </a:lnTo>
                  <a:lnTo>
                    <a:pt x="659" y="100"/>
                  </a:lnTo>
                  <a:lnTo>
                    <a:pt x="718" y="58"/>
                  </a:lnTo>
                  <a:lnTo>
                    <a:pt x="702" y="24"/>
                  </a:lnTo>
                  <a:lnTo>
                    <a:pt x="710" y="3"/>
                  </a:lnTo>
                  <a:lnTo>
                    <a:pt x="763" y="0"/>
                  </a:lnTo>
                  <a:lnTo>
                    <a:pt x="797" y="13"/>
                  </a:lnTo>
                  <a:lnTo>
                    <a:pt x="815" y="51"/>
                  </a:lnTo>
                  <a:lnTo>
                    <a:pt x="870" y="60"/>
                  </a:lnTo>
                  <a:lnTo>
                    <a:pt x="904" y="78"/>
                  </a:lnTo>
                  <a:lnTo>
                    <a:pt x="980" y="74"/>
                  </a:lnTo>
                  <a:lnTo>
                    <a:pt x="1015" y="51"/>
                  </a:lnTo>
                  <a:lnTo>
                    <a:pt x="1097" y="104"/>
                  </a:lnTo>
                  <a:lnTo>
                    <a:pt x="1127" y="207"/>
                  </a:lnTo>
                  <a:lnTo>
                    <a:pt x="1160" y="244"/>
                  </a:lnTo>
                  <a:lnTo>
                    <a:pt x="1222" y="280"/>
                  </a:lnTo>
                  <a:lnTo>
                    <a:pt x="1176" y="335"/>
                  </a:lnTo>
                  <a:lnTo>
                    <a:pt x="1134" y="365"/>
                  </a:lnTo>
                  <a:lnTo>
                    <a:pt x="1092" y="418"/>
                  </a:lnTo>
                  <a:lnTo>
                    <a:pt x="1091" y="436"/>
                  </a:lnTo>
                  <a:lnTo>
                    <a:pt x="970" y="515"/>
                  </a:lnTo>
                  <a:lnTo>
                    <a:pt x="294" y="578"/>
                  </a:lnTo>
                  <a:lnTo>
                    <a:pt x="225" y="576"/>
                  </a:lnTo>
                  <a:lnTo>
                    <a:pt x="226" y="613"/>
                  </a:lnTo>
                  <a:lnTo>
                    <a:pt x="0" y="628"/>
                  </a:lnTo>
                  <a:close/>
                </a:path>
              </a:pathLst>
            </a:custGeom>
            <a:solidFill>
              <a:schemeClr val="tx2">
                <a:lumMod val="60000"/>
                <a:lumOff val="40000"/>
              </a:schemeClr>
            </a:solidFill>
            <a:ln w="1588">
              <a:solidFill>
                <a:schemeClr val="bg1"/>
              </a:solidFill>
              <a:prstDash val="solid"/>
              <a:round/>
              <a:headEnd/>
              <a:tailEnd/>
            </a:ln>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lowchart: Connector 13">
              <a:extLst>
                <a:ext uri="{FF2B5EF4-FFF2-40B4-BE49-F238E27FC236}">
                  <a16:creationId xmlns:a16="http://schemas.microsoft.com/office/drawing/2014/main" id="{D29CC18B-6DB2-0629-6DB2-AA0737D11618}"/>
                </a:ext>
              </a:extLst>
            </p:cNvPr>
            <p:cNvSpPr/>
            <p:nvPr/>
          </p:nvSpPr>
          <p:spPr>
            <a:xfrm>
              <a:off x="6029606" y="2496661"/>
              <a:ext cx="274320" cy="27432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lowchart: Connector 15">
              <a:extLst>
                <a:ext uri="{FF2B5EF4-FFF2-40B4-BE49-F238E27FC236}">
                  <a16:creationId xmlns:a16="http://schemas.microsoft.com/office/drawing/2014/main" id="{EF787B72-5C26-3AF4-D9E8-F68A7263092B}"/>
                </a:ext>
              </a:extLst>
            </p:cNvPr>
            <p:cNvSpPr/>
            <p:nvPr/>
          </p:nvSpPr>
          <p:spPr>
            <a:xfrm>
              <a:off x="6838672" y="2450941"/>
              <a:ext cx="274320" cy="27432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BD058490-66B0-2FA9-6FDB-975634392A8C}"/>
              </a:ext>
            </a:extLst>
          </p:cNvPr>
          <p:cNvSpPr/>
          <p:nvPr/>
        </p:nvSpPr>
        <p:spPr>
          <a:xfrm>
            <a:off x="914400" y="1734065"/>
            <a:ext cx="1360079" cy="803297"/>
          </a:xfrm>
          <a:prstGeom prst="rect">
            <a:avLst/>
          </a:prstGeom>
        </p:spPr>
        <p:txBody>
          <a:bodyPr wrap="square" lIns="0" tIns="0" rIns="0" bIns="0">
            <a:spAutoFit/>
          </a:bodyPr>
          <a:lstStyle/>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DCD58"/>
                </a:solidFill>
                <a:effectLst/>
                <a:uLnTx/>
                <a:uFillTx/>
                <a:latin typeface="Arial" panose="020B0604020202020204" pitchFamily="34" charset="0"/>
                <a:ea typeface="Arial Rounded MT Bold" charset="0"/>
                <a:cs typeface="Arial" panose="020B0604020202020204" pitchFamily="34" charset="0"/>
              </a:rPr>
              <a:t>1214 employees</a:t>
            </a:r>
          </a:p>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Arial" panose="020B0604020202020204" pitchFamily="34" charset="0"/>
                <a:ea typeface="Arial Rounded MT Pro" charset="0"/>
                <a:cs typeface="Arial" panose="020B0604020202020204" pitchFamily="34" charset="0"/>
              </a:rPr>
              <a:t>our 5</a:t>
            </a:r>
            <a:r>
              <a:rPr kumimoji="0" lang="en-US" sz="1100" b="0" i="0" u="none" strike="noStrike" kern="1200" cap="none" spc="0" normalizeH="0" baseline="30000" noProof="0" dirty="0">
                <a:ln>
                  <a:noFill/>
                </a:ln>
                <a:solidFill>
                  <a:schemeClr val="accent1"/>
                </a:solidFill>
                <a:effectLst/>
                <a:uLnTx/>
                <a:uFillTx/>
                <a:latin typeface="Arial" panose="020B0604020202020204" pitchFamily="34" charset="0"/>
                <a:ea typeface="Arial Rounded MT Pro" charset="0"/>
                <a:cs typeface="Arial" panose="020B0604020202020204" pitchFamily="34" charset="0"/>
              </a:rPr>
              <a:t>th</a:t>
            </a:r>
            <a:r>
              <a:rPr kumimoji="0" lang="en-US" sz="1100" b="0" i="0" u="none" strike="noStrike" kern="1200" cap="none" spc="0" normalizeH="0" baseline="0" noProof="0" dirty="0">
                <a:ln>
                  <a:noFill/>
                </a:ln>
                <a:solidFill>
                  <a:schemeClr val="accent1"/>
                </a:solidFill>
                <a:effectLst/>
                <a:uLnTx/>
                <a:uFillTx/>
                <a:latin typeface="Arial" panose="020B0604020202020204" pitchFamily="34" charset="0"/>
                <a:ea typeface="Arial Rounded MT Pro" charset="0"/>
                <a:cs typeface="Arial" panose="020B0604020202020204" pitchFamily="34" charset="0"/>
              </a:rPr>
              <a:t> largest US state footprint</a:t>
            </a:r>
          </a:p>
        </p:txBody>
      </p:sp>
      <p:sp>
        <p:nvSpPr>
          <p:cNvPr id="19" name="Rectangle 18">
            <a:extLst>
              <a:ext uri="{FF2B5EF4-FFF2-40B4-BE49-F238E27FC236}">
                <a16:creationId xmlns:a16="http://schemas.microsoft.com/office/drawing/2014/main" id="{8312580F-4EFD-383A-A87F-922CAAECD8C6}"/>
              </a:ext>
            </a:extLst>
          </p:cNvPr>
          <p:cNvSpPr/>
          <p:nvPr/>
        </p:nvSpPr>
        <p:spPr>
          <a:xfrm>
            <a:off x="914400" y="2890795"/>
            <a:ext cx="1340427" cy="553998"/>
          </a:xfrm>
          <a:prstGeom prst="rect">
            <a:avLst/>
          </a:prstGeom>
        </p:spPr>
        <p:txBody>
          <a:bodyPr wrap="square" lIns="0" tIns="0" rIns="0" bIns="0">
            <a:spAutoFit/>
          </a:bodyPr>
          <a:lstStyle/>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DCD58"/>
                </a:solidFill>
                <a:effectLst/>
                <a:uLnTx/>
                <a:uFillTx/>
                <a:latin typeface="Arial" panose="020B0604020202020204" pitchFamily="34" charset="0"/>
                <a:ea typeface="Arial Rounded MT Bold" charset="0"/>
                <a:cs typeface="Arial" panose="020B0604020202020204" pitchFamily="34" charset="0"/>
              </a:rPr>
              <a:t>$14.2M</a:t>
            </a:r>
          </a:p>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Arial" panose="020B0604020202020204" pitchFamily="34" charset="0"/>
                <a:ea typeface="Arial Rounded MT Pro" charset="0"/>
                <a:cs typeface="Arial" panose="020B0604020202020204" pitchFamily="34" charset="0"/>
              </a:rPr>
              <a:t>Invested in Lexington plant in 2022 alone</a:t>
            </a:r>
            <a:endParaRPr kumimoji="0" lang="en-US" sz="1100" b="0" i="0" u="none" strike="noStrike" kern="1200" cap="none" spc="0" normalizeH="0" baseline="30000" noProof="0" dirty="0">
              <a:ln>
                <a:noFill/>
              </a:ln>
              <a:solidFill>
                <a:schemeClr val="accent1"/>
              </a:solidFill>
              <a:effectLst/>
              <a:uLnTx/>
              <a:uFillTx/>
              <a:latin typeface="Arial" panose="020B0604020202020204" pitchFamily="34" charset="0"/>
              <a:ea typeface="Arial Rounded MT Pro" charset="0"/>
              <a:cs typeface="Arial" panose="020B0604020202020204" pitchFamily="34" charset="0"/>
            </a:endParaRPr>
          </a:p>
        </p:txBody>
      </p:sp>
      <p:sp>
        <p:nvSpPr>
          <p:cNvPr id="20" name="Rectangle 19">
            <a:extLst>
              <a:ext uri="{FF2B5EF4-FFF2-40B4-BE49-F238E27FC236}">
                <a16:creationId xmlns:a16="http://schemas.microsoft.com/office/drawing/2014/main" id="{01CD6D80-498A-52AE-4262-250291E7598C}"/>
              </a:ext>
            </a:extLst>
          </p:cNvPr>
          <p:cNvSpPr/>
          <p:nvPr/>
        </p:nvSpPr>
        <p:spPr>
          <a:xfrm>
            <a:off x="2483428" y="2890795"/>
            <a:ext cx="1381990" cy="553998"/>
          </a:xfrm>
          <a:prstGeom prst="rect">
            <a:avLst/>
          </a:prstGeom>
        </p:spPr>
        <p:txBody>
          <a:bodyPr wrap="square" lIns="0" tIns="0" rIns="0" bIns="0">
            <a:spAutoFit/>
          </a:bodyPr>
          <a:lstStyle/>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DCD58"/>
                </a:solidFill>
                <a:effectLst/>
                <a:uLnTx/>
                <a:uFillTx/>
                <a:latin typeface="Arial" panose="020B0604020202020204" pitchFamily="34" charset="0"/>
                <a:ea typeface="Arial Rounded MT Bold" charset="0"/>
                <a:cs typeface="Arial" panose="020B0604020202020204" pitchFamily="34" charset="0"/>
              </a:rPr>
              <a:t>3200+ </a:t>
            </a:r>
          </a:p>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Arial" panose="020B0604020202020204" pitchFamily="34" charset="0"/>
                <a:ea typeface="Arial Rounded MT Pro" charset="0"/>
                <a:cs typeface="Arial" panose="020B0604020202020204" pitchFamily="34" charset="0"/>
              </a:rPr>
              <a:t>Kentucky business sites using Schneider</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Arial Rounded MT Pro" charset="0"/>
              <a:cs typeface="Arial" panose="020B0604020202020204" pitchFamily="34" charset="0"/>
            </a:endParaRPr>
          </a:p>
        </p:txBody>
      </p:sp>
      <p:sp>
        <p:nvSpPr>
          <p:cNvPr id="21" name="Rectangle 20">
            <a:extLst>
              <a:ext uri="{FF2B5EF4-FFF2-40B4-BE49-F238E27FC236}">
                <a16:creationId xmlns:a16="http://schemas.microsoft.com/office/drawing/2014/main" id="{CE9EC336-0D98-3EC9-CD3B-6773ED88EA81}"/>
              </a:ext>
            </a:extLst>
          </p:cNvPr>
          <p:cNvSpPr/>
          <p:nvPr/>
        </p:nvSpPr>
        <p:spPr>
          <a:xfrm>
            <a:off x="2483428" y="1734065"/>
            <a:ext cx="1901536" cy="803297"/>
          </a:xfrm>
          <a:prstGeom prst="rect">
            <a:avLst/>
          </a:prstGeom>
        </p:spPr>
        <p:txBody>
          <a:bodyPr wrap="square" lIns="0" tIns="0" rIns="0" bIns="0">
            <a:spAutoFit/>
          </a:bodyPr>
          <a:lstStyle/>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DCD58"/>
                </a:solidFill>
                <a:effectLst/>
                <a:uLnTx/>
                <a:uFillTx/>
                <a:latin typeface="Arial" panose="020B0604020202020204" pitchFamily="34" charset="0"/>
                <a:ea typeface="Arial Rounded MT Bold" charset="0"/>
                <a:cs typeface="Arial" panose="020B0604020202020204" pitchFamily="34" charset="0"/>
              </a:rPr>
              <a:t>Advanced Lighthouse</a:t>
            </a:r>
          </a:p>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Arial" panose="020B0604020202020204" pitchFamily="34" charset="0"/>
                <a:ea typeface="Arial Rounded MT Pro" charset="0"/>
                <a:cs typeface="Arial" panose="020B0604020202020204" pitchFamily="34" charset="0"/>
              </a:rPr>
              <a:t>Lexington factory designation by </a:t>
            </a:r>
            <a:r>
              <a:rPr kumimoji="0" lang="en-US" sz="1100" b="0" i="0" u="none" strike="noStrike" kern="1200" cap="none" spc="0" normalizeH="0" baseline="0" noProof="0" dirty="0" err="1">
                <a:ln>
                  <a:noFill/>
                </a:ln>
                <a:solidFill>
                  <a:schemeClr val="accent1"/>
                </a:solidFill>
                <a:effectLst/>
                <a:uLnTx/>
                <a:uFillTx/>
                <a:latin typeface="Arial" panose="020B0604020202020204" pitchFamily="34" charset="0"/>
                <a:ea typeface="Arial Rounded MT Pro" charset="0"/>
                <a:cs typeface="Arial" panose="020B0604020202020204" pitchFamily="34" charset="0"/>
              </a:rPr>
              <a:t>Worl</a:t>
            </a:r>
            <a:r>
              <a:rPr kumimoji="0" lang="en-US" sz="1100" b="0" i="0" u="none" strike="noStrike" kern="1200" cap="none" spc="0" normalizeH="0" baseline="0" noProof="0" dirty="0">
                <a:ln>
                  <a:noFill/>
                </a:ln>
                <a:solidFill>
                  <a:schemeClr val="accent1"/>
                </a:solidFill>
                <a:effectLst/>
                <a:uLnTx/>
                <a:uFillTx/>
                <a:latin typeface="Arial" panose="020B0604020202020204" pitchFamily="34" charset="0"/>
                <a:ea typeface="Arial Rounded MT Pro" charset="0"/>
                <a:cs typeface="Arial" panose="020B0604020202020204" pitchFamily="34" charset="0"/>
              </a:rPr>
              <a:t>d Economic Forum</a:t>
            </a:r>
          </a:p>
        </p:txBody>
      </p:sp>
      <p:sp>
        <p:nvSpPr>
          <p:cNvPr id="22" name="Rectangle 21">
            <a:extLst>
              <a:ext uri="{FF2B5EF4-FFF2-40B4-BE49-F238E27FC236}">
                <a16:creationId xmlns:a16="http://schemas.microsoft.com/office/drawing/2014/main" id="{7AFE70AA-9B7B-38A5-8508-E421F55D472D}"/>
              </a:ext>
            </a:extLst>
          </p:cNvPr>
          <p:cNvSpPr/>
          <p:nvPr/>
        </p:nvSpPr>
        <p:spPr>
          <a:xfrm>
            <a:off x="914400" y="3782047"/>
            <a:ext cx="3200401" cy="553998"/>
          </a:xfrm>
          <a:prstGeom prst="rect">
            <a:avLst/>
          </a:prstGeom>
        </p:spPr>
        <p:txBody>
          <a:bodyPr wrap="square" lIns="0" tIns="0" rIns="0" bIns="0">
            <a:spAutoFit/>
          </a:bodyPr>
          <a:lstStyle/>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DCD58"/>
                </a:solidFill>
                <a:effectLst/>
                <a:uLnTx/>
                <a:uFillTx/>
                <a:latin typeface="Arial" panose="020B0604020202020204" pitchFamily="34" charset="0"/>
                <a:ea typeface="Arial Rounded MT Bold" charset="0"/>
                <a:cs typeface="Arial" panose="020B0604020202020204" pitchFamily="34" charset="0"/>
              </a:rPr>
              <a:t>$235,000</a:t>
            </a:r>
          </a:p>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Arial" panose="020B0604020202020204" pitchFamily="34" charset="0"/>
                <a:ea typeface="Arial Rounded MT Pro" charset="0"/>
                <a:cs typeface="Arial" panose="020B0604020202020204" pitchFamily="34" charset="0"/>
              </a:rPr>
              <a:t>Invested by Schneider Electric Foundation across 78 Kentucky non-profit organizations</a:t>
            </a:r>
          </a:p>
        </p:txBody>
      </p:sp>
    </p:spTree>
    <p:extLst>
      <p:ext uri="{BB962C8B-B14F-4D97-AF65-F5344CB8AC3E}">
        <p14:creationId xmlns:p14="http://schemas.microsoft.com/office/powerpoint/2010/main" val="972003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236A45A-C330-AEDF-9C74-1B1D23A6EE7F}"/>
              </a:ext>
            </a:extLst>
          </p:cNvPr>
          <p:cNvSpPr/>
          <p:nvPr/>
        </p:nvSpPr>
        <p:spPr>
          <a:xfrm>
            <a:off x="685799" y="1571625"/>
            <a:ext cx="1693719" cy="2917825"/>
          </a:xfrm>
          <a:prstGeom prst="rect">
            <a:avLst/>
          </a:prstGeom>
          <a:solidFill>
            <a:schemeClr val="bg2">
              <a:lumMod val="20000"/>
              <a:lumOff val="80000"/>
              <a:alpha val="89804"/>
            </a:schemeClr>
          </a:solidFill>
        </p:spPr>
        <p:txBody>
          <a:bodyPr vert="horz" lIns="171450" tIns="171450" rIns="171450" bIns="171450" rtlCol="0">
            <a:noAutofit/>
          </a:bodyPr>
          <a:lstStyle/>
          <a:p>
            <a:pPr defTabSz="457172">
              <a:defRPr/>
            </a:pPr>
            <a:endParaRPr lang="en-US" sz="1500" b="1" dirty="0">
              <a:solidFill>
                <a:srgbClr val="3DCD58"/>
              </a:solidFill>
              <a:latin typeface="Arial"/>
              <a:cs typeface="Arial"/>
            </a:endParaRPr>
          </a:p>
        </p:txBody>
      </p:sp>
      <p:sp>
        <p:nvSpPr>
          <p:cNvPr id="9" name="Slide Number Placeholder 1">
            <a:extLst>
              <a:ext uri="{FF2B5EF4-FFF2-40B4-BE49-F238E27FC236}">
                <a16:creationId xmlns:a16="http://schemas.microsoft.com/office/drawing/2014/main" id="{6825D13C-8130-1185-2E5A-A70E69006E2F}"/>
              </a:ext>
            </a:extLst>
          </p:cNvPr>
          <p:cNvSpPr>
            <a:spLocks noGrp="1"/>
          </p:cNvSpPr>
          <p:nvPr>
            <p:ph type="sldNum" sz="quarter" idx="10"/>
          </p:nvPr>
        </p:nvSpPr>
        <p:spPr/>
        <p:txBody>
          <a:bodyPr/>
          <a:lstStyle/>
          <a:p>
            <a:r>
              <a:rPr lang="en-US" dirty="0"/>
              <a:t>Page </a:t>
            </a:r>
            <a:fld id="{5A9C12DC-491F-9444-86A2-13AC5C62A2FC}" type="slidenum">
              <a:rPr lang="en-US" smtClean="0"/>
              <a:pPr/>
              <a:t>4</a:t>
            </a:fld>
            <a:endParaRPr lang="en-US" dirty="0"/>
          </a:p>
        </p:txBody>
      </p:sp>
      <p:sp>
        <p:nvSpPr>
          <p:cNvPr id="10" name="Footer Placeholder 2">
            <a:extLst>
              <a:ext uri="{FF2B5EF4-FFF2-40B4-BE49-F238E27FC236}">
                <a16:creationId xmlns:a16="http://schemas.microsoft.com/office/drawing/2014/main" id="{6D8138A5-2EC3-DC6B-7CD6-1B094AABC21D}"/>
              </a:ext>
            </a:extLst>
          </p:cNvPr>
          <p:cNvSpPr>
            <a:spLocks noGrp="1"/>
          </p:cNvSpPr>
          <p:nvPr>
            <p:ph type="ftr" sz="quarter" idx="11"/>
          </p:nvPr>
        </p:nvSpPr>
        <p:spPr/>
        <p:txBody>
          <a:bodyPr/>
          <a:lstStyle/>
          <a:p>
            <a:r>
              <a:rPr lang="en-US"/>
              <a:t>Confidential Property of Schneider Electric | </a:t>
            </a:r>
            <a:endParaRPr lang="en-US" dirty="0"/>
          </a:p>
        </p:txBody>
      </p:sp>
      <p:sp>
        <p:nvSpPr>
          <p:cNvPr id="17" name="Rectangle 16">
            <a:extLst>
              <a:ext uri="{FF2B5EF4-FFF2-40B4-BE49-F238E27FC236}">
                <a16:creationId xmlns:a16="http://schemas.microsoft.com/office/drawing/2014/main" id="{BD058490-66B0-2FA9-6FDB-975634392A8C}"/>
              </a:ext>
            </a:extLst>
          </p:cNvPr>
          <p:cNvSpPr/>
          <p:nvPr/>
        </p:nvSpPr>
        <p:spPr>
          <a:xfrm>
            <a:off x="914400" y="2212047"/>
            <a:ext cx="1360079" cy="401648"/>
          </a:xfrm>
          <a:prstGeom prst="rect">
            <a:avLst/>
          </a:prstGeom>
        </p:spPr>
        <p:txBody>
          <a:bodyPr wrap="square" lIns="0" tIns="0" rIns="0" bIns="0">
            <a:spAutoFit/>
          </a:bodyPr>
          <a:lstStyle/>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DCD58"/>
                </a:solidFill>
                <a:effectLst/>
                <a:uLnTx/>
                <a:uFillTx/>
                <a:latin typeface="Arial" panose="020B0604020202020204" pitchFamily="34" charset="0"/>
                <a:ea typeface="Arial Rounded MT Bold" charset="0"/>
                <a:cs typeface="Arial" panose="020B0604020202020204" pitchFamily="34" charset="0"/>
              </a:rPr>
              <a:t>2,800</a:t>
            </a:r>
          </a:p>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Arial" panose="020B0604020202020204" pitchFamily="34" charset="0"/>
                <a:ea typeface="Arial Rounded MT Pro" charset="0"/>
                <a:cs typeface="Arial" panose="020B0604020202020204" pitchFamily="34" charset="0"/>
              </a:rPr>
              <a:t>global consultants</a:t>
            </a:r>
          </a:p>
        </p:txBody>
      </p:sp>
      <p:sp>
        <p:nvSpPr>
          <p:cNvPr id="19" name="Rectangle 18">
            <a:extLst>
              <a:ext uri="{FF2B5EF4-FFF2-40B4-BE49-F238E27FC236}">
                <a16:creationId xmlns:a16="http://schemas.microsoft.com/office/drawing/2014/main" id="{8312580F-4EFD-383A-A87F-922CAAECD8C6}"/>
              </a:ext>
            </a:extLst>
          </p:cNvPr>
          <p:cNvSpPr/>
          <p:nvPr/>
        </p:nvSpPr>
        <p:spPr>
          <a:xfrm>
            <a:off x="914400" y="2776494"/>
            <a:ext cx="1340427" cy="401648"/>
          </a:xfrm>
          <a:prstGeom prst="rect">
            <a:avLst/>
          </a:prstGeom>
        </p:spPr>
        <p:txBody>
          <a:bodyPr wrap="square" lIns="0" tIns="0" rIns="0" bIns="0">
            <a:spAutoFit/>
          </a:bodyPr>
          <a:lstStyle/>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DCD58"/>
                </a:solidFill>
                <a:effectLst/>
                <a:uLnTx/>
                <a:uFillTx/>
                <a:latin typeface="Arial" panose="020B0604020202020204" pitchFamily="34" charset="0"/>
                <a:ea typeface="Arial Rounded MT Bold" charset="0"/>
                <a:cs typeface="Arial" panose="020B0604020202020204" pitchFamily="34" charset="0"/>
              </a:rPr>
              <a:t>2,700</a:t>
            </a:r>
          </a:p>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Arial" panose="020B0604020202020204" pitchFamily="34" charset="0"/>
                <a:ea typeface="Arial Rounded MT Pro" charset="0"/>
                <a:cs typeface="Arial" panose="020B0604020202020204" pitchFamily="34" charset="0"/>
              </a:rPr>
              <a:t>Clients served</a:t>
            </a:r>
            <a:endParaRPr kumimoji="0" lang="en-US" sz="1100" b="0" i="0" u="none" strike="noStrike" kern="1200" cap="none" spc="0" normalizeH="0" baseline="30000" noProof="0" dirty="0">
              <a:ln>
                <a:noFill/>
              </a:ln>
              <a:solidFill>
                <a:schemeClr val="accent1"/>
              </a:solidFill>
              <a:effectLst/>
              <a:uLnTx/>
              <a:uFillTx/>
              <a:latin typeface="Arial" panose="020B0604020202020204" pitchFamily="34" charset="0"/>
              <a:ea typeface="Arial Rounded MT Pro" charset="0"/>
              <a:cs typeface="Arial" panose="020B0604020202020204" pitchFamily="34" charset="0"/>
            </a:endParaRPr>
          </a:p>
        </p:txBody>
      </p:sp>
      <p:sp>
        <p:nvSpPr>
          <p:cNvPr id="20" name="Rectangle 19">
            <a:extLst>
              <a:ext uri="{FF2B5EF4-FFF2-40B4-BE49-F238E27FC236}">
                <a16:creationId xmlns:a16="http://schemas.microsoft.com/office/drawing/2014/main" id="{01CD6D80-498A-52AE-4262-250291E7598C}"/>
              </a:ext>
            </a:extLst>
          </p:cNvPr>
          <p:cNvSpPr/>
          <p:nvPr/>
        </p:nvSpPr>
        <p:spPr>
          <a:xfrm>
            <a:off x="935182" y="3358386"/>
            <a:ext cx="1381990" cy="401648"/>
          </a:xfrm>
          <a:prstGeom prst="rect">
            <a:avLst/>
          </a:prstGeom>
        </p:spPr>
        <p:txBody>
          <a:bodyPr wrap="square" lIns="0" tIns="0" rIns="0" bIns="0">
            <a:spAutoFit/>
          </a:bodyPr>
          <a:lstStyle/>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DCD58"/>
                </a:solidFill>
                <a:effectLst/>
                <a:uLnTx/>
                <a:uFillTx/>
                <a:latin typeface="Arial" panose="020B0604020202020204" pitchFamily="34" charset="0"/>
                <a:ea typeface="Arial Rounded MT Bold" charset="0"/>
                <a:cs typeface="Arial" panose="020B0604020202020204" pitchFamily="34" charset="0"/>
              </a:rPr>
              <a:t>40%</a:t>
            </a:r>
          </a:p>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Arial" panose="020B0604020202020204" pitchFamily="34" charset="0"/>
                <a:ea typeface="Arial Rounded MT Pro" charset="0"/>
                <a:cs typeface="Arial" panose="020B0604020202020204" pitchFamily="34" charset="0"/>
              </a:rPr>
              <a:t>Of the F500</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Arial Rounded MT Pro" charset="0"/>
              <a:cs typeface="Arial" panose="020B0604020202020204" pitchFamily="34" charset="0"/>
            </a:endParaRPr>
          </a:p>
        </p:txBody>
      </p:sp>
      <p:sp>
        <p:nvSpPr>
          <p:cNvPr id="21" name="Rectangle 20">
            <a:extLst>
              <a:ext uri="{FF2B5EF4-FFF2-40B4-BE49-F238E27FC236}">
                <a16:creationId xmlns:a16="http://schemas.microsoft.com/office/drawing/2014/main" id="{CE9EC336-0D98-3EC9-CD3B-6773ED88EA81}"/>
              </a:ext>
            </a:extLst>
          </p:cNvPr>
          <p:cNvSpPr/>
          <p:nvPr/>
        </p:nvSpPr>
        <p:spPr>
          <a:xfrm>
            <a:off x="935183" y="3957720"/>
            <a:ext cx="966353" cy="401648"/>
          </a:xfrm>
          <a:prstGeom prst="rect">
            <a:avLst/>
          </a:prstGeom>
        </p:spPr>
        <p:txBody>
          <a:bodyPr wrap="square" lIns="0" tIns="0" rIns="0" bIns="0">
            <a:spAutoFit/>
          </a:bodyPr>
          <a:lstStyle/>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DCD58"/>
                </a:solidFill>
                <a:effectLst/>
                <a:uLnTx/>
                <a:uFillTx/>
                <a:latin typeface="Arial" panose="020B0604020202020204" pitchFamily="34" charset="0"/>
                <a:ea typeface="Arial Rounded MT Bold" charset="0"/>
                <a:cs typeface="Arial" panose="020B0604020202020204" pitchFamily="34" charset="0"/>
              </a:rPr>
              <a:t>155+</a:t>
            </a:r>
          </a:p>
          <a:p>
            <a:pPr marL="0" marR="0" lvl="0" indent="0" algn="l" defTabSz="456245"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Arial" panose="020B0604020202020204" pitchFamily="34" charset="0"/>
                <a:ea typeface="Arial Rounded MT Pro" charset="0"/>
                <a:cs typeface="Arial" panose="020B0604020202020204" pitchFamily="34" charset="0"/>
              </a:rPr>
              <a:t>countries</a:t>
            </a:r>
          </a:p>
        </p:txBody>
      </p:sp>
      <p:sp>
        <p:nvSpPr>
          <p:cNvPr id="12" name="Title 23">
            <a:extLst>
              <a:ext uri="{FF2B5EF4-FFF2-40B4-BE49-F238E27FC236}">
                <a16:creationId xmlns:a16="http://schemas.microsoft.com/office/drawing/2014/main" id="{541325C1-5589-4F92-9DED-8335FF48D651}"/>
              </a:ext>
            </a:extLst>
          </p:cNvPr>
          <p:cNvSpPr txBox="1">
            <a:spLocks/>
          </p:cNvSpPr>
          <p:nvPr/>
        </p:nvSpPr>
        <p:spPr>
          <a:xfrm>
            <a:off x="583450" y="631629"/>
            <a:ext cx="7427941" cy="771143"/>
          </a:xfrm>
          <a:prstGeom prst="rect">
            <a:avLst/>
          </a:prstGeom>
        </p:spPr>
        <p:txBody>
          <a:bodyPr vert="horz" lIns="91416" tIns="45708" rIns="91416" bIns="45708" rtlCol="0" anchor="t">
            <a:noAutofit/>
          </a:bodyPr>
          <a:lstStyle>
            <a:lvl1pPr algn="l" defTabSz="914400" rtl="0" eaLnBrk="1" latinLnBrk="0" hangingPunct="1">
              <a:lnSpc>
                <a:spcPct val="90000"/>
              </a:lnSpc>
              <a:spcBef>
                <a:spcPct val="0"/>
              </a:spcBef>
              <a:buNone/>
              <a:defRPr lang="en-US" sz="3200" kern="1200">
                <a:solidFill>
                  <a:srgbClr val="3DCD58"/>
                </a:solidFill>
                <a:latin typeface="Arial" panose="020B0604020202020204" pitchFamily="34" charset="0"/>
                <a:ea typeface="+mj-ea"/>
                <a:cs typeface="Arial" panose="020B0604020202020204" pitchFamily="34" charset="0"/>
              </a:defRPr>
            </a:lvl1pPr>
          </a:lstStyle>
          <a:p>
            <a:r>
              <a:rPr lang="en-US" sz="2800" dirty="0"/>
              <a:t>We lead many of the world’s most well-known organizations to decarbonize</a:t>
            </a:r>
          </a:p>
        </p:txBody>
      </p:sp>
      <p:sp>
        <p:nvSpPr>
          <p:cNvPr id="27" name="Rectangle 26">
            <a:extLst>
              <a:ext uri="{FF2B5EF4-FFF2-40B4-BE49-F238E27FC236}">
                <a16:creationId xmlns:a16="http://schemas.microsoft.com/office/drawing/2014/main" id="{6CF17623-3AC7-0F28-8098-8E791F87BEE1}"/>
              </a:ext>
            </a:extLst>
          </p:cNvPr>
          <p:cNvSpPr/>
          <p:nvPr/>
        </p:nvSpPr>
        <p:spPr>
          <a:xfrm>
            <a:off x="685800" y="1580033"/>
            <a:ext cx="1693718" cy="523220"/>
          </a:xfrm>
          <a:prstGeom prst="rect">
            <a:avLst/>
          </a:prstGeom>
          <a:solidFill>
            <a:schemeClr val="bg2"/>
          </a:solidFill>
          <a:ln>
            <a:noFill/>
          </a:ln>
        </p:spPr>
        <p:txBody>
          <a:bodyPr wrap="square">
            <a:spAutoFit/>
          </a:bodyPr>
          <a:lstStyle/>
          <a:p>
            <a:pPr marL="0" marR="0" lvl="0" indent="0" algn="ctr" defTabSz="60956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Sustainability Business</a:t>
            </a:r>
            <a:endParaRPr kumimoji="0" lang="en-US" sz="300" b="0" i="0" u="none" strike="noStrike" kern="1200" cap="none" spc="0" normalizeH="0" baseline="0" noProof="0" dirty="0">
              <a:ln>
                <a:noFill/>
              </a:ln>
              <a:solidFill>
                <a:prstClr val="white"/>
              </a:solidFill>
              <a:effectLst/>
              <a:uLnTx/>
              <a:uFillTx/>
              <a:latin typeface="Calibri" panose="020F0502020204030204"/>
              <a:ea typeface="Arial Rounded MT Pro" charset="0"/>
              <a:cs typeface="Arial" panose="020B0604020202020204" pitchFamily="34" charset="0"/>
            </a:endParaRPr>
          </a:p>
        </p:txBody>
      </p:sp>
      <p:sp>
        <p:nvSpPr>
          <p:cNvPr id="28" name="Rectangle 27">
            <a:extLst>
              <a:ext uri="{FF2B5EF4-FFF2-40B4-BE49-F238E27FC236}">
                <a16:creationId xmlns:a16="http://schemas.microsoft.com/office/drawing/2014/main" id="{D35EC303-9E32-B269-FBD6-211FDF5A7AC9}"/>
              </a:ext>
            </a:extLst>
          </p:cNvPr>
          <p:cNvSpPr/>
          <p:nvPr/>
        </p:nvSpPr>
        <p:spPr>
          <a:xfrm>
            <a:off x="2608812" y="1571625"/>
            <a:ext cx="5485827" cy="523220"/>
          </a:xfrm>
          <a:prstGeom prst="rect">
            <a:avLst/>
          </a:prstGeom>
          <a:solidFill>
            <a:schemeClr val="bg2"/>
          </a:solidFill>
        </p:spPr>
        <p:txBody>
          <a:bodyPr wrap="square">
            <a:spAutoFit/>
          </a:bodyPr>
          <a:lstStyle/>
          <a:p>
            <a:pPr marL="0" marR="0" lvl="0" indent="0" algn="l" defTabSz="60956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Client </a:t>
            </a:r>
            <a:b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Examples</a:t>
            </a:r>
            <a:endParaRPr kumimoji="0" lang="en-US" sz="300" b="0" i="0" u="none" strike="noStrike" kern="1200" cap="none" spc="0" normalizeH="0" baseline="0" noProof="0" dirty="0">
              <a:ln>
                <a:noFill/>
              </a:ln>
              <a:solidFill>
                <a:prstClr val="white"/>
              </a:solidFill>
              <a:effectLst/>
              <a:uLnTx/>
              <a:uFillTx/>
              <a:latin typeface="Calibri" panose="020F0502020204030204"/>
              <a:ea typeface="Arial Rounded MT Pro" charset="0"/>
              <a:cs typeface="Arial" panose="020B0604020202020204" pitchFamily="34" charset="0"/>
            </a:endParaRPr>
          </a:p>
        </p:txBody>
      </p:sp>
      <p:pic>
        <p:nvPicPr>
          <p:cNvPr id="63" name="Picture 62" descr="A close-up of a logo&#10;&#10;Description automatically generated">
            <a:extLst>
              <a:ext uri="{FF2B5EF4-FFF2-40B4-BE49-F238E27FC236}">
                <a16:creationId xmlns:a16="http://schemas.microsoft.com/office/drawing/2014/main" id="{A3B149DE-1C4C-E46B-CA50-BCB1EE024E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6126" y="2173027"/>
            <a:ext cx="1274044" cy="666750"/>
          </a:xfrm>
          <a:prstGeom prst="rect">
            <a:avLst/>
          </a:prstGeom>
        </p:spPr>
      </p:pic>
      <p:pic>
        <p:nvPicPr>
          <p:cNvPr id="65" name="Graphic 64">
            <a:extLst>
              <a:ext uri="{FF2B5EF4-FFF2-40B4-BE49-F238E27FC236}">
                <a16:creationId xmlns:a16="http://schemas.microsoft.com/office/drawing/2014/main" id="{32D1CF0C-AA9A-281F-9169-CE979C93BE9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09471" y="2222384"/>
            <a:ext cx="1217220" cy="568036"/>
          </a:xfrm>
          <a:prstGeom prst="rect">
            <a:avLst/>
          </a:prstGeom>
        </p:spPr>
      </p:pic>
      <p:pic>
        <p:nvPicPr>
          <p:cNvPr id="67" name="Picture 66" descr="A green lettered logo&#10;&#10;Description automatically generated">
            <a:extLst>
              <a:ext uri="{FF2B5EF4-FFF2-40B4-BE49-F238E27FC236}">
                <a16:creationId xmlns:a16="http://schemas.microsoft.com/office/drawing/2014/main" id="{2E206F27-B1E5-0078-30A3-636A026C4D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2046" y="3148546"/>
            <a:ext cx="1360521" cy="241300"/>
          </a:xfrm>
          <a:prstGeom prst="rect">
            <a:avLst/>
          </a:prstGeom>
        </p:spPr>
      </p:pic>
      <p:pic>
        <p:nvPicPr>
          <p:cNvPr id="69" name="Picture 68" descr="A green text on a black background&#10;&#10;Description automatically generated">
            <a:extLst>
              <a:ext uri="{FF2B5EF4-FFF2-40B4-BE49-F238E27FC236}">
                <a16:creationId xmlns:a16="http://schemas.microsoft.com/office/drawing/2014/main" id="{F1A9D09D-9507-38FF-41A2-6430D55CAC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3325" y="2898046"/>
            <a:ext cx="1319646" cy="742301"/>
          </a:xfrm>
          <a:prstGeom prst="rect">
            <a:avLst/>
          </a:prstGeom>
        </p:spPr>
      </p:pic>
      <p:pic>
        <p:nvPicPr>
          <p:cNvPr id="71" name="Picture 70" descr="A logo on a black background&#10;&#10;Description automatically generated">
            <a:extLst>
              <a:ext uri="{FF2B5EF4-FFF2-40B4-BE49-F238E27FC236}">
                <a16:creationId xmlns:a16="http://schemas.microsoft.com/office/drawing/2014/main" id="{A7DB1AF4-DE60-0E52-603A-608442C99E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36220" y="2843169"/>
            <a:ext cx="1363723" cy="852054"/>
          </a:xfrm>
          <a:prstGeom prst="rect">
            <a:avLst/>
          </a:prstGeom>
        </p:spPr>
      </p:pic>
      <p:pic>
        <p:nvPicPr>
          <p:cNvPr id="73" name="Picture 72" descr="A blue and white logo&#10;&#10;Description automatically generated">
            <a:extLst>
              <a:ext uri="{FF2B5EF4-FFF2-40B4-BE49-F238E27FC236}">
                <a16:creationId xmlns:a16="http://schemas.microsoft.com/office/drawing/2014/main" id="{F4F23BA0-D727-456F-59B0-BAAE000E9F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28971" y="2110105"/>
            <a:ext cx="1426671" cy="792595"/>
          </a:xfrm>
          <a:prstGeom prst="rect">
            <a:avLst/>
          </a:prstGeom>
        </p:spPr>
      </p:pic>
      <p:grpSp>
        <p:nvGrpSpPr>
          <p:cNvPr id="97" name="Group 96">
            <a:extLst>
              <a:ext uri="{FF2B5EF4-FFF2-40B4-BE49-F238E27FC236}">
                <a16:creationId xmlns:a16="http://schemas.microsoft.com/office/drawing/2014/main" id="{5C38FECC-CFBE-ADA6-B8EF-5BA30127E074}"/>
              </a:ext>
            </a:extLst>
          </p:cNvPr>
          <p:cNvGrpSpPr/>
          <p:nvPr/>
        </p:nvGrpSpPr>
        <p:grpSpPr>
          <a:xfrm>
            <a:off x="2500025" y="3717064"/>
            <a:ext cx="5577175" cy="704939"/>
            <a:chOff x="2500025" y="3645944"/>
            <a:chExt cx="5577175" cy="704939"/>
          </a:xfrm>
        </p:grpSpPr>
        <p:pic>
          <p:nvPicPr>
            <p:cNvPr id="90" name="Picture 89">
              <a:extLst>
                <a:ext uri="{FF2B5EF4-FFF2-40B4-BE49-F238E27FC236}">
                  <a16:creationId xmlns:a16="http://schemas.microsoft.com/office/drawing/2014/main" id="{7F2D3169-FC3F-1451-9F69-FAAD53C6C89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41066" y="3773933"/>
              <a:ext cx="339529" cy="339895"/>
            </a:xfrm>
            <a:prstGeom prst="rect">
              <a:avLst/>
            </a:prstGeom>
          </p:spPr>
        </p:pic>
        <p:pic>
          <p:nvPicPr>
            <p:cNvPr id="94" name="Picture 93">
              <a:extLst>
                <a:ext uri="{FF2B5EF4-FFF2-40B4-BE49-F238E27FC236}">
                  <a16:creationId xmlns:a16="http://schemas.microsoft.com/office/drawing/2014/main" id="{C2C50579-F619-BAF8-E89D-F53C295077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33357" y="3882980"/>
              <a:ext cx="249131" cy="121800"/>
            </a:xfrm>
            <a:prstGeom prst="rect">
              <a:avLst/>
            </a:prstGeom>
          </p:spPr>
        </p:pic>
        <p:pic>
          <p:nvPicPr>
            <p:cNvPr id="92" name="Picture 91">
              <a:extLst>
                <a:ext uri="{FF2B5EF4-FFF2-40B4-BE49-F238E27FC236}">
                  <a16:creationId xmlns:a16="http://schemas.microsoft.com/office/drawing/2014/main" id="{D56F6CDD-E6E6-4F47-FFDB-D7CA79D5A4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23822" y="3738243"/>
              <a:ext cx="410830" cy="411274"/>
            </a:xfrm>
            <a:prstGeom prst="rect">
              <a:avLst/>
            </a:prstGeom>
          </p:spPr>
        </p:pic>
        <p:pic>
          <p:nvPicPr>
            <p:cNvPr id="88" name="Picture 87">
              <a:extLst>
                <a:ext uri="{FF2B5EF4-FFF2-40B4-BE49-F238E27FC236}">
                  <a16:creationId xmlns:a16="http://schemas.microsoft.com/office/drawing/2014/main" id="{1BF2042D-2D36-B767-5D36-3532DF08818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03881" y="3756938"/>
              <a:ext cx="373482" cy="373885"/>
            </a:xfrm>
            <a:prstGeom prst="rect">
              <a:avLst/>
            </a:prstGeom>
          </p:spPr>
        </p:pic>
        <p:pic>
          <p:nvPicPr>
            <p:cNvPr id="86" name="Picture 85">
              <a:extLst>
                <a:ext uri="{FF2B5EF4-FFF2-40B4-BE49-F238E27FC236}">
                  <a16:creationId xmlns:a16="http://schemas.microsoft.com/office/drawing/2014/main" id="{E6D00BF2-7CA4-36FB-AA2C-B6B26B0509F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850466" y="3773933"/>
              <a:ext cx="343881" cy="339895"/>
            </a:xfrm>
            <a:prstGeom prst="rect">
              <a:avLst/>
            </a:prstGeom>
          </p:spPr>
        </p:pic>
        <p:pic>
          <p:nvPicPr>
            <p:cNvPr id="84" name="Picture 83">
              <a:extLst>
                <a:ext uri="{FF2B5EF4-FFF2-40B4-BE49-F238E27FC236}">
                  <a16:creationId xmlns:a16="http://schemas.microsoft.com/office/drawing/2014/main" id="{AD1D55F6-2CEA-7803-E581-470585150F5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429569" y="3756938"/>
              <a:ext cx="378269" cy="373885"/>
            </a:xfrm>
            <a:prstGeom prst="rect">
              <a:avLst/>
            </a:prstGeom>
          </p:spPr>
        </p:pic>
        <p:pic>
          <p:nvPicPr>
            <p:cNvPr id="82" name="Picture 81">
              <a:extLst>
                <a:ext uri="{FF2B5EF4-FFF2-40B4-BE49-F238E27FC236}">
                  <a16:creationId xmlns:a16="http://schemas.microsoft.com/office/drawing/2014/main" id="{E50ED374-119D-21A2-CA56-43B5BD3D3228}"/>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875304" y="3738244"/>
              <a:ext cx="410830" cy="411273"/>
            </a:xfrm>
            <a:prstGeom prst="rect">
              <a:avLst/>
            </a:prstGeom>
          </p:spPr>
        </p:pic>
        <p:pic>
          <p:nvPicPr>
            <p:cNvPr id="80" name="Picture 79">
              <a:extLst>
                <a:ext uri="{FF2B5EF4-FFF2-40B4-BE49-F238E27FC236}">
                  <a16:creationId xmlns:a16="http://schemas.microsoft.com/office/drawing/2014/main" id="{EBD0C67E-B96F-EA01-0994-24316F8F1E8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447159" y="3773933"/>
              <a:ext cx="339529" cy="339895"/>
            </a:xfrm>
            <a:prstGeom prst="rect">
              <a:avLst/>
            </a:prstGeom>
          </p:spPr>
        </p:pic>
        <p:pic>
          <p:nvPicPr>
            <p:cNvPr id="76" name="Picture 75">
              <a:extLst>
                <a:ext uri="{FF2B5EF4-FFF2-40B4-BE49-F238E27FC236}">
                  <a16:creationId xmlns:a16="http://schemas.microsoft.com/office/drawing/2014/main" id="{E7587CED-B3A5-B9EB-C4A4-9DD852C4CFEC}"/>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583728" y="3756938"/>
              <a:ext cx="373482" cy="373885"/>
            </a:xfrm>
            <a:prstGeom prst="rect">
              <a:avLst/>
            </a:prstGeom>
          </p:spPr>
        </p:pic>
        <p:sp>
          <p:nvSpPr>
            <p:cNvPr id="42" name="TextBox 41">
              <a:extLst>
                <a:ext uri="{FF2B5EF4-FFF2-40B4-BE49-F238E27FC236}">
                  <a16:creationId xmlns:a16="http://schemas.microsoft.com/office/drawing/2014/main" id="{BADE7DE5-E219-9471-8A67-61B20BA1E24C}"/>
                </a:ext>
              </a:extLst>
            </p:cNvPr>
            <p:cNvSpPr txBox="1"/>
            <p:nvPr/>
          </p:nvSpPr>
          <p:spPr>
            <a:xfrm>
              <a:off x="2500025" y="4038174"/>
              <a:ext cx="542272" cy="200055"/>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Hotels</a:t>
              </a:r>
            </a:p>
          </p:txBody>
        </p:sp>
        <p:sp>
          <p:nvSpPr>
            <p:cNvPr id="43" name="TextBox 42">
              <a:extLst>
                <a:ext uri="{FF2B5EF4-FFF2-40B4-BE49-F238E27FC236}">
                  <a16:creationId xmlns:a16="http://schemas.microsoft.com/office/drawing/2014/main" id="{7C5E0643-B830-7E42-B076-7E91344094B1}"/>
                </a:ext>
              </a:extLst>
            </p:cNvPr>
            <p:cNvSpPr txBox="1"/>
            <p:nvPr/>
          </p:nvSpPr>
          <p:spPr>
            <a:xfrm>
              <a:off x="3228137" y="4038174"/>
              <a:ext cx="793694" cy="200055"/>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Retail</a:t>
              </a:r>
            </a:p>
          </p:txBody>
        </p:sp>
        <p:sp>
          <p:nvSpPr>
            <p:cNvPr id="44" name="TextBox 43">
              <a:extLst>
                <a:ext uri="{FF2B5EF4-FFF2-40B4-BE49-F238E27FC236}">
                  <a16:creationId xmlns:a16="http://schemas.microsoft.com/office/drawing/2014/main" id="{3D36D64B-9838-5ECD-C82F-C85ED0233ABD}"/>
                </a:ext>
              </a:extLst>
            </p:cNvPr>
            <p:cNvSpPr txBox="1"/>
            <p:nvPr/>
          </p:nvSpPr>
          <p:spPr>
            <a:xfrm>
              <a:off x="4321480" y="4038174"/>
              <a:ext cx="589448" cy="307777"/>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Food &amp; Beverage</a:t>
              </a:r>
            </a:p>
          </p:txBody>
        </p:sp>
        <p:sp>
          <p:nvSpPr>
            <p:cNvPr id="45" name="TextBox 44">
              <a:extLst>
                <a:ext uri="{FF2B5EF4-FFF2-40B4-BE49-F238E27FC236}">
                  <a16:creationId xmlns:a16="http://schemas.microsoft.com/office/drawing/2014/main" id="{42B01DAB-1251-8B17-D00C-8B1CD39098F7}"/>
                </a:ext>
              </a:extLst>
            </p:cNvPr>
            <p:cNvSpPr txBox="1"/>
            <p:nvPr/>
          </p:nvSpPr>
          <p:spPr>
            <a:xfrm>
              <a:off x="5186413" y="4038174"/>
              <a:ext cx="607140" cy="307777"/>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Life Sciences</a:t>
              </a:r>
            </a:p>
          </p:txBody>
        </p:sp>
        <p:sp>
          <p:nvSpPr>
            <p:cNvPr id="46" name="TextBox 45">
              <a:extLst>
                <a:ext uri="{FF2B5EF4-FFF2-40B4-BE49-F238E27FC236}">
                  <a16:creationId xmlns:a16="http://schemas.microsoft.com/office/drawing/2014/main" id="{13641D46-6843-DA14-5376-3A7244B435E0}"/>
                </a:ext>
              </a:extLst>
            </p:cNvPr>
            <p:cNvSpPr txBox="1"/>
            <p:nvPr/>
          </p:nvSpPr>
          <p:spPr>
            <a:xfrm>
              <a:off x="7499004" y="4038174"/>
              <a:ext cx="486991" cy="307777"/>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Public Sector</a:t>
              </a:r>
            </a:p>
          </p:txBody>
        </p:sp>
        <p:sp>
          <p:nvSpPr>
            <p:cNvPr id="47" name="TextBox 46">
              <a:extLst>
                <a:ext uri="{FF2B5EF4-FFF2-40B4-BE49-F238E27FC236}">
                  <a16:creationId xmlns:a16="http://schemas.microsoft.com/office/drawing/2014/main" id="{AA57908B-8DE5-6CDE-491D-58C894CAE682}"/>
                </a:ext>
              </a:extLst>
            </p:cNvPr>
            <p:cNvSpPr txBox="1"/>
            <p:nvPr/>
          </p:nvSpPr>
          <p:spPr>
            <a:xfrm>
              <a:off x="6201255" y="4038174"/>
              <a:ext cx="866731" cy="200055"/>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Manufacturing</a:t>
              </a:r>
            </a:p>
          </p:txBody>
        </p:sp>
        <p:sp>
          <p:nvSpPr>
            <p:cNvPr id="48" name="TextBox 47">
              <a:extLst>
                <a:ext uri="{FF2B5EF4-FFF2-40B4-BE49-F238E27FC236}">
                  <a16:creationId xmlns:a16="http://schemas.microsoft.com/office/drawing/2014/main" id="{1314B2C4-C9E3-34D5-C603-54A06E916AFD}"/>
                </a:ext>
              </a:extLst>
            </p:cNvPr>
            <p:cNvSpPr txBox="1"/>
            <p:nvPr/>
          </p:nvSpPr>
          <p:spPr>
            <a:xfrm>
              <a:off x="2822232" y="4038174"/>
              <a:ext cx="793694" cy="200055"/>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Finance</a:t>
              </a:r>
            </a:p>
          </p:txBody>
        </p:sp>
        <p:sp>
          <p:nvSpPr>
            <p:cNvPr id="49" name="TextBox 48">
              <a:extLst>
                <a:ext uri="{FF2B5EF4-FFF2-40B4-BE49-F238E27FC236}">
                  <a16:creationId xmlns:a16="http://schemas.microsoft.com/office/drawing/2014/main" id="{32A03B0F-C0F3-8A98-F07F-8CD0A366FDBF}"/>
                </a:ext>
              </a:extLst>
            </p:cNvPr>
            <p:cNvSpPr txBox="1"/>
            <p:nvPr/>
          </p:nvSpPr>
          <p:spPr>
            <a:xfrm>
              <a:off x="3688061" y="4038174"/>
              <a:ext cx="793694" cy="200055"/>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Healthcare</a:t>
              </a:r>
            </a:p>
          </p:txBody>
        </p:sp>
        <p:sp>
          <p:nvSpPr>
            <p:cNvPr id="50" name="TextBox 49">
              <a:extLst>
                <a:ext uri="{FF2B5EF4-FFF2-40B4-BE49-F238E27FC236}">
                  <a16:creationId xmlns:a16="http://schemas.microsoft.com/office/drawing/2014/main" id="{79564021-5C73-A822-93C1-469299EFB140}"/>
                </a:ext>
              </a:extLst>
            </p:cNvPr>
            <p:cNvSpPr txBox="1"/>
            <p:nvPr/>
          </p:nvSpPr>
          <p:spPr>
            <a:xfrm>
              <a:off x="4802385" y="4038174"/>
              <a:ext cx="489838" cy="307777"/>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Real Estate</a:t>
              </a:r>
            </a:p>
          </p:txBody>
        </p:sp>
        <p:sp>
          <p:nvSpPr>
            <p:cNvPr id="51" name="TextBox 50">
              <a:extLst>
                <a:ext uri="{FF2B5EF4-FFF2-40B4-BE49-F238E27FC236}">
                  <a16:creationId xmlns:a16="http://schemas.microsoft.com/office/drawing/2014/main" id="{8C2921FA-8247-8A6C-287B-55471F1EBD44}"/>
                </a:ext>
              </a:extLst>
            </p:cNvPr>
            <p:cNvSpPr txBox="1"/>
            <p:nvPr/>
          </p:nvSpPr>
          <p:spPr>
            <a:xfrm>
              <a:off x="5634925" y="4038174"/>
              <a:ext cx="793694" cy="200055"/>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Cloud / IT</a:t>
              </a:r>
            </a:p>
          </p:txBody>
        </p:sp>
        <p:sp>
          <p:nvSpPr>
            <p:cNvPr id="52" name="TextBox 51">
              <a:extLst>
                <a:ext uri="{FF2B5EF4-FFF2-40B4-BE49-F238E27FC236}">
                  <a16:creationId xmlns:a16="http://schemas.microsoft.com/office/drawing/2014/main" id="{F3988629-4D3A-2D78-C611-53410851F3CF}"/>
                </a:ext>
              </a:extLst>
            </p:cNvPr>
            <p:cNvSpPr txBox="1"/>
            <p:nvPr/>
          </p:nvSpPr>
          <p:spPr>
            <a:xfrm>
              <a:off x="6869003" y="4038174"/>
              <a:ext cx="679211" cy="31270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Consumer Goods</a:t>
              </a:r>
            </a:p>
          </p:txBody>
        </p:sp>
        <p:cxnSp>
          <p:nvCxnSpPr>
            <p:cNvPr id="54" name="Straight Connector 53">
              <a:extLst>
                <a:ext uri="{FF2B5EF4-FFF2-40B4-BE49-F238E27FC236}">
                  <a16:creationId xmlns:a16="http://schemas.microsoft.com/office/drawing/2014/main" id="{35338E19-AFF7-0E40-E4FD-1DAF4010F9C0}"/>
                </a:ext>
              </a:extLst>
            </p:cNvPr>
            <p:cNvCxnSpPr>
              <a:cxnSpLocks/>
            </p:cNvCxnSpPr>
            <p:nvPr/>
          </p:nvCxnSpPr>
          <p:spPr>
            <a:xfrm>
              <a:off x="2628900" y="3645944"/>
              <a:ext cx="544830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78" name="Picture 77">
              <a:extLst>
                <a:ext uri="{FF2B5EF4-FFF2-40B4-BE49-F238E27FC236}">
                  <a16:creationId xmlns:a16="http://schemas.microsoft.com/office/drawing/2014/main" id="{C4B17867-383A-F1EC-0534-DDC4B1A21CD5}"/>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101425" y="3857599"/>
              <a:ext cx="229835" cy="172562"/>
            </a:xfrm>
            <a:prstGeom prst="rect">
              <a:avLst/>
            </a:prstGeom>
          </p:spPr>
        </p:pic>
        <p:pic>
          <p:nvPicPr>
            <p:cNvPr id="96" name="Picture 95">
              <a:extLst>
                <a:ext uri="{FF2B5EF4-FFF2-40B4-BE49-F238E27FC236}">
                  <a16:creationId xmlns:a16="http://schemas.microsoft.com/office/drawing/2014/main" id="{8A194306-9F95-D059-2A5F-2C83BCF201D7}"/>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541088" y="3845616"/>
              <a:ext cx="191529" cy="196529"/>
            </a:xfrm>
            <a:prstGeom prst="rect">
              <a:avLst/>
            </a:prstGeom>
          </p:spPr>
        </p:pic>
      </p:grpSp>
    </p:spTree>
    <p:extLst>
      <p:ext uri="{BB962C8B-B14F-4D97-AF65-F5344CB8AC3E}">
        <p14:creationId xmlns:p14="http://schemas.microsoft.com/office/powerpoint/2010/main" val="1299575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F14BB02-6F47-5027-8DF2-5175CFB82ED3}"/>
              </a:ext>
            </a:extLst>
          </p:cNvPr>
          <p:cNvGrpSpPr/>
          <p:nvPr/>
        </p:nvGrpSpPr>
        <p:grpSpPr>
          <a:xfrm>
            <a:off x="6112246" y="3637280"/>
            <a:ext cx="1965960" cy="538480"/>
            <a:chOff x="685800" y="3637280"/>
            <a:chExt cx="1965960" cy="538480"/>
          </a:xfrm>
        </p:grpSpPr>
        <p:sp>
          <p:nvSpPr>
            <p:cNvPr id="36" name="Rectangle 35">
              <a:extLst>
                <a:ext uri="{FF2B5EF4-FFF2-40B4-BE49-F238E27FC236}">
                  <a16:creationId xmlns:a16="http://schemas.microsoft.com/office/drawing/2014/main" id="{858F1632-3206-9091-0312-523D82FC089E}"/>
                </a:ext>
              </a:extLst>
            </p:cNvPr>
            <p:cNvSpPr/>
            <p:nvPr/>
          </p:nvSpPr>
          <p:spPr>
            <a:xfrm>
              <a:off x="685800" y="3637280"/>
              <a:ext cx="1965960" cy="5384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7" name="TextBox 36">
              <a:extLst>
                <a:ext uri="{FF2B5EF4-FFF2-40B4-BE49-F238E27FC236}">
                  <a16:creationId xmlns:a16="http://schemas.microsoft.com/office/drawing/2014/main" id="{CD84DC6F-3C0A-FB4D-2AD5-C48DB5F13F14}"/>
                </a:ext>
              </a:extLst>
            </p:cNvPr>
            <p:cNvSpPr txBox="1"/>
            <p:nvPr/>
          </p:nvSpPr>
          <p:spPr>
            <a:xfrm>
              <a:off x="685800" y="3772752"/>
              <a:ext cx="1943099" cy="369332"/>
            </a:xfrm>
            <a:prstGeom prst="rect">
              <a:avLst/>
            </a:prstGeom>
            <a:noFill/>
          </p:spPr>
          <p:txBody>
            <a:bodyPr wrap="square" rtlCol="0">
              <a:spAutoFit/>
            </a:bodyPr>
            <a:lstStyle/>
            <a:p>
              <a:pPr algn="ctr"/>
              <a:r>
                <a:rPr lang="en-US" dirty="0">
                  <a:solidFill>
                    <a:schemeClr val="bg1"/>
                  </a:solidFill>
                </a:rPr>
                <a:t>Communities</a:t>
              </a:r>
            </a:p>
          </p:txBody>
        </p:sp>
      </p:grpSp>
      <p:grpSp>
        <p:nvGrpSpPr>
          <p:cNvPr id="32" name="Group 31">
            <a:extLst>
              <a:ext uri="{FF2B5EF4-FFF2-40B4-BE49-F238E27FC236}">
                <a16:creationId xmlns:a16="http://schemas.microsoft.com/office/drawing/2014/main" id="{81AFB6BA-9D31-A772-F297-93244E2CA60E}"/>
              </a:ext>
            </a:extLst>
          </p:cNvPr>
          <p:cNvGrpSpPr/>
          <p:nvPr/>
        </p:nvGrpSpPr>
        <p:grpSpPr>
          <a:xfrm>
            <a:off x="3400821" y="3637280"/>
            <a:ext cx="1965960" cy="538480"/>
            <a:chOff x="685800" y="3637280"/>
            <a:chExt cx="1965960" cy="538480"/>
          </a:xfrm>
        </p:grpSpPr>
        <p:sp>
          <p:nvSpPr>
            <p:cNvPr id="33" name="Rectangle 32">
              <a:extLst>
                <a:ext uri="{FF2B5EF4-FFF2-40B4-BE49-F238E27FC236}">
                  <a16:creationId xmlns:a16="http://schemas.microsoft.com/office/drawing/2014/main" id="{0C93E113-5DBC-F2DD-BEF8-161D0935003A}"/>
                </a:ext>
              </a:extLst>
            </p:cNvPr>
            <p:cNvSpPr/>
            <p:nvPr/>
          </p:nvSpPr>
          <p:spPr>
            <a:xfrm>
              <a:off x="685800" y="3637280"/>
              <a:ext cx="1965960" cy="5384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4" name="TextBox 33">
              <a:extLst>
                <a:ext uri="{FF2B5EF4-FFF2-40B4-BE49-F238E27FC236}">
                  <a16:creationId xmlns:a16="http://schemas.microsoft.com/office/drawing/2014/main" id="{49F9D09B-F422-B644-A0CA-52031615C26A}"/>
                </a:ext>
              </a:extLst>
            </p:cNvPr>
            <p:cNvSpPr txBox="1"/>
            <p:nvPr/>
          </p:nvSpPr>
          <p:spPr>
            <a:xfrm>
              <a:off x="685800" y="3772752"/>
              <a:ext cx="1943099" cy="369332"/>
            </a:xfrm>
            <a:prstGeom prst="rect">
              <a:avLst/>
            </a:prstGeom>
            <a:noFill/>
          </p:spPr>
          <p:txBody>
            <a:bodyPr wrap="square" rtlCol="0">
              <a:spAutoFit/>
            </a:bodyPr>
            <a:lstStyle/>
            <a:p>
              <a:pPr algn="ctr"/>
              <a:r>
                <a:rPr lang="en-US" dirty="0">
                  <a:solidFill>
                    <a:schemeClr val="bg1"/>
                  </a:solidFill>
                </a:rPr>
                <a:t>Consumers</a:t>
              </a:r>
            </a:p>
          </p:txBody>
        </p:sp>
      </p:grpSp>
      <p:grpSp>
        <p:nvGrpSpPr>
          <p:cNvPr id="31" name="Group 30">
            <a:extLst>
              <a:ext uri="{FF2B5EF4-FFF2-40B4-BE49-F238E27FC236}">
                <a16:creationId xmlns:a16="http://schemas.microsoft.com/office/drawing/2014/main" id="{C9196896-F5D7-2C77-F59F-35BD352CAE95}"/>
              </a:ext>
            </a:extLst>
          </p:cNvPr>
          <p:cNvGrpSpPr/>
          <p:nvPr/>
        </p:nvGrpSpPr>
        <p:grpSpPr>
          <a:xfrm>
            <a:off x="685800" y="3637280"/>
            <a:ext cx="1965960" cy="538480"/>
            <a:chOff x="685800" y="3637280"/>
            <a:chExt cx="1965960" cy="538480"/>
          </a:xfrm>
        </p:grpSpPr>
        <p:sp>
          <p:nvSpPr>
            <p:cNvPr id="30" name="Rectangle 29">
              <a:extLst>
                <a:ext uri="{FF2B5EF4-FFF2-40B4-BE49-F238E27FC236}">
                  <a16:creationId xmlns:a16="http://schemas.microsoft.com/office/drawing/2014/main" id="{49262C71-332F-DA8D-8E97-07C93078BCB7}"/>
                </a:ext>
              </a:extLst>
            </p:cNvPr>
            <p:cNvSpPr/>
            <p:nvPr/>
          </p:nvSpPr>
          <p:spPr>
            <a:xfrm>
              <a:off x="685800" y="3637280"/>
              <a:ext cx="1965960" cy="5384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 name="TextBox 12">
              <a:extLst>
                <a:ext uri="{FF2B5EF4-FFF2-40B4-BE49-F238E27FC236}">
                  <a16:creationId xmlns:a16="http://schemas.microsoft.com/office/drawing/2014/main" id="{567400DC-CDF2-A139-07C4-8F54FDDD6760}"/>
                </a:ext>
              </a:extLst>
            </p:cNvPr>
            <p:cNvSpPr txBox="1"/>
            <p:nvPr/>
          </p:nvSpPr>
          <p:spPr>
            <a:xfrm>
              <a:off x="685800" y="3772752"/>
              <a:ext cx="1943099" cy="369332"/>
            </a:xfrm>
            <a:prstGeom prst="rect">
              <a:avLst/>
            </a:prstGeom>
            <a:noFill/>
          </p:spPr>
          <p:txBody>
            <a:bodyPr wrap="square" rtlCol="0">
              <a:spAutoFit/>
            </a:bodyPr>
            <a:lstStyle/>
            <a:p>
              <a:pPr algn="ctr"/>
              <a:r>
                <a:rPr lang="en-US" dirty="0">
                  <a:solidFill>
                    <a:schemeClr val="bg1"/>
                  </a:solidFill>
                </a:rPr>
                <a:t>Customers</a:t>
              </a:r>
            </a:p>
          </p:txBody>
        </p:sp>
      </p:grpSp>
      <p:pic>
        <p:nvPicPr>
          <p:cNvPr id="29" name="Picture 28">
            <a:extLst>
              <a:ext uri="{FF2B5EF4-FFF2-40B4-BE49-F238E27FC236}">
                <a16:creationId xmlns:a16="http://schemas.microsoft.com/office/drawing/2014/main" id="{54C0C9B6-183F-B836-F67B-4E1725A38E04}"/>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a:off x="6112246" y="1772370"/>
            <a:ext cx="1965960" cy="1965960"/>
          </a:xfrm>
          <a:prstGeom prst="rect">
            <a:avLst/>
          </a:prstGeom>
          <a:ln>
            <a:noFill/>
          </a:ln>
        </p:spPr>
      </p:pic>
      <p:sp>
        <p:nvSpPr>
          <p:cNvPr id="22" name="Flowchart: Connector 14">
            <a:extLst>
              <a:ext uri="{FF2B5EF4-FFF2-40B4-BE49-F238E27FC236}">
                <a16:creationId xmlns:a16="http://schemas.microsoft.com/office/drawing/2014/main" id="{F8477F01-8836-B702-C6FB-1FD7EBD8A51C}"/>
              </a:ext>
            </a:extLst>
          </p:cNvPr>
          <p:cNvSpPr/>
          <p:nvPr/>
        </p:nvSpPr>
        <p:spPr>
          <a:xfrm>
            <a:off x="3400821" y="1772370"/>
            <a:ext cx="1965960" cy="1965960"/>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pic>
        <p:nvPicPr>
          <p:cNvPr id="18" name="Picture 17" descr="A group of people shaking hands&#10;&#10;Description automatically generated">
            <a:extLst>
              <a:ext uri="{FF2B5EF4-FFF2-40B4-BE49-F238E27FC236}">
                <a16:creationId xmlns:a16="http://schemas.microsoft.com/office/drawing/2014/main" id="{F5A9D78A-CC02-8F9D-3BC1-ABA787887FFF}"/>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685800" y="1772370"/>
            <a:ext cx="1965960" cy="1965960"/>
          </a:xfrm>
          <a:prstGeom prst="rect">
            <a:avLst/>
          </a:prstGeom>
          <a:ln>
            <a:noFill/>
          </a:ln>
        </p:spPr>
      </p:pic>
      <p:sp>
        <p:nvSpPr>
          <p:cNvPr id="9" name="Slide Number Placeholder 1">
            <a:extLst>
              <a:ext uri="{FF2B5EF4-FFF2-40B4-BE49-F238E27FC236}">
                <a16:creationId xmlns:a16="http://schemas.microsoft.com/office/drawing/2014/main" id="{6825D13C-8130-1185-2E5A-A70E69006E2F}"/>
              </a:ext>
            </a:extLst>
          </p:cNvPr>
          <p:cNvSpPr>
            <a:spLocks noGrp="1"/>
          </p:cNvSpPr>
          <p:nvPr>
            <p:ph type="sldNum" sz="quarter" idx="10"/>
          </p:nvPr>
        </p:nvSpPr>
        <p:spPr/>
        <p:txBody>
          <a:bodyPr/>
          <a:lstStyle/>
          <a:p>
            <a:r>
              <a:rPr lang="en-US" dirty="0"/>
              <a:t>Page </a:t>
            </a:r>
            <a:fld id="{5A9C12DC-491F-9444-86A2-13AC5C62A2FC}" type="slidenum">
              <a:rPr lang="en-US" smtClean="0"/>
              <a:pPr/>
              <a:t>5</a:t>
            </a:fld>
            <a:endParaRPr lang="en-US" dirty="0"/>
          </a:p>
        </p:txBody>
      </p:sp>
      <p:sp>
        <p:nvSpPr>
          <p:cNvPr id="10" name="Footer Placeholder 2">
            <a:extLst>
              <a:ext uri="{FF2B5EF4-FFF2-40B4-BE49-F238E27FC236}">
                <a16:creationId xmlns:a16="http://schemas.microsoft.com/office/drawing/2014/main" id="{6D8138A5-2EC3-DC6B-7CD6-1B094AABC21D}"/>
              </a:ext>
            </a:extLst>
          </p:cNvPr>
          <p:cNvSpPr>
            <a:spLocks noGrp="1"/>
          </p:cNvSpPr>
          <p:nvPr>
            <p:ph type="ftr" sz="quarter" idx="11"/>
          </p:nvPr>
        </p:nvSpPr>
        <p:spPr/>
        <p:txBody>
          <a:bodyPr/>
          <a:lstStyle/>
          <a:p>
            <a:r>
              <a:rPr lang="en-US"/>
              <a:t>Confidential Property of Schneider Electric | </a:t>
            </a:r>
            <a:endParaRPr lang="en-US" dirty="0"/>
          </a:p>
        </p:txBody>
      </p:sp>
      <p:sp>
        <p:nvSpPr>
          <p:cNvPr id="12" name="Title 23">
            <a:extLst>
              <a:ext uri="{FF2B5EF4-FFF2-40B4-BE49-F238E27FC236}">
                <a16:creationId xmlns:a16="http://schemas.microsoft.com/office/drawing/2014/main" id="{541325C1-5589-4F92-9DED-8335FF48D651}"/>
              </a:ext>
            </a:extLst>
          </p:cNvPr>
          <p:cNvSpPr txBox="1">
            <a:spLocks/>
          </p:cNvSpPr>
          <p:nvPr/>
        </p:nvSpPr>
        <p:spPr>
          <a:xfrm>
            <a:off x="583451" y="631629"/>
            <a:ext cx="6132310" cy="771143"/>
          </a:xfrm>
          <a:prstGeom prst="rect">
            <a:avLst/>
          </a:prstGeom>
        </p:spPr>
        <p:txBody>
          <a:bodyPr vert="horz" lIns="91416" tIns="45708" rIns="91416" bIns="45708" rtlCol="0" anchor="t">
            <a:noAutofit/>
          </a:bodyPr>
          <a:lstStyle>
            <a:lvl1pPr algn="l" defTabSz="914400" rtl="0" eaLnBrk="1" latinLnBrk="0" hangingPunct="1">
              <a:lnSpc>
                <a:spcPct val="90000"/>
              </a:lnSpc>
              <a:spcBef>
                <a:spcPct val="0"/>
              </a:spcBef>
              <a:buNone/>
              <a:defRPr lang="en-US" sz="3200" kern="1200">
                <a:solidFill>
                  <a:srgbClr val="3DCD58"/>
                </a:solidFill>
                <a:latin typeface="Arial" panose="020B0604020202020204" pitchFamily="34" charset="0"/>
                <a:ea typeface="+mj-ea"/>
                <a:cs typeface="Arial" panose="020B0604020202020204" pitchFamily="34" charset="0"/>
              </a:defRPr>
            </a:lvl1pPr>
          </a:lstStyle>
          <a:p>
            <a:r>
              <a:rPr lang="en-US" sz="2800" dirty="0"/>
              <a:t>Sustainability is becoming the new business imperative for all</a:t>
            </a:r>
          </a:p>
        </p:txBody>
      </p:sp>
    </p:spTree>
    <p:extLst>
      <p:ext uri="{BB962C8B-B14F-4D97-AF65-F5344CB8AC3E}">
        <p14:creationId xmlns:p14="http://schemas.microsoft.com/office/powerpoint/2010/main" val="352506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825D13C-8130-1185-2E5A-A70E69006E2F}"/>
              </a:ext>
            </a:extLst>
          </p:cNvPr>
          <p:cNvSpPr>
            <a:spLocks noGrp="1"/>
          </p:cNvSpPr>
          <p:nvPr>
            <p:ph type="sldNum" sz="quarter" idx="10"/>
          </p:nvPr>
        </p:nvSpPr>
        <p:spPr/>
        <p:txBody>
          <a:bodyPr/>
          <a:lstStyle/>
          <a:p>
            <a:r>
              <a:rPr lang="en-US" dirty="0"/>
              <a:t>Page </a:t>
            </a:r>
            <a:fld id="{5A9C12DC-491F-9444-86A2-13AC5C62A2FC}" type="slidenum">
              <a:rPr lang="en-US" smtClean="0"/>
              <a:pPr/>
              <a:t>6</a:t>
            </a:fld>
            <a:endParaRPr lang="en-US" dirty="0"/>
          </a:p>
        </p:txBody>
      </p:sp>
      <p:sp>
        <p:nvSpPr>
          <p:cNvPr id="10" name="Footer Placeholder 2">
            <a:extLst>
              <a:ext uri="{FF2B5EF4-FFF2-40B4-BE49-F238E27FC236}">
                <a16:creationId xmlns:a16="http://schemas.microsoft.com/office/drawing/2014/main" id="{6D8138A5-2EC3-DC6B-7CD6-1B094AABC21D}"/>
              </a:ext>
            </a:extLst>
          </p:cNvPr>
          <p:cNvSpPr>
            <a:spLocks noGrp="1"/>
          </p:cNvSpPr>
          <p:nvPr>
            <p:ph type="ftr" sz="quarter" idx="11"/>
          </p:nvPr>
        </p:nvSpPr>
        <p:spPr/>
        <p:txBody>
          <a:bodyPr/>
          <a:lstStyle/>
          <a:p>
            <a:r>
              <a:rPr lang="en-US" dirty="0"/>
              <a:t>Confidential Property of Schneider Electric | </a:t>
            </a:r>
          </a:p>
        </p:txBody>
      </p:sp>
      <p:graphicFrame>
        <p:nvGraphicFramePr>
          <p:cNvPr id="2" name="Chart 1">
            <a:extLst>
              <a:ext uri="{FF2B5EF4-FFF2-40B4-BE49-F238E27FC236}">
                <a16:creationId xmlns:a16="http://schemas.microsoft.com/office/drawing/2014/main" id="{0B7B0207-187E-4607-D5A6-C9460FE2DE10}"/>
              </a:ext>
            </a:extLst>
          </p:cNvPr>
          <p:cNvGraphicFramePr/>
          <p:nvPr>
            <p:extLst>
              <p:ext uri="{D42A27DB-BD31-4B8C-83A1-F6EECF244321}">
                <p14:modId xmlns:p14="http://schemas.microsoft.com/office/powerpoint/2010/main" val="1672137572"/>
              </p:ext>
            </p:extLst>
          </p:nvPr>
        </p:nvGraphicFramePr>
        <p:xfrm>
          <a:off x="-395784" y="1119117"/>
          <a:ext cx="5090616" cy="339374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23">
            <a:extLst>
              <a:ext uri="{FF2B5EF4-FFF2-40B4-BE49-F238E27FC236}">
                <a16:creationId xmlns:a16="http://schemas.microsoft.com/office/drawing/2014/main" id="{30562C27-83D6-4C84-17F3-BE3AD96B4A07}"/>
              </a:ext>
            </a:extLst>
          </p:cNvPr>
          <p:cNvSpPr txBox="1">
            <a:spLocks/>
          </p:cNvSpPr>
          <p:nvPr/>
        </p:nvSpPr>
        <p:spPr>
          <a:xfrm>
            <a:off x="583451" y="631629"/>
            <a:ext cx="6132310" cy="771143"/>
          </a:xfrm>
          <a:prstGeom prst="rect">
            <a:avLst/>
          </a:prstGeom>
        </p:spPr>
        <p:txBody>
          <a:bodyPr vert="horz" lIns="91416" tIns="45708" rIns="91416" bIns="45708" rtlCol="0" anchor="t">
            <a:noAutofit/>
          </a:bodyPr>
          <a:lstStyle>
            <a:lvl1pPr algn="l" defTabSz="914400" rtl="0" eaLnBrk="1" latinLnBrk="0" hangingPunct="1">
              <a:lnSpc>
                <a:spcPct val="90000"/>
              </a:lnSpc>
              <a:spcBef>
                <a:spcPct val="0"/>
              </a:spcBef>
              <a:buNone/>
              <a:defRPr lang="en-US" sz="3200" kern="1200">
                <a:solidFill>
                  <a:srgbClr val="3DCD58"/>
                </a:solidFill>
                <a:latin typeface="Arial" panose="020B0604020202020204" pitchFamily="34" charset="0"/>
                <a:ea typeface="+mj-ea"/>
                <a:cs typeface="Arial" panose="020B0604020202020204" pitchFamily="34" charset="0"/>
              </a:defRPr>
            </a:lvl1pPr>
          </a:lstStyle>
          <a:p>
            <a:r>
              <a:rPr lang="en-US" sz="2800" dirty="0"/>
              <a:t>Kentucky Businesses by Size</a:t>
            </a:r>
          </a:p>
        </p:txBody>
      </p:sp>
      <p:sp>
        <p:nvSpPr>
          <p:cNvPr id="5" name="TextBox 4">
            <a:extLst>
              <a:ext uri="{FF2B5EF4-FFF2-40B4-BE49-F238E27FC236}">
                <a16:creationId xmlns:a16="http://schemas.microsoft.com/office/drawing/2014/main" id="{582F94D4-0B4C-28B8-168D-41274EB366F2}"/>
              </a:ext>
            </a:extLst>
          </p:cNvPr>
          <p:cNvSpPr txBox="1"/>
          <p:nvPr/>
        </p:nvSpPr>
        <p:spPr>
          <a:xfrm>
            <a:off x="173763" y="4575596"/>
            <a:ext cx="3176833" cy="215444"/>
          </a:xfrm>
          <a:prstGeom prst="rect">
            <a:avLst/>
          </a:prstGeom>
          <a:noFill/>
        </p:spPr>
        <p:txBody>
          <a:bodyPr wrap="square" rtlCol="0">
            <a:spAutoFit/>
          </a:bodyPr>
          <a:lstStyle/>
          <a:p>
            <a:r>
              <a:rPr lang="en-US" sz="800" i="1" dirty="0">
                <a:solidFill>
                  <a:schemeClr val="accent1"/>
                </a:solidFill>
              </a:rPr>
              <a:t>Sources: Kentucky Center for Statistics; CDP</a:t>
            </a:r>
          </a:p>
        </p:txBody>
      </p:sp>
      <p:grpSp>
        <p:nvGrpSpPr>
          <p:cNvPr id="6" name="Group 5">
            <a:extLst>
              <a:ext uri="{FF2B5EF4-FFF2-40B4-BE49-F238E27FC236}">
                <a16:creationId xmlns:a16="http://schemas.microsoft.com/office/drawing/2014/main" id="{C6F451E9-1E63-D3D0-55BE-51F6A5ABE84C}"/>
              </a:ext>
            </a:extLst>
          </p:cNvPr>
          <p:cNvGrpSpPr/>
          <p:nvPr/>
        </p:nvGrpSpPr>
        <p:grpSpPr>
          <a:xfrm>
            <a:off x="4061382" y="1709952"/>
            <a:ext cx="4015818" cy="1767436"/>
            <a:chOff x="5062194" y="1450645"/>
            <a:chExt cx="4015818" cy="1767436"/>
          </a:xfrm>
        </p:grpSpPr>
        <p:sp>
          <p:nvSpPr>
            <p:cNvPr id="7" name="TextBox 6">
              <a:extLst>
                <a:ext uri="{FF2B5EF4-FFF2-40B4-BE49-F238E27FC236}">
                  <a16:creationId xmlns:a16="http://schemas.microsoft.com/office/drawing/2014/main" id="{8114A34F-9B53-399B-D4DB-8FCB8B72FB66}"/>
                </a:ext>
              </a:extLst>
            </p:cNvPr>
            <p:cNvSpPr txBox="1"/>
            <p:nvPr/>
          </p:nvSpPr>
          <p:spPr>
            <a:xfrm>
              <a:off x="5062194" y="1450645"/>
              <a:ext cx="4015818" cy="1200329"/>
            </a:xfrm>
            <a:prstGeom prst="rect">
              <a:avLst/>
            </a:prstGeom>
            <a:noFill/>
          </p:spPr>
          <p:txBody>
            <a:bodyPr wrap="square" rtlCol="0">
              <a:spAutoFit/>
            </a:bodyPr>
            <a:lstStyle/>
            <a:p>
              <a:r>
                <a:rPr lang="en-US" sz="7200" b="1" dirty="0">
                  <a:solidFill>
                    <a:schemeClr val="tx2"/>
                  </a:solidFill>
                </a:rPr>
                <a:t>11.4x</a:t>
              </a:r>
            </a:p>
          </p:txBody>
        </p:sp>
        <p:sp>
          <p:nvSpPr>
            <p:cNvPr id="8" name="TextBox 7">
              <a:extLst>
                <a:ext uri="{FF2B5EF4-FFF2-40B4-BE49-F238E27FC236}">
                  <a16:creationId xmlns:a16="http://schemas.microsoft.com/office/drawing/2014/main" id="{55381C51-8289-68BE-8DBE-197A20416885}"/>
                </a:ext>
              </a:extLst>
            </p:cNvPr>
            <p:cNvSpPr txBox="1"/>
            <p:nvPr/>
          </p:nvSpPr>
          <p:spPr>
            <a:xfrm>
              <a:off x="5208309" y="2571750"/>
              <a:ext cx="3723588" cy="646331"/>
            </a:xfrm>
            <a:prstGeom prst="rect">
              <a:avLst/>
            </a:prstGeom>
            <a:noFill/>
          </p:spPr>
          <p:txBody>
            <a:bodyPr wrap="square" rtlCol="0">
              <a:spAutoFit/>
            </a:bodyPr>
            <a:lstStyle/>
            <a:p>
              <a:r>
                <a:rPr lang="en-US" dirty="0">
                  <a:solidFill>
                    <a:schemeClr val="accent1"/>
                  </a:solidFill>
                </a:rPr>
                <a:t>Average emissions in a company’s value chain, versus its operations</a:t>
              </a:r>
            </a:p>
          </p:txBody>
        </p:sp>
      </p:grpSp>
    </p:spTree>
    <p:extLst>
      <p:ext uri="{BB962C8B-B14F-4D97-AF65-F5344CB8AC3E}">
        <p14:creationId xmlns:p14="http://schemas.microsoft.com/office/powerpoint/2010/main" val="3738720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3DA0978-B7CB-8E00-70E8-A1FF43DD7E59}"/>
              </a:ext>
            </a:extLst>
          </p:cNvPr>
          <p:cNvSpPr/>
          <p:nvPr/>
        </p:nvSpPr>
        <p:spPr>
          <a:xfrm flipV="1">
            <a:off x="685801" y="2357395"/>
            <a:ext cx="7391400" cy="168217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8" name="Group 47">
            <a:extLst>
              <a:ext uri="{FF2B5EF4-FFF2-40B4-BE49-F238E27FC236}">
                <a16:creationId xmlns:a16="http://schemas.microsoft.com/office/drawing/2014/main" id="{7D12E88E-8C84-06FD-3A53-14D5ADCA0FB6}"/>
              </a:ext>
            </a:extLst>
          </p:cNvPr>
          <p:cNvGrpSpPr/>
          <p:nvPr/>
        </p:nvGrpSpPr>
        <p:grpSpPr>
          <a:xfrm>
            <a:off x="2977713" y="484832"/>
            <a:ext cx="2807576" cy="1000124"/>
            <a:chOff x="2755024" y="230188"/>
            <a:chExt cx="2807576" cy="1000124"/>
          </a:xfrm>
        </p:grpSpPr>
        <p:sp>
          <p:nvSpPr>
            <p:cNvPr id="52" name="Rectangle 51">
              <a:extLst>
                <a:ext uri="{FF2B5EF4-FFF2-40B4-BE49-F238E27FC236}">
                  <a16:creationId xmlns:a16="http://schemas.microsoft.com/office/drawing/2014/main" id="{8114D9C6-EA02-AC03-E218-09DBB96E20F0}"/>
                </a:ext>
              </a:extLst>
            </p:cNvPr>
            <p:cNvSpPr/>
            <p:nvPr/>
          </p:nvSpPr>
          <p:spPr>
            <a:xfrm>
              <a:off x="2755024" y="230188"/>
              <a:ext cx="2807576" cy="1000124"/>
            </a:xfrm>
            <a:prstGeom prst="rect">
              <a:avLst/>
            </a:prstGeom>
            <a:solidFill>
              <a:srgbClr val="3DCD58">
                <a:lumMod val="20000"/>
                <a:lumOff val="80000"/>
                <a:alpha val="89804"/>
              </a:srgbClr>
            </a:solidFill>
          </p:spPr>
          <p:txBody>
            <a:bodyPr vert="horz" lIns="171450" tIns="171450" rIns="171450" bIns="171450" rtlCol="0">
              <a:noAutofit/>
            </a:bodyPr>
            <a:lstStyle/>
            <a:p>
              <a:pPr defTabSz="457172">
                <a:defRPr/>
              </a:pPr>
              <a:endParaRPr lang="en-US" sz="1500" b="1" kern="0">
                <a:solidFill>
                  <a:srgbClr val="3DCD58"/>
                </a:solidFill>
                <a:cs typeface="Arial"/>
              </a:endParaRPr>
            </a:p>
          </p:txBody>
        </p:sp>
        <p:sp>
          <p:nvSpPr>
            <p:cNvPr id="6" name="Text Placeholder 5">
              <a:extLst>
                <a:ext uri="{FF2B5EF4-FFF2-40B4-BE49-F238E27FC236}">
                  <a16:creationId xmlns:a16="http://schemas.microsoft.com/office/drawing/2014/main" id="{B13BB4EF-646B-E22A-5A67-764D803B3A98}"/>
                </a:ext>
              </a:extLst>
            </p:cNvPr>
            <p:cNvSpPr txBox="1">
              <a:spLocks/>
            </p:cNvSpPr>
            <p:nvPr/>
          </p:nvSpPr>
          <p:spPr>
            <a:xfrm>
              <a:off x="2840827" y="459670"/>
              <a:ext cx="2635971" cy="541160"/>
            </a:xfrm>
            <a:prstGeom prst="rect">
              <a:avLst/>
            </a:prstGeom>
          </p:spPr>
          <p:txBody>
            <a:bodyPr vert="horz" lIns="68580" tIns="34290" rIns="68580" bIns="34290" rtlCol="0" anchor="ctr">
              <a:noAutofit/>
            </a:bodyPr>
            <a:lstStyle>
              <a:lvl1pPr marL="0" indent="0" algn="l" defTabSz="228600" rtl="0" eaLnBrk="1" latinLnBrk="0" hangingPunct="1">
                <a:lnSpc>
                  <a:spcPct val="100000"/>
                </a:lnSpc>
                <a:spcBef>
                  <a:spcPts val="0"/>
                </a:spcBef>
                <a:spcAft>
                  <a:spcPts val="1200"/>
                </a:spcAft>
                <a:buClr>
                  <a:schemeClr val="accent2"/>
                </a:buClr>
                <a:buSzPct val="120000"/>
                <a:buFont typeface="Arial" panose="020B0604020202020204" pitchFamily="34" charset="0"/>
                <a:buNone/>
                <a:defRPr lang="en-US" sz="1600" kern="1200" dirty="0" smtClean="0">
                  <a:solidFill>
                    <a:schemeClr val="tx2"/>
                  </a:solidFill>
                  <a:latin typeface="Arial" panose="020B0604020202020204" pitchFamily="34" charset="0"/>
                  <a:ea typeface="+mn-ea"/>
                  <a:cs typeface="Arial" panose="020B0604020202020204" pitchFamily="34" charset="0"/>
                </a:defRPr>
              </a:lvl1pPr>
              <a:lvl2pPr marL="0" indent="0" algn="l" defTabSz="228600" rtl="0" eaLnBrk="1" latinLnBrk="0" hangingPunct="1">
                <a:lnSpc>
                  <a:spcPct val="100000"/>
                </a:lnSpc>
                <a:spcBef>
                  <a:spcPts val="0"/>
                </a:spcBef>
                <a:spcAft>
                  <a:spcPts val="1200"/>
                </a:spcAft>
                <a:buClr>
                  <a:schemeClr val="accent2"/>
                </a:buClr>
                <a:buFont typeface="Courier New" panose="02070309020205020404" pitchFamily="49" charset="0"/>
                <a:buNone/>
                <a:defRPr lang="en-US" sz="1600" kern="1200" dirty="0" smtClean="0">
                  <a:solidFill>
                    <a:schemeClr val="tx2"/>
                  </a:solidFill>
                  <a:latin typeface="Arial" panose="020B0604020202020204" pitchFamily="34" charset="0"/>
                  <a:ea typeface="+mn-ea"/>
                  <a:cs typeface="Arial" panose="020B0604020202020204" pitchFamily="34" charset="0"/>
                </a:defRPr>
              </a:lvl2pPr>
              <a:lvl3pPr marL="0" indent="0" algn="l" defTabSz="228600" rtl="0" eaLnBrk="1" latinLnBrk="0" hangingPunct="1">
                <a:lnSpc>
                  <a:spcPct val="100000"/>
                </a:lnSpc>
                <a:spcBef>
                  <a:spcPts val="0"/>
                </a:spcBef>
                <a:spcAft>
                  <a:spcPts val="1200"/>
                </a:spcAft>
                <a:buClr>
                  <a:schemeClr val="accent2"/>
                </a:buClr>
                <a:buFont typeface="Arial" panose="020B0604020202020204" pitchFamily="34" charset="0"/>
                <a:buNone/>
                <a:defRPr lang="en-US" sz="1200" kern="1200" dirty="0" smtClean="0">
                  <a:solidFill>
                    <a:schemeClr val="tx2"/>
                  </a:solidFill>
                  <a:latin typeface="Arial" panose="020B0604020202020204" pitchFamily="34" charset="0"/>
                  <a:ea typeface="+mn-ea"/>
                  <a:cs typeface="Arial" panose="020B0604020202020204" pitchFamily="34" charset="0"/>
                </a:defRPr>
              </a:lvl3pPr>
              <a:lvl4pPr marL="0" indent="0" algn="l" defTabSz="228600" rtl="0" eaLnBrk="1" latinLnBrk="0" hangingPunct="1">
                <a:lnSpc>
                  <a:spcPct val="100000"/>
                </a:lnSpc>
                <a:spcBef>
                  <a:spcPts val="0"/>
                </a:spcBef>
                <a:spcAft>
                  <a:spcPts val="1200"/>
                </a:spcAft>
                <a:buClr>
                  <a:schemeClr val="accent2"/>
                </a:buClr>
                <a:buFont typeface="Arial" panose="020B0604020202020204" pitchFamily="34" charset="0"/>
                <a:buNone/>
                <a:defRPr lang="en-US" sz="1200" b="0" kern="1200" dirty="0" smtClean="0">
                  <a:solidFill>
                    <a:schemeClr val="tx2"/>
                  </a:solidFill>
                  <a:latin typeface="Arial" panose="020B0604020202020204" pitchFamily="34" charset="0"/>
                  <a:ea typeface="+mn-ea"/>
                  <a:cs typeface="Arial" panose="020B0604020202020204" pitchFamily="34" charset="0"/>
                </a:defRPr>
              </a:lvl4pPr>
              <a:lvl5pPr marL="0" indent="0" algn="l" defTabSz="228600" rtl="0" eaLnBrk="1" latinLnBrk="0" hangingPunct="1">
                <a:lnSpc>
                  <a:spcPct val="100000"/>
                </a:lnSpc>
                <a:spcBef>
                  <a:spcPts val="0"/>
                </a:spcBef>
                <a:spcAft>
                  <a:spcPts val="1200"/>
                </a:spcAft>
                <a:buClr>
                  <a:schemeClr val="accent2"/>
                </a:buClr>
                <a:buFont typeface="Arial" panose="020B0604020202020204" pitchFamily="34" charset="0"/>
                <a:buNone/>
                <a:defRPr lang="en-US" sz="1200" kern="1200" dirty="0" smtClean="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solidFill>
                    <a:srgbClr val="0CC54E"/>
                  </a:solidFill>
                  <a:latin typeface="Arial"/>
                  <a:cs typeface="Arial"/>
                </a:rPr>
                <a:t>194</a:t>
              </a:r>
              <a:br>
                <a:rPr lang="en-US" sz="1200" dirty="0">
                  <a:solidFill>
                    <a:srgbClr val="626469"/>
                  </a:solidFill>
                  <a:latin typeface="Arial"/>
                  <a:cs typeface="Arial"/>
                </a:rPr>
              </a:br>
              <a:r>
                <a:rPr lang="en-US" sz="1050" dirty="0">
                  <a:solidFill>
                    <a:srgbClr val="626469"/>
                  </a:solidFill>
                  <a:latin typeface="Arial"/>
                  <a:cs typeface="Arial"/>
                </a:rPr>
                <a:t>SMEs surveyed</a:t>
              </a:r>
              <a:endParaRPr lang="en-US" sz="1200" dirty="0">
                <a:solidFill>
                  <a:srgbClr val="626469"/>
                </a:solidFill>
                <a:latin typeface="Arial"/>
                <a:cs typeface="Arial"/>
              </a:endParaRPr>
            </a:p>
          </p:txBody>
        </p:sp>
      </p:grpSp>
      <p:sp>
        <p:nvSpPr>
          <p:cNvPr id="55" name="TextBox 54">
            <a:extLst>
              <a:ext uri="{FF2B5EF4-FFF2-40B4-BE49-F238E27FC236}">
                <a16:creationId xmlns:a16="http://schemas.microsoft.com/office/drawing/2014/main" id="{F2A2810C-78EB-27BF-41EC-9E38B26A06BE}"/>
              </a:ext>
            </a:extLst>
          </p:cNvPr>
          <p:cNvSpPr txBox="1"/>
          <p:nvPr/>
        </p:nvSpPr>
        <p:spPr>
          <a:xfrm>
            <a:off x="1291195" y="2820407"/>
            <a:ext cx="1337705" cy="1046440"/>
          </a:xfrm>
          <a:prstGeom prst="rect">
            <a:avLst/>
          </a:prstGeom>
          <a:noFill/>
        </p:spPr>
        <p:txBody>
          <a:bodyPr wrap="square">
            <a:spAutoFit/>
          </a:bodyPr>
          <a:lstStyle/>
          <a:p>
            <a:pPr algn="ctr"/>
            <a:r>
              <a:rPr lang="en-US" b="1" dirty="0">
                <a:solidFill>
                  <a:schemeClr val="tx2"/>
                </a:solidFill>
                <a:latin typeface="Arial"/>
                <a:cs typeface="Calibri"/>
              </a:rPr>
              <a:t>60%</a:t>
            </a:r>
            <a:br>
              <a:rPr lang="en-US" sz="1050" dirty="0">
                <a:solidFill>
                  <a:srgbClr val="5D5F64"/>
                </a:solidFill>
                <a:latin typeface="Arial"/>
                <a:cs typeface="Calibri"/>
              </a:rPr>
            </a:br>
            <a:r>
              <a:rPr lang="en-US" sz="1050" dirty="0">
                <a:solidFill>
                  <a:srgbClr val="5D5F64"/>
                </a:solidFill>
                <a:latin typeface="Arial"/>
                <a:cs typeface="Calibri"/>
              </a:rPr>
              <a:t>of surveyed businesses had a climate reduction plan in place</a:t>
            </a:r>
            <a:endParaRPr lang="en-US" sz="1050" dirty="0">
              <a:solidFill>
                <a:srgbClr val="3DCD58"/>
              </a:solidFill>
              <a:latin typeface="Arial"/>
              <a:cs typeface="Calibri"/>
            </a:endParaRPr>
          </a:p>
        </p:txBody>
      </p:sp>
      <p:sp>
        <p:nvSpPr>
          <p:cNvPr id="20" name="TextBox 19">
            <a:extLst>
              <a:ext uri="{FF2B5EF4-FFF2-40B4-BE49-F238E27FC236}">
                <a16:creationId xmlns:a16="http://schemas.microsoft.com/office/drawing/2014/main" id="{07C1F3C8-5A2B-48D6-8EB6-8880FC64AFD9}"/>
              </a:ext>
            </a:extLst>
          </p:cNvPr>
          <p:cNvSpPr txBox="1"/>
          <p:nvPr/>
        </p:nvSpPr>
        <p:spPr>
          <a:xfrm>
            <a:off x="3673997" y="2820407"/>
            <a:ext cx="1534610" cy="854080"/>
          </a:xfrm>
          <a:prstGeom prst="rect">
            <a:avLst/>
          </a:prstGeom>
          <a:noFill/>
        </p:spPr>
        <p:txBody>
          <a:bodyPr wrap="square">
            <a:spAutoFit/>
          </a:bodyPr>
          <a:lstStyle/>
          <a:p>
            <a:pPr algn="ctr"/>
            <a:r>
              <a:rPr lang="en-US" b="1" dirty="0">
                <a:solidFill>
                  <a:schemeClr val="tx2"/>
                </a:solidFill>
                <a:latin typeface="Arial"/>
                <a:cs typeface="Calibri"/>
              </a:rPr>
              <a:t>68%</a:t>
            </a:r>
            <a:br>
              <a:rPr lang="en-US" sz="1050" dirty="0">
                <a:solidFill>
                  <a:srgbClr val="5D5F64"/>
                </a:solidFill>
                <a:latin typeface="Arial"/>
                <a:cs typeface="Calibri"/>
              </a:rPr>
            </a:br>
            <a:r>
              <a:rPr lang="en-US" sz="1050" dirty="0">
                <a:solidFill>
                  <a:srgbClr val="5D5F64"/>
                </a:solidFill>
                <a:latin typeface="Arial"/>
                <a:cs typeface="Calibri"/>
              </a:rPr>
              <a:t>said lack of resources prevented them from taking climate action</a:t>
            </a:r>
            <a:endParaRPr lang="en-US" sz="1050" dirty="0">
              <a:solidFill>
                <a:srgbClr val="3DCD58"/>
              </a:solidFill>
              <a:latin typeface="Arial"/>
              <a:cs typeface="Calibri"/>
            </a:endParaRPr>
          </a:p>
        </p:txBody>
      </p:sp>
      <p:sp>
        <p:nvSpPr>
          <p:cNvPr id="35" name="TextBox 34">
            <a:extLst>
              <a:ext uri="{FF2B5EF4-FFF2-40B4-BE49-F238E27FC236}">
                <a16:creationId xmlns:a16="http://schemas.microsoft.com/office/drawing/2014/main" id="{F0D0D0CA-57EF-505C-7370-5C613F497505}"/>
              </a:ext>
            </a:extLst>
          </p:cNvPr>
          <p:cNvSpPr txBox="1"/>
          <p:nvPr/>
        </p:nvSpPr>
        <p:spPr>
          <a:xfrm>
            <a:off x="6105646" y="2820407"/>
            <a:ext cx="1534610" cy="854080"/>
          </a:xfrm>
          <a:prstGeom prst="rect">
            <a:avLst/>
          </a:prstGeom>
          <a:noFill/>
        </p:spPr>
        <p:txBody>
          <a:bodyPr wrap="square">
            <a:spAutoFit/>
          </a:bodyPr>
          <a:lstStyle/>
          <a:p>
            <a:pPr algn="ctr"/>
            <a:r>
              <a:rPr lang="en-US" b="1" dirty="0">
                <a:solidFill>
                  <a:schemeClr val="tx2"/>
                </a:solidFill>
                <a:latin typeface="Arial"/>
                <a:cs typeface="Calibri"/>
              </a:rPr>
              <a:t>48%</a:t>
            </a:r>
            <a:br>
              <a:rPr lang="en-US" sz="1050" dirty="0">
                <a:solidFill>
                  <a:srgbClr val="5D5F64"/>
                </a:solidFill>
                <a:latin typeface="Arial"/>
                <a:cs typeface="Calibri"/>
              </a:rPr>
            </a:br>
            <a:r>
              <a:rPr lang="en-US" sz="1050" dirty="0">
                <a:solidFill>
                  <a:srgbClr val="5D5F64"/>
                </a:solidFill>
                <a:latin typeface="Arial"/>
                <a:cs typeface="Calibri"/>
              </a:rPr>
              <a:t>said lack of funding prevented them from taking climate action</a:t>
            </a:r>
            <a:endParaRPr lang="en-US" sz="1050" dirty="0">
              <a:solidFill>
                <a:srgbClr val="3DCD58"/>
              </a:solidFill>
              <a:latin typeface="Arial"/>
              <a:cs typeface="Calibri"/>
            </a:endParaRPr>
          </a:p>
        </p:txBody>
      </p:sp>
      <p:grpSp>
        <p:nvGrpSpPr>
          <p:cNvPr id="49" name="Group 48">
            <a:extLst>
              <a:ext uri="{FF2B5EF4-FFF2-40B4-BE49-F238E27FC236}">
                <a16:creationId xmlns:a16="http://schemas.microsoft.com/office/drawing/2014/main" id="{949C2C2F-BFDC-3EFF-EE3D-31B016BAEABE}"/>
              </a:ext>
            </a:extLst>
          </p:cNvPr>
          <p:cNvGrpSpPr/>
          <p:nvPr/>
        </p:nvGrpSpPr>
        <p:grpSpPr>
          <a:xfrm>
            <a:off x="1485170" y="1652234"/>
            <a:ext cx="5792663" cy="1090023"/>
            <a:chOff x="1485170" y="1397590"/>
            <a:chExt cx="5792663" cy="1090023"/>
          </a:xfrm>
        </p:grpSpPr>
        <p:cxnSp>
          <p:nvCxnSpPr>
            <p:cNvPr id="43" name="Straight Connector 42">
              <a:extLst>
                <a:ext uri="{FF2B5EF4-FFF2-40B4-BE49-F238E27FC236}">
                  <a16:creationId xmlns:a16="http://schemas.microsoft.com/office/drawing/2014/main" id="{CA062665-1D2D-49A6-FE55-650696B75C39}"/>
                </a:ext>
              </a:extLst>
            </p:cNvPr>
            <p:cNvCxnSpPr>
              <a:cxnSpLocks/>
            </p:cNvCxnSpPr>
            <p:nvPr/>
          </p:nvCxnSpPr>
          <p:spPr>
            <a:xfrm flipV="1">
              <a:off x="6797001" y="1400412"/>
              <a:ext cx="0" cy="272042"/>
            </a:xfrm>
            <a:prstGeom prst="line">
              <a:avLst/>
            </a:prstGeom>
            <a:ln w="28575">
              <a:solidFill>
                <a:srgbClr val="3DCD58"/>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ABC95B-EBD6-CE7B-817D-D401C5E4D4E9}"/>
                </a:ext>
              </a:extLst>
            </p:cNvPr>
            <p:cNvCxnSpPr>
              <a:cxnSpLocks/>
            </p:cNvCxnSpPr>
            <p:nvPr/>
          </p:nvCxnSpPr>
          <p:spPr>
            <a:xfrm flipV="1">
              <a:off x="1956611" y="1400412"/>
              <a:ext cx="0" cy="272042"/>
            </a:xfrm>
            <a:prstGeom prst="line">
              <a:avLst/>
            </a:prstGeom>
            <a:ln w="28575">
              <a:solidFill>
                <a:srgbClr val="3DCD58"/>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B76BF8-2D2F-7747-3771-0CCE6AC2DA80}"/>
                </a:ext>
              </a:extLst>
            </p:cNvPr>
            <p:cNvCxnSpPr>
              <a:cxnSpLocks/>
            </p:cNvCxnSpPr>
            <p:nvPr/>
          </p:nvCxnSpPr>
          <p:spPr>
            <a:xfrm>
              <a:off x="1956122" y="1397590"/>
              <a:ext cx="4861367" cy="0"/>
            </a:xfrm>
            <a:prstGeom prst="line">
              <a:avLst/>
            </a:prstGeom>
            <a:ln w="28575">
              <a:solidFill>
                <a:srgbClr val="3DCD58"/>
              </a:solidFill>
              <a:prstDash val="sysDot"/>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64E5A7E3-02B0-0082-E974-39D451F8C21C}"/>
                </a:ext>
              </a:extLst>
            </p:cNvPr>
            <p:cNvGrpSpPr/>
            <p:nvPr/>
          </p:nvGrpSpPr>
          <p:grpSpPr>
            <a:xfrm>
              <a:off x="1485170" y="1532269"/>
              <a:ext cx="5792663" cy="955344"/>
              <a:chOff x="1322342" y="1532269"/>
              <a:chExt cx="5792663" cy="955344"/>
            </a:xfrm>
          </p:grpSpPr>
          <p:sp>
            <p:nvSpPr>
              <p:cNvPr id="8" name="Oval 7">
                <a:extLst>
                  <a:ext uri="{FF2B5EF4-FFF2-40B4-BE49-F238E27FC236}">
                    <a16:creationId xmlns:a16="http://schemas.microsoft.com/office/drawing/2014/main" id="{0B8F79AD-0F23-34AC-A81C-A1AE2CCD886A}"/>
                  </a:ext>
                </a:extLst>
              </p:cNvPr>
              <p:cNvSpPr/>
              <p:nvPr/>
            </p:nvSpPr>
            <p:spPr>
              <a:xfrm>
                <a:off x="1322342" y="1532269"/>
                <a:ext cx="955344" cy="9553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 name="Oval 8">
                <a:extLst>
                  <a:ext uri="{FF2B5EF4-FFF2-40B4-BE49-F238E27FC236}">
                    <a16:creationId xmlns:a16="http://schemas.microsoft.com/office/drawing/2014/main" id="{74595965-6D7A-E655-9950-AA799E63D6B8}"/>
                  </a:ext>
                </a:extLst>
              </p:cNvPr>
              <p:cNvSpPr/>
              <p:nvPr/>
            </p:nvSpPr>
            <p:spPr>
              <a:xfrm>
                <a:off x="3741002" y="1532269"/>
                <a:ext cx="955344" cy="9553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 name="Oval 9">
                <a:extLst>
                  <a:ext uri="{FF2B5EF4-FFF2-40B4-BE49-F238E27FC236}">
                    <a16:creationId xmlns:a16="http://schemas.microsoft.com/office/drawing/2014/main" id="{66125FAD-476E-C465-193F-FAF3D3788062}"/>
                  </a:ext>
                </a:extLst>
              </p:cNvPr>
              <p:cNvSpPr/>
              <p:nvPr/>
            </p:nvSpPr>
            <p:spPr>
              <a:xfrm>
                <a:off x="6159661" y="1532269"/>
                <a:ext cx="955344" cy="9553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grpSp>
        <p:cxnSp>
          <p:nvCxnSpPr>
            <p:cNvPr id="19" name="Straight Connector 18">
              <a:extLst>
                <a:ext uri="{FF2B5EF4-FFF2-40B4-BE49-F238E27FC236}">
                  <a16:creationId xmlns:a16="http://schemas.microsoft.com/office/drawing/2014/main" id="{52C659D6-38F8-2FEC-103A-10E90593E637}"/>
                </a:ext>
              </a:extLst>
            </p:cNvPr>
            <p:cNvCxnSpPr>
              <a:cxnSpLocks/>
            </p:cNvCxnSpPr>
            <p:nvPr/>
          </p:nvCxnSpPr>
          <p:spPr>
            <a:xfrm flipV="1">
              <a:off x="4359156" y="1400412"/>
              <a:ext cx="0" cy="272042"/>
            </a:xfrm>
            <a:prstGeom prst="line">
              <a:avLst/>
            </a:prstGeom>
            <a:ln w="28575">
              <a:solidFill>
                <a:srgbClr val="3DCD58"/>
              </a:solidFill>
              <a:prstDash val="sysDot"/>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94617A75-CAB9-CCDD-57DA-81A3A8E967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6100" y="1577779"/>
              <a:ext cx="880650" cy="881598"/>
            </a:xfrm>
            <a:prstGeom prst="rect">
              <a:avLst/>
            </a:prstGeom>
          </p:spPr>
        </p:pic>
        <p:pic>
          <p:nvPicPr>
            <p:cNvPr id="41" name="Picture 40">
              <a:extLst>
                <a:ext uri="{FF2B5EF4-FFF2-40B4-BE49-F238E27FC236}">
                  <a16:creationId xmlns:a16="http://schemas.microsoft.com/office/drawing/2014/main" id="{D248C965-315C-1F4F-03F4-4BAA29B0FA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5112" y="1808403"/>
              <a:ext cx="419891" cy="420343"/>
            </a:xfrm>
            <a:prstGeom prst="rect">
              <a:avLst/>
            </a:prstGeom>
          </p:spPr>
        </p:pic>
        <p:pic>
          <p:nvPicPr>
            <p:cNvPr id="44" name="Picture 43">
              <a:extLst>
                <a:ext uri="{FF2B5EF4-FFF2-40B4-BE49-F238E27FC236}">
                  <a16:creationId xmlns:a16="http://schemas.microsoft.com/office/drawing/2014/main" id="{0A5B3280-3E32-3555-018D-CB5A1DA5E0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9788" y="1831209"/>
              <a:ext cx="447883" cy="382979"/>
            </a:xfrm>
            <a:prstGeom prst="rect">
              <a:avLst/>
            </a:prstGeom>
          </p:spPr>
        </p:pic>
      </p:grpSp>
      <p:sp>
        <p:nvSpPr>
          <p:cNvPr id="50" name="TextBox 49">
            <a:extLst>
              <a:ext uri="{FF2B5EF4-FFF2-40B4-BE49-F238E27FC236}">
                <a16:creationId xmlns:a16="http://schemas.microsoft.com/office/drawing/2014/main" id="{67A92ECF-0841-0771-128F-D09E221E325C}"/>
              </a:ext>
            </a:extLst>
          </p:cNvPr>
          <p:cNvSpPr txBox="1"/>
          <p:nvPr/>
        </p:nvSpPr>
        <p:spPr>
          <a:xfrm>
            <a:off x="173763" y="4575596"/>
            <a:ext cx="3176833" cy="215444"/>
          </a:xfrm>
          <a:prstGeom prst="rect">
            <a:avLst/>
          </a:prstGeom>
          <a:noFill/>
        </p:spPr>
        <p:txBody>
          <a:bodyPr wrap="square" rtlCol="0">
            <a:spAutoFit/>
          </a:bodyPr>
          <a:lstStyle/>
          <a:p>
            <a:r>
              <a:rPr lang="en-US" sz="800" i="1" dirty="0">
                <a:solidFill>
                  <a:schemeClr val="accent1"/>
                </a:solidFill>
              </a:rPr>
              <a:t>Source: UN SME Climate Hub</a:t>
            </a:r>
          </a:p>
        </p:txBody>
      </p:sp>
      <p:sp>
        <p:nvSpPr>
          <p:cNvPr id="51" name="Slide Number Placeholder 1">
            <a:extLst>
              <a:ext uri="{FF2B5EF4-FFF2-40B4-BE49-F238E27FC236}">
                <a16:creationId xmlns:a16="http://schemas.microsoft.com/office/drawing/2014/main" id="{67518FB5-8569-F9FE-45DD-610BE031093C}"/>
              </a:ext>
            </a:extLst>
          </p:cNvPr>
          <p:cNvSpPr txBox="1">
            <a:spLocks/>
          </p:cNvSpPr>
          <p:nvPr/>
        </p:nvSpPr>
        <p:spPr>
          <a:xfrm>
            <a:off x="1674477" y="4823785"/>
            <a:ext cx="525690" cy="92333"/>
          </a:xfrm>
        </p:spPr>
        <p:txBody>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endParaRPr lang="en-US" dirty="0"/>
          </a:p>
        </p:txBody>
      </p:sp>
      <p:sp>
        <p:nvSpPr>
          <p:cNvPr id="60" name="Slide Number Placeholder 1">
            <a:extLst>
              <a:ext uri="{FF2B5EF4-FFF2-40B4-BE49-F238E27FC236}">
                <a16:creationId xmlns:a16="http://schemas.microsoft.com/office/drawing/2014/main" id="{5F6819A7-5A2E-94B9-74A0-203348A170BA}"/>
              </a:ext>
            </a:extLst>
          </p:cNvPr>
          <p:cNvSpPr txBox="1">
            <a:spLocks/>
          </p:cNvSpPr>
          <p:nvPr/>
        </p:nvSpPr>
        <p:spPr>
          <a:xfrm>
            <a:off x="1674477" y="4823785"/>
            <a:ext cx="525690" cy="92333"/>
          </a:xfrm>
        </p:spPr>
        <p:txBody>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r>
              <a:rPr lang="en-US" sz="600" dirty="0">
                <a:solidFill>
                  <a:schemeClr val="tx2"/>
                </a:solidFill>
              </a:rPr>
              <a:t>Page </a:t>
            </a:r>
            <a:fld id="{5A9C12DC-491F-9444-86A2-13AC5C62A2FC}" type="slidenum">
              <a:rPr lang="en-US" sz="600" smtClean="0">
                <a:solidFill>
                  <a:schemeClr val="tx2"/>
                </a:solidFill>
              </a:rPr>
              <a:pPr/>
              <a:t>7</a:t>
            </a:fld>
            <a:endParaRPr lang="en-US" sz="600" dirty="0">
              <a:solidFill>
                <a:schemeClr val="tx2"/>
              </a:solidFill>
            </a:endParaRPr>
          </a:p>
        </p:txBody>
      </p:sp>
      <p:sp>
        <p:nvSpPr>
          <p:cNvPr id="61" name="Footer Placeholder 2">
            <a:extLst>
              <a:ext uri="{FF2B5EF4-FFF2-40B4-BE49-F238E27FC236}">
                <a16:creationId xmlns:a16="http://schemas.microsoft.com/office/drawing/2014/main" id="{B0273155-E4E6-6ECD-9411-3296139F6E92}"/>
              </a:ext>
            </a:extLst>
          </p:cNvPr>
          <p:cNvSpPr>
            <a:spLocks noGrp="1"/>
          </p:cNvSpPr>
          <p:nvPr>
            <p:ph type="ftr" sz="quarter" idx="11"/>
          </p:nvPr>
        </p:nvSpPr>
        <p:spPr/>
        <p:txBody>
          <a:bodyPr/>
          <a:lstStyle/>
          <a:p>
            <a:r>
              <a:rPr lang="en-US" dirty="0"/>
              <a:t>Confidential Property of Schneider Electric | </a:t>
            </a:r>
          </a:p>
        </p:txBody>
      </p:sp>
    </p:spTree>
    <p:extLst>
      <p:ext uri="{BB962C8B-B14F-4D97-AF65-F5344CB8AC3E}">
        <p14:creationId xmlns:p14="http://schemas.microsoft.com/office/powerpoint/2010/main" val="3949854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6" descr="A picture containing text, businesscard, vector graphics&#10;&#10;Description automatically generated">
            <a:extLst>
              <a:ext uri="{FF2B5EF4-FFF2-40B4-BE49-F238E27FC236}">
                <a16:creationId xmlns:a16="http://schemas.microsoft.com/office/drawing/2014/main" id="{FBBCF6F6-F376-7024-C06C-935CE2033C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32830" y="0"/>
            <a:ext cx="2811170" cy="5148072"/>
          </a:xfrm>
          <a:prstGeom prst="rect">
            <a:avLst/>
          </a:prstGeom>
        </p:spPr>
      </p:pic>
      <p:sp>
        <p:nvSpPr>
          <p:cNvPr id="24" name="Text Placeholder 14">
            <a:extLst>
              <a:ext uri="{FF2B5EF4-FFF2-40B4-BE49-F238E27FC236}">
                <a16:creationId xmlns:a16="http://schemas.microsoft.com/office/drawing/2014/main" id="{C8747738-66CF-3A73-8A89-96E208CCE58F}"/>
              </a:ext>
            </a:extLst>
          </p:cNvPr>
          <p:cNvSpPr txBox="1">
            <a:spLocks/>
          </p:cNvSpPr>
          <p:nvPr/>
        </p:nvSpPr>
        <p:spPr>
          <a:xfrm>
            <a:off x="5865008" y="-1"/>
            <a:ext cx="997417" cy="5143501"/>
          </a:xfrm>
          <a:prstGeom prst="rect">
            <a:avLst/>
          </a:prstGeom>
          <a:solidFill>
            <a:srgbClr val="3DCD58">
              <a:alpha val="80000"/>
            </a:srgbClr>
          </a:solidFill>
          <a:ln>
            <a:noFill/>
          </a:ln>
        </p:spPr>
        <p:txBody>
          <a:bodyPr vert="horz" lIns="0" tIns="0" rIns="0" bIns="0" rtlCol="0">
            <a:normAutofit/>
          </a:bodyPr>
          <a:lstStyle>
            <a:lvl1pPr marL="0" indent="0" algn="l" defTabSz="457184" rtl="0" eaLnBrk="1" latinLnBrk="0" hangingPunct="1">
              <a:spcBef>
                <a:spcPts val="500"/>
              </a:spcBef>
              <a:spcAft>
                <a:spcPts val="500"/>
              </a:spcAft>
              <a:buFont typeface="Arial"/>
              <a:buNone/>
              <a:defRPr lang="en-US" sz="1200" kern="1200">
                <a:solidFill>
                  <a:schemeClr val="accent1"/>
                </a:solidFill>
                <a:latin typeface="Arial"/>
                <a:ea typeface="+mn-ea"/>
                <a:cs typeface="Arial"/>
              </a:defRPr>
            </a:lvl1pPr>
            <a:lvl2pPr marL="347472" indent="-347472" algn="l" defTabSz="457184" rtl="0" eaLnBrk="1" latinLnBrk="0" hangingPunct="1">
              <a:spcBef>
                <a:spcPts val="500"/>
              </a:spcBef>
              <a:spcAft>
                <a:spcPts val="500"/>
              </a:spcAft>
              <a:buClr>
                <a:schemeClr val="bg2"/>
              </a:buClr>
              <a:buFont typeface="Arial" panose="020B0604020202020204" pitchFamily="34" charset="0"/>
              <a:buChar char="•"/>
              <a:defRPr lang="en-US" sz="1200" kern="1200" smtClean="0">
                <a:solidFill>
                  <a:schemeClr val="accent1"/>
                </a:solidFill>
                <a:latin typeface="Arial"/>
                <a:ea typeface="+mn-ea"/>
                <a:cs typeface="Arial"/>
              </a:defRPr>
            </a:lvl2pPr>
            <a:lvl3pPr marL="539496" indent="-182880" algn="l" defTabSz="457184" rtl="0" eaLnBrk="1" latinLnBrk="0" hangingPunct="1">
              <a:spcBef>
                <a:spcPts val="500"/>
              </a:spcBef>
              <a:spcAft>
                <a:spcPts val="500"/>
              </a:spcAft>
              <a:buClr>
                <a:schemeClr val="bg2"/>
              </a:buClr>
              <a:buFont typeface="Arial" panose="020B0604020202020204" pitchFamily="34" charset="0"/>
              <a:buChar char="‒"/>
              <a:defRPr lang="en-US" sz="1050" kern="1200" smtClean="0">
                <a:solidFill>
                  <a:schemeClr val="accent1"/>
                </a:solidFill>
                <a:latin typeface="Arial"/>
                <a:ea typeface="+mn-ea"/>
                <a:cs typeface="Arial"/>
              </a:defRPr>
            </a:lvl3pPr>
            <a:lvl4pPr marL="722376" indent="-182880" algn="l" defTabSz="457184" rtl="0" eaLnBrk="1" latinLnBrk="0" hangingPunct="1">
              <a:spcBef>
                <a:spcPts val="500"/>
              </a:spcBef>
              <a:spcAft>
                <a:spcPts val="500"/>
              </a:spcAft>
              <a:buClr>
                <a:schemeClr val="bg2"/>
              </a:buClr>
              <a:buFont typeface="Arial" panose="020B0604020202020204" pitchFamily="34" charset="0"/>
              <a:buChar char="‒"/>
              <a:defRPr lang="en-US" sz="1050" kern="1200" smtClean="0">
                <a:solidFill>
                  <a:schemeClr val="accent1"/>
                </a:solidFill>
                <a:latin typeface="Arial"/>
                <a:ea typeface="+mn-ea"/>
                <a:cs typeface="Arial"/>
              </a:defRPr>
            </a:lvl4pPr>
            <a:lvl5pPr marL="896112" indent="-182880" algn="l" defTabSz="457184" rtl="0" eaLnBrk="1" latinLnBrk="0" hangingPunct="1">
              <a:spcBef>
                <a:spcPts val="500"/>
              </a:spcBef>
              <a:spcAft>
                <a:spcPts val="500"/>
              </a:spcAft>
              <a:buClr>
                <a:schemeClr val="bg2"/>
              </a:buClr>
              <a:buFont typeface="Arial" panose="020B0604020202020204" pitchFamily="34" charset="0"/>
              <a:buChar char="‒"/>
              <a:defRPr lang="en-US" sz="900" kern="1200" smtClean="0">
                <a:solidFill>
                  <a:schemeClr val="accent1"/>
                </a:solidFill>
                <a:latin typeface="Arial"/>
                <a:ea typeface="+mn-ea"/>
                <a:cs typeface="Arial"/>
              </a:defRPr>
            </a:lvl5pPr>
            <a:lvl6pPr marL="2514511" indent="-228592" algn="l" defTabSz="457184" rtl="0" eaLnBrk="1" latinLnBrk="0" hangingPunct="1">
              <a:spcBef>
                <a:spcPct val="20000"/>
              </a:spcBef>
              <a:buFont typeface="Arial"/>
              <a:buChar char="•"/>
              <a:defRPr lang="en-US" sz="900" kern="1200" baseline="0" dirty="0">
                <a:solidFill>
                  <a:schemeClr val="accent1"/>
                </a:solidFill>
                <a:latin typeface="Arial" panose="020B0604020202020204" pitchFamily="34" charset="0"/>
                <a:ea typeface="+mn-ea"/>
                <a:cs typeface="Arial" panose="020B0604020202020204" pitchFamily="34" charset="0"/>
              </a:defRPr>
            </a:lvl6pPr>
            <a:lvl7pPr marL="2971695" indent="-228592" algn="l" defTabSz="457184" rtl="0" eaLnBrk="1" latinLnBrk="0" hangingPunct="1">
              <a:spcBef>
                <a:spcPct val="20000"/>
              </a:spcBef>
              <a:buFont typeface="Arial"/>
              <a:buChar char="•"/>
              <a:defRPr lang="en-US" sz="800" kern="1200" dirty="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4" rtl="0" eaLnBrk="1" fontAlgn="auto" latinLnBrk="0" hangingPunct="1">
              <a:lnSpc>
                <a:spcPct val="100000"/>
              </a:lnSpc>
              <a:spcBef>
                <a:spcPts val="500"/>
              </a:spcBef>
              <a:spcAft>
                <a:spcPts val="500"/>
              </a:spcAft>
              <a:buClrTx/>
              <a:buSzTx/>
              <a:buFont typeface="Arial"/>
              <a:buNone/>
              <a:tabLst/>
              <a:defRPr/>
            </a:pPr>
            <a:r>
              <a:rPr kumimoji="0" lang="en-US" sz="1200" b="0" i="0" u="none" strike="noStrike" kern="1200" cap="none" spc="0" normalizeH="0" baseline="0" noProof="0">
                <a:ln>
                  <a:noFill/>
                </a:ln>
                <a:solidFill>
                  <a:srgbClr val="626469"/>
                </a:solidFill>
                <a:effectLst/>
                <a:uLnTx/>
                <a:uFillTx/>
                <a:latin typeface="Arial"/>
                <a:ea typeface="+mn-ea"/>
                <a:cs typeface="Arial"/>
              </a:rPr>
              <a:t> </a:t>
            </a:r>
          </a:p>
        </p:txBody>
      </p:sp>
      <p:sp>
        <p:nvSpPr>
          <p:cNvPr id="6" name="Title 2">
            <a:extLst>
              <a:ext uri="{FF2B5EF4-FFF2-40B4-BE49-F238E27FC236}">
                <a16:creationId xmlns:a16="http://schemas.microsoft.com/office/drawing/2014/main" id="{DEBB6A47-98BF-94A4-01B9-F37650436EC0}"/>
              </a:ext>
            </a:extLst>
          </p:cNvPr>
          <p:cNvSpPr txBox="1">
            <a:spLocks/>
          </p:cNvSpPr>
          <p:nvPr/>
        </p:nvSpPr>
        <p:spPr>
          <a:xfrm>
            <a:off x="569272" y="374768"/>
            <a:ext cx="4795877" cy="868971"/>
          </a:xfrm>
          <a:prstGeom prst="rect">
            <a:avLst/>
          </a:prstGeom>
        </p:spPr>
        <p:txBody>
          <a:bodyPr/>
          <a:lstStyle>
            <a:lvl1pPr algn="l" defTabSz="609563" rtl="0" eaLnBrk="1" latinLnBrk="0" hangingPunct="1">
              <a:spcBef>
                <a:spcPct val="0"/>
              </a:spcBef>
              <a:buNone/>
              <a:defRPr lang="en-US" sz="2667" kern="1200" smtClean="0">
                <a:solidFill>
                  <a:srgbClr val="36C746"/>
                </a:solidFill>
                <a:latin typeface="Arial"/>
                <a:ea typeface="+mj-ea"/>
                <a:cs typeface="Arial"/>
              </a:defRPr>
            </a:lvl1pPr>
          </a:lstStyle>
          <a:p>
            <a:pPr defTabSz="457172">
              <a:defRPr/>
            </a:pPr>
            <a:r>
              <a:rPr lang="en-US" sz="2400" dirty="0"/>
              <a:t>Empowering SMEs to Reduce their Environmental Impact</a:t>
            </a:r>
            <a:endParaRPr lang="en-US" sz="2400" dirty="0">
              <a:solidFill>
                <a:srgbClr val="626469"/>
              </a:solidFill>
            </a:endParaRPr>
          </a:p>
        </p:txBody>
      </p:sp>
      <p:grpSp>
        <p:nvGrpSpPr>
          <p:cNvPr id="5" name="Group 4">
            <a:extLst>
              <a:ext uri="{FF2B5EF4-FFF2-40B4-BE49-F238E27FC236}">
                <a16:creationId xmlns:a16="http://schemas.microsoft.com/office/drawing/2014/main" id="{E6CB8287-381F-A0FC-BA47-9CA4FE7B344B}"/>
              </a:ext>
            </a:extLst>
          </p:cNvPr>
          <p:cNvGrpSpPr/>
          <p:nvPr/>
        </p:nvGrpSpPr>
        <p:grpSpPr>
          <a:xfrm>
            <a:off x="5334316" y="1288814"/>
            <a:ext cx="2701243" cy="3510023"/>
            <a:chOff x="7622846" y="668683"/>
            <a:chExt cx="3616712" cy="4699592"/>
          </a:xfrm>
        </p:grpSpPr>
        <p:grpSp>
          <p:nvGrpSpPr>
            <p:cNvPr id="10" name="Group 9">
              <a:extLst>
                <a:ext uri="{FF2B5EF4-FFF2-40B4-BE49-F238E27FC236}">
                  <a16:creationId xmlns:a16="http://schemas.microsoft.com/office/drawing/2014/main" id="{46EC61BC-244B-8E36-6235-070551E6BDE9}"/>
                </a:ext>
              </a:extLst>
            </p:cNvPr>
            <p:cNvGrpSpPr/>
            <p:nvPr/>
          </p:nvGrpSpPr>
          <p:grpSpPr>
            <a:xfrm>
              <a:off x="7622846" y="668683"/>
              <a:ext cx="3616712" cy="4699592"/>
              <a:chOff x="7792862" y="669851"/>
              <a:chExt cx="3616712" cy="4699592"/>
            </a:xfrm>
          </p:grpSpPr>
          <p:grpSp>
            <p:nvGrpSpPr>
              <p:cNvPr id="15" name="Group 14">
                <a:extLst>
                  <a:ext uri="{FF2B5EF4-FFF2-40B4-BE49-F238E27FC236}">
                    <a16:creationId xmlns:a16="http://schemas.microsoft.com/office/drawing/2014/main" id="{4A771476-5F47-D382-2B51-B4C10396DA8D}"/>
                  </a:ext>
                </a:extLst>
              </p:cNvPr>
              <p:cNvGrpSpPr/>
              <p:nvPr/>
            </p:nvGrpSpPr>
            <p:grpSpPr>
              <a:xfrm>
                <a:off x="7792862" y="669851"/>
                <a:ext cx="3616712" cy="4699592"/>
                <a:chOff x="3457110" y="0"/>
                <a:chExt cx="5277780" cy="6858000"/>
              </a:xfrm>
            </p:grpSpPr>
            <p:pic>
              <p:nvPicPr>
                <p:cNvPr id="17" name="Picture 16">
                  <a:extLst>
                    <a:ext uri="{FF2B5EF4-FFF2-40B4-BE49-F238E27FC236}">
                      <a16:creationId xmlns:a16="http://schemas.microsoft.com/office/drawing/2014/main" id="{04D3DD56-5F85-CE31-D1FC-DDDEE8392A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7110" y="0"/>
                  <a:ext cx="5277780" cy="6858000"/>
                </a:xfrm>
                <a:prstGeom prst="rect">
                  <a:avLst/>
                </a:prstGeom>
              </p:spPr>
            </p:pic>
            <p:pic>
              <p:nvPicPr>
                <p:cNvPr id="18" name="Picture 17" descr="Graphical user interface, website&#10;&#10;Description automatically generated">
                  <a:extLst>
                    <a:ext uri="{FF2B5EF4-FFF2-40B4-BE49-F238E27FC236}">
                      <a16:creationId xmlns:a16="http://schemas.microsoft.com/office/drawing/2014/main" id="{39CD94AF-DB2F-20F7-EB44-39757C23B84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682410" y="217968"/>
                  <a:ext cx="4827181" cy="6422065"/>
                </a:xfrm>
                <a:custGeom>
                  <a:avLst/>
                  <a:gdLst>
                    <a:gd name="connsiteX0" fmla="*/ 49623 w 4827181"/>
                    <a:gd name="connsiteY0" fmla="*/ 0 h 6422065"/>
                    <a:gd name="connsiteX1" fmla="*/ 4777558 w 4827181"/>
                    <a:gd name="connsiteY1" fmla="*/ 0 h 6422065"/>
                    <a:gd name="connsiteX2" fmla="*/ 4827181 w 4827181"/>
                    <a:gd name="connsiteY2" fmla="*/ 49623 h 6422065"/>
                    <a:gd name="connsiteX3" fmla="*/ 4827181 w 4827181"/>
                    <a:gd name="connsiteY3" fmla="*/ 6372442 h 6422065"/>
                    <a:gd name="connsiteX4" fmla="*/ 4777558 w 4827181"/>
                    <a:gd name="connsiteY4" fmla="*/ 6422065 h 6422065"/>
                    <a:gd name="connsiteX5" fmla="*/ 49623 w 4827181"/>
                    <a:gd name="connsiteY5" fmla="*/ 6422065 h 6422065"/>
                    <a:gd name="connsiteX6" fmla="*/ 0 w 4827181"/>
                    <a:gd name="connsiteY6" fmla="*/ 6372442 h 6422065"/>
                    <a:gd name="connsiteX7" fmla="*/ 0 w 4827181"/>
                    <a:gd name="connsiteY7" fmla="*/ 49623 h 6422065"/>
                    <a:gd name="connsiteX8" fmla="*/ 49623 w 4827181"/>
                    <a:gd name="connsiteY8" fmla="*/ 0 h 642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181" h="6422065">
                      <a:moveTo>
                        <a:pt x="49623" y="0"/>
                      </a:moveTo>
                      <a:lnTo>
                        <a:pt x="4777558" y="0"/>
                      </a:lnTo>
                      <a:cubicBezTo>
                        <a:pt x="4804964" y="0"/>
                        <a:pt x="4827181" y="22217"/>
                        <a:pt x="4827181" y="49623"/>
                      </a:cubicBezTo>
                      <a:lnTo>
                        <a:pt x="4827181" y="6372442"/>
                      </a:lnTo>
                      <a:cubicBezTo>
                        <a:pt x="4827181" y="6399848"/>
                        <a:pt x="4804964" y="6422065"/>
                        <a:pt x="4777558" y="6422065"/>
                      </a:cubicBezTo>
                      <a:lnTo>
                        <a:pt x="49623" y="6422065"/>
                      </a:lnTo>
                      <a:cubicBezTo>
                        <a:pt x="22217" y="6422065"/>
                        <a:pt x="0" y="6399848"/>
                        <a:pt x="0" y="6372442"/>
                      </a:cubicBezTo>
                      <a:lnTo>
                        <a:pt x="0" y="49623"/>
                      </a:lnTo>
                      <a:cubicBezTo>
                        <a:pt x="0" y="22217"/>
                        <a:pt x="22217" y="0"/>
                        <a:pt x="49623" y="0"/>
                      </a:cubicBezTo>
                      <a:close/>
                    </a:path>
                  </a:pathLst>
                </a:custGeom>
              </p:spPr>
            </p:pic>
          </p:grpSp>
          <p:pic>
            <p:nvPicPr>
              <p:cNvPr id="16" name="Picture 15" descr="Graphical user interface, application, Teams&#10;&#10;Description automatically generated">
                <a:extLst>
                  <a:ext uri="{FF2B5EF4-FFF2-40B4-BE49-F238E27FC236}">
                    <a16:creationId xmlns:a16="http://schemas.microsoft.com/office/drawing/2014/main" id="{53BBBBE2-C771-F7D4-87C3-5AC218C990C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47253" y="819218"/>
                <a:ext cx="3313678" cy="4395787"/>
              </a:xfrm>
              <a:prstGeom prst="roundRect">
                <a:avLst>
                  <a:gd name="adj" fmla="val 1090"/>
                </a:avLst>
              </a:prstGeom>
            </p:spPr>
          </p:pic>
        </p:grpSp>
        <p:pic>
          <p:nvPicPr>
            <p:cNvPr id="14" name="Picture 13" descr="Graphical user interface&#10;&#10;Description automatically generated with low confidence">
              <a:extLst>
                <a:ext uri="{FF2B5EF4-FFF2-40B4-BE49-F238E27FC236}">
                  <a16:creationId xmlns:a16="http://schemas.microsoft.com/office/drawing/2014/main" id="{945B3597-8EBB-1D3C-4837-DE64CA727EA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67777" y="1125538"/>
              <a:ext cx="610026" cy="287107"/>
            </a:xfrm>
            <a:prstGeom prst="rect">
              <a:avLst/>
            </a:prstGeom>
            <a:solidFill>
              <a:schemeClr val="bg1"/>
            </a:solidFill>
          </p:spPr>
        </p:pic>
      </p:grpSp>
      <p:sp>
        <p:nvSpPr>
          <p:cNvPr id="19" name="Rectangle: Rounded Corners 25">
            <a:hlinkClick r:id="rId9"/>
            <a:extLst>
              <a:ext uri="{FF2B5EF4-FFF2-40B4-BE49-F238E27FC236}">
                <a16:creationId xmlns:a16="http://schemas.microsoft.com/office/drawing/2014/main" id="{B9AE9C82-34C6-5582-A290-E3A438CBDC94}"/>
              </a:ext>
            </a:extLst>
          </p:cNvPr>
          <p:cNvSpPr/>
          <p:nvPr/>
        </p:nvSpPr>
        <p:spPr>
          <a:xfrm>
            <a:off x="7617542" y="4604502"/>
            <a:ext cx="1325341" cy="286091"/>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rPr>
              <a:t>activate.zeigo.com</a:t>
            </a:r>
          </a:p>
        </p:txBody>
      </p:sp>
      <p:sp>
        <p:nvSpPr>
          <p:cNvPr id="22" name="Text Placeholder 14">
            <a:extLst>
              <a:ext uri="{FF2B5EF4-FFF2-40B4-BE49-F238E27FC236}">
                <a16:creationId xmlns:a16="http://schemas.microsoft.com/office/drawing/2014/main" id="{7DFEF8CC-DE88-F691-FBCE-5503E713FF40}"/>
              </a:ext>
            </a:extLst>
          </p:cNvPr>
          <p:cNvSpPr txBox="1">
            <a:spLocks/>
          </p:cNvSpPr>
          <p:nvPr/>
        </p:nvSpPr>
        <p:spPr>
          <a:xfrm>
            <a:off x="603273" y="1362085"/>
            <a:ext cx="4038175" cy="2029296"/>
          </a:xfrm>
          <a:prstGeom prst="rect">
            <a:avLst/>
          </a:prstGeom>
        </p:spPr>
        <p:txBody>
          <a:bodyPr/>
          <a:lstStyle>
            <a:lvl1pPr marL="0" indent="0" algn="l" defTabSz="457184" rtl="0" eaLnBrk="1" latinLnBrk="0" hangingPunct="1">
              <a:spcBef>
                <a:spcPts val="500"/>
              </a:spcBef>
              <a:spcAft>
                <a:spcPts val="500"/>
              </a:spcAft>
              <a:buFont typeface="Arial"/>
              <a:buNone/>
              <a:defRPr lang="en-US" sz="1200" kern="1200" smtClean="0">
                <a:solidFill>
                  <a:schemeClr val="accent1"/>
                </a:solidFill>
                <a:latin typeface="Arial"/>
                <a:ea typeface="+mn-ea"/>
                <a:cs typeface="Arial"/>
              </a:defRPr>
            </a:lvl1pPr>
            <a:lvl2pPr marL="347472" indent="-347472" algn="l" defTabSz="457184" rtl="0" eaLnBrk="1" latinLnBrk="0" hangingPunct="1">
              <a:spcBef>
                <a:spcPts val="500"/>
              </a:spcBef>
              <a:spcAft>
                <a:spcPts val="500"/>
              </a:spcAft>
              <a:buClr>
                <a:schemeClr val="bg2"/>
              </a:buClr>
              <a:buFont typeface="Arial" panose="020B0604020202020204" pitchFamily="34" charset="0"/>
              <a:buChar char="•"/>
              <a:defRPr lang="en-US" sz="1200" kern="1200" smtClean="0">
                <a:solidFill>
                  <a:schemeClr val="accent1"/>
                </a:solidFill>
                <a:latin typeface="Arial"/>
                <a:ea typeface="+mn-ea"/>
                <a:cs typeface="Arial"/>
              </a:defRPr>
            </a:lvl2pPr>
            <a:lvl3pPr marL="539496" indent="-182880" algn="l" defTabSz="457184" rtl="0" eaLnBrk="1" latinLnBrk="0" hangingPunct="1">
              <a:spcBef>
                <a:spcPts val="500"/>
              </a:spcBef>
              <a:spcAft>
                <a:spcPts val="500"/>
              </a:spcAft>
              <a:buClr>
                <a:schemeClr val="bg2"/>
              </a:buClr>
              <a:buFont typeface="Arial" panose="020B0604020202020204" pitchFamily="34" charset="0"/>
              <a:buChar char="‒"/>
              <a:defRPr lang="en-US" sz="1050" kern="1200" smtClean="0">
                <a:solidFill>
                  <a:schemeClr val="accent1"/>
                </a:solidFill>
                <a:latin typeface="Arial"/>
                <a:ea typeface="+mn-ea"/>
                <a:cs typeface="Arial"/>
              </a:defRPr>
            </a:lvl3pPr>
            <a:lvl4pPr marL="722376" indent="-182880" algn="l" defTabSz="457184" rtl="0" eaLnBrk="1" latinLnBrk="0" hangingPunct="1">
              <a:spcBef>
                <a:spcPts val="500"/>
              </a:spcBef>
              <a:spcAft>
                <a:spcPts val="500"/>
              </a:spcAft>
              <a:buClr>
                <a:schemeClr val="bg2"/>
              </a:buClr>
              <a:buFont typeface="Arial" panose="020B0604020202020204" pitchFamily="34" charset="0"/>
              <a:buChar char="‒"/>
              <a:defRPr lang="en-US" sz="1050" kern="1200" smtClean="0">
                <a:solidFill>
                  <a:schemeClr val="accent1"/>
                </a:solidFill>
                <a:latin typeface="Arial"/>
                <a:ea typeface="+mn-ea"/>
                <a:cs typeface="Arial"/>
              </a:defRPr>
            </a:lvl4pPr>
            <a:lvl5pPr marL="896112" indent="-182880" algn="l" defTabSz="457184" rtl="0" eaLnBrk="1" latinLnBrk="0" hangingPunct="1">
              <a:spcBef>
                <a:spcPts val="500"/>
              </a:spcBef>
              <a:spcAft>
                <a:spcPts val="500"/>
              </a:spcAft>
              <a:buClr>
                <a:schemeClr val="bg2"/>
              </a:buClr>
              <a:buFont typeface="Arial" panose="020B0604020202020204" pitchFamily="34" charset="0"/>
              <a:buChar char="‒"/>
              <a:defRPr lang="en-US" sz="900" kern="1200" smtClean="0">
                <a:solidFill>
                  <a:schemeClr val="accent1"/>
                </a:solidFill>
                <a:latin typeface="Arial"/>
                <a:ea typeface="+mn-ea"/>
                <a:cs typeface="Arial"/>
              </a:defRPr>
            </a:lvl5pPr>
            <a:lvl6pPr marL="2514511" indent="-228592" algn="l" defTabSz="457184" rtl="0" eaLnBrk="1" latinLnBrk="0" hangingPunct="1">
              <a:spcBef>
                <a:spcPct val="20000"/>
              </a:spcBef>
              <a:buFont typeface="Arial"/>
              <a:buChar char="•"/>
              <a:defRPr lang="en-US" sz="900" kern="1200" baseline="0" dirty="0">
                <a:solidFill>
                  <a:schemeClr val="accent1"/>
                </a:solidFill>
                <a:latin typeface="Arial" panose="020B0604020202020204" pitchFamily="34" charset="0"/>
                <a:ea typeface="+mn-ea"/>
                <a:cs typeface="Arial" panose="020B0604020202020204" pitchFamily="34" charset="0"/>
              </a:defRPr>
            </a:lvl6pPr>
            <a:lvl7pPr marL="2971695" indent="-228592" algn="l" defTabSz="457184" rtl="0" eaLnBrk="1" latinLnBrk="0" hangingPunct="1">
              <a:spcBef>
                <a:spcPct val="20000"/>
              </a:spcBef>
              <a:buFont typeface="Arial"/>
              <a:buChar char="•"/>
              <a:defRPr lang="en-US" sz="800" kern="1200" dirty="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dirty="0"/>
              <a:t>Whether acting independently or part of a supply chain program sponsored by one of their customers, small and medium-sized enterprises (SMEs) can use Activate to:</a:t>
            </a:r>
          </a:p>
          <a:p>
            <a:pPr marL="171450" indent="-171450">
              <a:buClr>
                <a:schemeClr val="bg2"/>
              </a:buClr>
              <a:buFont typeface="Arial" panose="020B0604020202020204" pitchFamily="34" charset="0"/>
              <a:buChar char="•"/>
            </a:pPr>
            <a:r>
              <a:rPr lang="en-US" sz="1050" dirty="0">
                <a:solidFill>
                  <a:srgbClr val="5F6267"/>
                </a:solidFill>
                <a:latin typeface="+mn-lt"/>
                <a:cs typeface="+mn-cs"/>
              </a:rPr>
              <a:t>Track and measure their emissions </a:t>
            </a:r>
          </a:p>
          <a:p>
            <a:pPr marL="171450" indent="-171450">
              <a:buClr>
                <a:schemeClr val="bg2"/>
              </a:buClr>
              <a:buFont typeface="Arial" panose="020B0604020202020204" pitchFamily="34" charset="0"/>
              <a:buChar char="•"/>
            </a:pPr>
            <a:r>
              <a:rPr lang="en-US" sz="1050" dirty="0">
                <a:solidFill>
                  <a:srgbClr val="5F6267"/>
                </a:solidFill>
                <a:latin typeface="+mn-lt"/>
                <a:cs typeface="+mn-cs"/>
              </a:rPr>
              <a:t>Set decarbonization targets </a:t>
            </a:r>
          </a:p>
          <a:p>
            <a:pPr marL="171450" indent="-171450">
              <a:buClr>
                <a:schemeClr val="bg2"/>
              </a:buClr>
              <a:buFont typeface="Arial" panose="020B0604020202020204" pitchFamily="34" charset="0"/>
              <a:buChar char="•"/>
            </a:pPr>
            <a:r>
              <a:rPr lang="en-US" sz="1050" dirty="0">
                <a:solidFill>
                  <a:srgbClr val="5F6267"/>
                </a:solidFill>
                <a:latin typeface="+mn-lt"/>
                <a:cs typeface="+mn-cs"/>
              </a:rPr>
              <a:t>Follow a customized roadmap to reach their goals</a:t>
            </a:r>
          </a:p>
          <a:p>
            <a:pPr marL="171450" indent="-171450">
              <a:buClr>
                <a:schemeClr val="bg2"/>
              </a:buClr>
              <a:buFont typeface="Arial" panose="020B0604020202020204" pitchFamily="34" charset="0"/>
              <a:buChar char="•"/>
            </a:pPr>
            <a:r>
              <a:rPr lang="en-US" sz="1050" dirty="0">
                <a:solidFill>
                  <a:srgbClr val="5F6267"/>
                </a:solidFill>
                <a:latin typeface="+mn-lt"/>
                <a:cs typeface="+mn-cs"/>
              </a:rPr>
              <a:t>Access an open marketplace of solution providers</a:t>
            </a:r>
            <a:endParaRPr lang="en-US" sz="1050" dirty="0"/>
          </a:p>
        </p:txBody>
      </p:sp>
      <p:sp>
        <p:nvSpPr>
          <p:cNvPr id="25" name="Slide Number Placeholder 1">
            <a:extLst>
              <a:ext uri="{FF2B5EF4-FFF2-40B4-BE49-F238E27FC236}">
                <a16:creationId xmlns:a16="http://schemas.microsoft.com/office/drawing/2014/main" id="{2E7617FB-DEB4-6A01-64B0-B34280751744}"/>
              </a:ext>
            </a:extLst>
          </p:cNvPr>
          <p:cNvSpPr>
            <a:spLocks noGrp="1"/>
          </p:cNvSpPr>
          <p:nvPr>
            <p:ph type="sldNum" sz="quarter" idx="10"/>
          </p:nvPr>
        </p:nvSpPr>
        <p:spPr/>
        <p:txBody>
          <a:bodyPr/>
          <a:lstStyle/>
          <a:p>
            <a:r>
              <a:rPr lang="en-US" dirty="0"/>
              <a:t>Page </a:t>
            </a:r>
            <a:fld id="{5A9C12DC-491F-9444-86A2-13AC5C62A2FC}" type="slidenum">
              <a:rPr lang="en-US" smtClean="0"/>
              <a:pPr/>
              <a:t>8</a:t>
            </a:fld>
            <a:endParaRPr lang="en-US" dirty="0"/>
          </a:p>
        </p:txBody>
      </p:sp>
      <p:sp>
        <p:nvSpPr>
          <p:cNvPr id="26" name="Footer Placeholder 2">
            <a:extLst>
              <a:ext uri="{FF2B5EF4-FFF2-40B4-BE49-F238E27FC236}">
                <a16:creationId xmlns:a16="http://schemas.microsoft.com/office/drawing/2014/main" id="{2A72D60E-580F-02B2-58FC-6CC8F1B80024}"/>
              </a:ext>
            </a:extLst>
          </p:cNvPr>
          <p:cNvSpPr>
            <a:spLocks noGrp="1"/>
          </p:cNvSpPr>
          <p:nvPr>
            <p:ph type="ftr" sz="quarter" idx="11"/>
          </p:nvPr>
        </p:nvSpPr>
        <p:spPr/>
        <p:txBody>
          <a:bodyPr/>
          <a:lstStyle/>
          <a:p>
            <a:r>
              <a:rPr lang="en-US" dirty="0"/>
              <a:t>Confidential Property of Schneider Electric | </a:t>
            </a:r>
          </a:p>
        </p:txBody>
      </p:sp>
    </p:spTree>
    <p:custDataLst>
      <p:tags r:id="rId1"/>
    </p:custDataLst>
    <p:extLst>
      <p:ext uri="{BB962C8B-B14F-4D97-AF65-F5344CB8AC3E}">
        <p14:creationId xmlns:p14="http://schemas.microsoft.com/office/powerpoint/2010/main" val="1678114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greenhouse&#10;&#10;Description automatically generated">
            <a:extLst>
              <a:ext uri="{FF2B5EF4-FFF2-40B4-BE49-F238E27FC236}">
                <a16:creationId xmlns:a16="http://schemas.microsoft.com/office/drawing/2014/main" id="{C1DC19D2-0A96-C7B3-AD8B-1611F4BA446F}"/>
              </a:ext>
            </a:extLst>
          </p:cNvPr>
          <p:cNvPicPr>
            <a:picLocks noGrp="1" noChangeAspect="1"/>
          </p:cNvPicPr>
          <p:nvPr>
            <p:ph type="pic" sz="quarter" idx="37"/>
          </p:nvPr>
        </p:nvPicPr>
        <p:blipFill>
          <a:blip r:embed="rId3" cstate="screen">
            <a:extLst>
              <a:ext uri="{28A0092B-C50C-407E-A947-70E740481C1C}">
                <a14:useLocalDpi xmlns:a14="http://schemas.microsoft.com/office/drawing/2010/main"/>
              </a:ext>
            </a:extLst>
          </a:blip>
          <a:srcRect/>
          <a:stretch>
            <a:fillRect/>
          </a:stretch>
        </p:blipFill>
        <p:spPr/>
      </p:pic>
      <p:sp>
        <p:nvSpPr>
          <p:cNvPr id="5" name="Rectangle 4">
            <a:extLst>
              <a:ext uri="{FF2B5EF4-FFF2-40B4-BE49-F238E27FC236}">
                <a16:creationId xmlns:a16="http://schemas.microsoft.com/office/drawing/2014/main" id="{8F3FE5FE-EF89-3AA5-880E-B8C87B18BBAF}"/>
              </a:ext>
            </a:extLst>
          </p:cNvPr>
          <p:cNvSpPr/>
          <p:nvPr/>
        </p:nvSpPr>
        <p:spPr>
          <a:xfrm rot="16200000">
            <a:off x="372193" y="2732442"/>
            <a:ext cx="2038866" cy="2783249"/>
          </a:xfrm>
          <a:prstGeom prst="rect">
            <a:avLst/>
          </a:prstGeom>
          <a:gradFill>
            <a:gsLst>
              <a:gs pos="0">
                <a:srgbClr val="000000">
                  <a:alpha val="49000"/>
                </a:srgbClr>
              </a:gs>
              <a:gs pos="75000">
                <a:schemeClr val="tx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60">
              <a:defRPr/>
            </a:pPr>
            <a:endParaRPr lang="en-US" dirty="0">
              <a:solidFill>
                <a:prstClr val="white"/>
              </a:solidFill>
              <a:latin typeface="Arial"/>
            </a:endParaRPr>
          </a:p>
        </p:txBody>
      </p:sp>
      <p:sp>
        <p:nvSpPr>
          <p:cNvPr id="12" name="Content Placeholder 11">
            <a:extLst>
              <a:ext uri="{FF2B5EF4-FFF2-40B4-BE49-F238E27FC236}">
                <a16:creationId xmlns:a16="http://schemas.microsoft.com/office/drawing/2014/main" id="{05E556AE-F0F2-4B90-A928-C0B24A5BFCF1}"/>
              </a:ext>
            </a:extLst>
          </p:cNvPr>
          <p:cNvSpPr>
            <a:spLocks noGrp="1"/>
          </p:cNvSpPr>
          <p:nvPr>
            <p:ph type="body" sz="quarter" idx="14"/>
          </p:nvPr>
        </p:nvSpPr>
        <p:spPr/>
        <p:txBody>
          <a:bodyPr/>
          <a:lstStyle/>
          <a:p>
            <a:endParaRPr lang="en-US" dirty="0"/>
          </a:p>
        </p:txBody>
      </p:sp>
      <p:sp>
        <p:nvSpPr>
          <p:cNvPr id="2" name="Title 1">
            <a:extLst>
              <a:ext uri="{FF2B5EF4-FFF2-40B4-BE49-F238E27FC236}">
                <a16:creationId xmlns:a16="http://schemas.microsoft.com/office/drawing/2014/main" id="{625BDAD1-D6F6-457F-9BC3-C9E8B7FF15F5}"/>
              </a:ext>
            </a:extLst>
          </p:cNvPr>
          <p:cNvSpPr>
            <a:spLocks noGrp="1"/>
          </p:cNvSpPr>
          <p:nvPr>
            <p:ph type="title"/>
          </p:nvPr>
        </p:nvSpPr>
        <p:spPr>
          <a:xfrm>
            <a:off x="3566685" y="464074"/>
            <a:ext cx="4510515" cy="668076"/>
          </a:xfrm>
        </p:spPr>
        <p:txBody>
          <a:bodyPr/>
          <a:lstStyle/>
          <a:p>
            <a:r>
              <a:rPr lang="en-US" sz="2400" dirty="0"/>
              <a:t>Accurately Calculate and Track Small Business Emissions</a:t>
            </a:r>
          </a:p>
        </p:txBody>
      </p:sp>
      <p:sp>
        <p:nvSpPr>
          <p:cNvPr id="9" name="Text Placeholder 8">
            <a:extLst>
              <a:ext uri="{FF2B5EF4-FFF2-40B4-BE49-F238E27FC236}">
                <a16:creationId xmlns:a16="http://schemas.microsoft.com/office/drawing/2014/main" id="{864796F2-A293-CC8C-07F1-E12E55165081}"/>
              </a:ext>
            </a:extLst>
          </p:cNvPr>
          <p:cNvSpPr>
            <a:spLocks noGrp="1"/>
          </p:cNvSpPr>
          <p:nvPr>
            <p:ph type="body" sz="quarter" idx="38"/>
          </p:nvPr>
        </p:nvSpPr>
        <p:spPr>
          <a:xfrm>
            <a:off x="3572764" y="1259087"/>
            <a:ext cx="4504436" cy="326643"/>
          </a:xfrm>
        </p:spPr>
        <p:txBody>
          <a:bodyPr>
            <a:normAutofit/>
          </a:bodyPr>
          <a:lstStyle/>
          <a:p>
            <a:pPr marL="0" indent="0">
              <a:buNone/>
            </a:pPr>
            <a:r>
              <a:rPr lang="en-US" sz="1050" dirty="0"/>
              <a:t>Simplified data collection allows SME to build energy consumption profile, see carbon emissions baseline, and track decarbonization progress</a:t>
            </a:r>
          </a:p>
        </p:txBody>
      </p:sp>
      <p:grpSp>
        <p:nvGrpSpPr>
          <p:cNvPr id="13" name="Group 12">
            <a:extLst>
              <a:ext uri="{FF2B5EF4-FFF2-40B4-BE49-F238E27FC236}">
                <a16:creationId xmlns:a16="http://schemas.microsoft.com/office/drawing/2014/main" id="{11609D4D-C6BB-1FFD-9BFE-DF8C2298719A}"/>
              </a:ext>
            </a:extLst>
          </p:cNvPr>
          <p:cNvGrpSpPr/>
          <p:nvPr/>
        </p:nvGrpSpPr>
        <p:grpSpPr>
          <a:xfrm>
            <a:off x="3544996" y="1774645"/>
            <a:ext cx="4198468" cy="2763043"/>
            <a:chOff x="5381221" y="1481132"/>
            <a:chExt cx="6028145" cy="3967167"/>
          </a:xfrm>
        </p:grpSpPr>
        <p:pic>
          <p:nvPicPr>
            <p:cNvPr id="15" name="Picture 14">
              <a:extLst>
                <a:ext uri="{FF2B5EF4-FFF2-40B4-BE49-F238E27FC236}">
                  <a16:creationId xmlns:a16="http://schemas.microsoft.com/office/drawing/2014/main" id="{B16DFCAB-2209-39C6-253C-2D7CABF36E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411710" y="450643"/>
              <a:ext cx="3967167" cy="6028145"/>
            </a:xfrm>
            <a:prstGeom prst="rect">
              <a:avLst/>
            </a:prstGeom>
          </p:spPr>
        </p:pic>
        <p:pic>
          <p:nvPicPr>
            <p:cNvPr id="16" name="Picture 15">
              <a:extLst>
                <a:ext uri="{FF2B5EF4-FFF2-40B4-BE49-F238E27FC236}">
                  <a16:creationId xmlns:a16="http://schemas.microsoft.com/office/drawing/2014/main" id="{9A45CF40-B79B-6036-EBD1-FEFD4150EA8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99693" y="1620834"/>
              <a:ext cx="5791201" cy="3687762"/>
            </a:xfrm>
            <a:prstGeom prst="roundRect">
              <a:avLst>
                <a:gd name="adj" fmla="val 2980"/>
              </a:avLst>
            </a:prstGeom>
            <a:ln>
              <a:noFill/>
            </a:ln>
          </p:spPr>
        </p:pic>
      </p:grpSp>
      <p:sp>
        <p:nvSpPr>
          <p:cNvPr id="17" name="Rectangle: Rounded Corners 16">
            <a:hlinkClick r:id="rId6"/>
            <a:extLst>
              <a:ext uri="{FF2B5EF4-FFF2-40B4-BE49-F238E27FC236}">
                <a16:creationId xmlns:a16="http://schemas.microsoft.com/office/drawing/2014/main" id="{D20599DD-86EA-6587-71AC-C29C08CDC1FC}"/>
              </a:ext>
            </a:extLst>
          </p:cNvPr>
          <p:cNvSpPr/>
          <p:nvPr/>
        </p:nvSpPr>
        <p:spPr>
          <a:xfrm>
            <a:off x="544778" y="4419259"/>
            <a:ext cx="1325341" cy="286091"/>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rPr>
              <a:t>activate.zeigo.com</a:t>
            </a:r>
          </a:p>
        </p:txBody>
      </p:sp>
      <p:sp>
        <p:nvSpPr>
          <p:cNvPr id="3" name="Slide Number Placeholder 1">
            <a:extLst>
              <a:ext uri="{FF2B5EF4-FFF2-40B4-BE49-F238E27FC236}">
                <a16:creationId xmlns:a16="http://schemas.microsoft.com/office/drawing/2014/main" id="{DFD57595-71D1-8647-0F0B-4DAD922D5D73}"/>
              </a:ext>
            </a:extLst>
          </p:cNvPr>
          <p:cNvSpPr>
            <a:spLocks noGrp="1"/>
          </p:cNvSpPr>
          <p:nvPr>
            <p:ph type="sldNum" sz="quarter" idx="10"/>
          </p:nvPr>
        </p:nvSpPr>
        <p:spPr>
          <a:xfrm>
            <a:off x="1747891" y="4857155"/>
            <a:ext cx="525690" cy="92333"/>
          </a:xfrm>
        </p:spPr>
        <p:txBody>
          <a:bodyPr/>
          <a:lstStyle/>
          <a:p>
            <a:r>
              <a:rPr lang="en-US" dirty="0">
                <a:solidFill>
                  <a:schemeClr val="bg1"/>
                </a:solidFill>
              </a:rPr>
              <a:t>Page </a:t>
            </a:r>
            <a:fld id="{5A9C12DC-491F-9444-86A2-13AC5C62A2FC}" type="slidenum">
              <a:rPr lang="en-US" smtClean="0">
                <a:solidFill>
                  <a:schemeClr val="bg1"/>
                </a:solidFill>
              </a:rPr>
              <a:pPr/>
              <a:t>9</a:t>
            </a:fld>
            <a:endParaRPr lang="en-US" dirty="0">
              <a:solidFill>
                <a:schemeClr val="bg1"/>
              </a:solidFill>
            </a:endParaRPr>
          </a:p>
        </p:txBody>
      </p:sp>
      <p:sp>
        <p:nvSpPr>
          <p:cNvPr id="4" name="Footer Placeholder 2">
            <a:extLst>
              <a:ext uri="{FF2B5EF4-FFF2-40B4-BE49-F238E27FC236}">
                <a16:creationId xmlns:a16="http://schemas.microsoft.com/office/drawing/2014/main" id="{30CEC5DB-061E-5246-E807-8A956712755D}"/>
              </a:ext>
            </a:extLst>
          </p:cNvPr>
          <p:cNvSpPr>
            <a:spLocks noGrp="1"/>
          </p:cNvSpPr>
          <p:nvPr>
            <p:ph type="ftr" sz="quarter" idx="11"/>
          </p:nvPr>
        </p:nvSpPr>
        <p:spPr>
          <a:xfrm>
            <a:off x="252413" y="4857155"/>
            <a:ext cx="1509767" cy="92333"/>
          </a:xfrm>
        </p:spPr>
        <p:txBody>
          <a:bodyPr/>
          <a:lstStyle/>
          <a:p>
            <a:r>
              <a:rPr lang="en-US" dirty="0"/>
              <a:t>Confidential Property of Schneider Electric | </a:t>
            </a:r>
          </a:p>
        </p:txBody>
      </p:sp>
    </p:spTree>
    <p:extLst>
      <p:ext uri="{BB962C8B-B14F-4D97-AF65-F5344CB8AC3E}">
        <p14:creationId xmlns:p14="http://schemas.microsoft.com/office/powerpoint/2010/main" val="1624122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L_TAG" val="&lt;presentationLibrarian&gt;&lt;library environment='n14' shortName='se'/&gt;&lt;file id='12054' lastModDate='2021-04-02T14:28:21'/&gt;&lt;slide id='242523' lastModDate='2021-04-02T14:28:21'/&gt;&lt;/presentationLibrarian&gt;"/>
</p:tagLst>
</file>

<file path=ppt/theme/theme1.xml><?xml version="1.0" encoding="utf-8"?>
<a:theme xmlns:a="http://schemas.openxmlformats.org/drawingml/2006/main" name="4_SE15_LIO_TextOnly V3">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sz="1000"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ESS Template - MASTER Presetation Template.pptx" id="{837D8E80-3DEE-48F6-9082-5F51D871BE4A}" vid="{EC475CAD-C17F-4750-90D9-95964CF3F8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93EFA5FC95334FA39CAD0837265720" ma:contentTypeVersion="1" ma:contentTypeDescription="Create a new document." ma:contentTypeScope="" ma:versionID="12021b27aa20bf7c206a3d2dcafc2b2d">
  <xsd:schema xmlns:xsd="http://www.w3.org/2001/XMLSchema" xmlns:xs="http://www.w3.org/2001/XMLSchema" xmlns:p="http://schemas.microsoft.com/office/2006/metadata/properties" xmlns:ns2="e309d946-9fb8-48a3-ae4d-f86d881f4691" targetNamespace="http://schemas.microsoft.com/office/2006/metadata/properties" ma:root="true" ma:fieldsID="b97990dc9d80ab1d22cb211055bab533" ns2:_="">
    <xsd:import namespace="e309d946-9fb8-48a3-ae4d-f86d881f469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9d946-9fb8-48a3-ae4d-f86d881f46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2CCD44-F78E-42B5-8448-8972A2D94220}"/>
</file>

<file path=customXml/itemProps2.xml><?xml version="1.0" encoding="utf-8"?>
<ds:datastoreItem xmlns:ds="http://schemas.openxmlformats.org/officeDocument/2006/customXml" ds:itemID="{7949F7E1-24AE-40DF-BC3B-EDDAC918D91C}"/>
</file>

<file path=customXml/itemProps3.xml><?xml version="1.0" encoding="utf-8"?>
<ds:datastoreItem xmlns:ds="http://schemas.openxmlformats.org/officeDocument/2006/customXml" ds:itemID="{5EBEA317-B352-484C-83AC-5D018C349BFC}"/>
</file>

<file path=docProps/app.xml><?xml version="1.0" encoding="utf-8"?>
<Properties xmlns="http://schemas.openxmlformats.org/officeDocument/2006/extended-properties" xmlns:vt="http://schemas.openxmlformats.org/officeDocument/2006/docPropsVTypes">
  <Template/>
  <TotalTime>228</TotalTime>
  <Words>896</Words>
  <Application>Microsoft Office PowerPoint</Application>
  <PresentationFormat>On-screen Show (16:9)</PresentationFormat>
  <Paragraphs>142</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Montserrat-Light</vt:lpstr>
      <vt:lpstr>Montserrat-Medium</vt:lpstr>
      <vt:lpstr>4_SE15_LIO_TextOnly V3</vt:lpstr>
      <vt:lpstr>The Future of Sustainability is Digital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Accurately Calculate and Track Small Business Emissions</vt:lpstr>
      <vt:lpstr>PowerPoint Presentation</vt:lpstr>
      <vt:lpstr>Custom Roadmap Shows What to Do Next</vt:lpstr>
      <vt:lpstr>PowerPoint Presentation</vt:lpstr>
      <vt:lpstr>PowerPoint Presentation</vt:lpstr>
    </vt:vector>
  </TitlesOfParts>
  <Company>Schneider Electric 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Sustainability is Digital</dc:title>
  <dc:creator>Amy Haddon</dc:creator>
  <cp:lastModifiedBy>Amy Haddon</cp:lastModifiedBy>
  <cp:revision>28</cp:revision>
  <dcterms:created xsi:type="dcterms:W3CDTF">2023-10-04T18:57:39Z</dcterms:created>
  <dcterms:modified xsi:type="dcterms:W3CDTF">2023-10-06T19:31:50Z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3f93e5f-d3c2-49a7-ba94-15405423c204_Enabled">
    <vt:lpwstr>true</vt:lpwstr>
  </property>
  <property fmtid="{D5CDD505-2E9C-101B-9397-08002B2CF9AE}" pid="3" name="MSIP_Label_23f93e5f-d3c2-49a7-ba94-15405423c204_SetDate">
    <vt:lpwstr>2022-10-06T20:48:16Z</vt:lpwstr>
  </property>
  <property fmtid="{D5CDD505-2E9C-101B-9397-08002B2CF9AE}" pid="4" name="MSIP_Label_23f93e5f-d3c2-49a7-ba94-15405423c204_Method">
    <vt:lpwstr>Standard</vt:lpwstr>
  </property>
  <property fmtid="{D5CDD505-2E9C-101B-9397-08002B2CF9AE}" pid="5" name="MSIP_Label_23f93e5f-d3c2-49a7-ba94-15405423c204_Name">
    <vt:lpwstr>SE Internal</vt:lpwstr>
  </property>
  <property fmtid="{D5CDD505-2E9C-101B-9397-08002B2CF9AE}" pid="6" name="MSIP_Label_23f93e5f-d3c2-49a7-ba94-15405423c204_SiteId">
    <vt:lpwstr>6e51e1ad-c54b-4b39-b598-0ffe9ae68fef</vt:lpwstr>
  </property>
  <property fmtid="{D5CDD505-2E9C-101B-9397-08002B2CF9AE}" pid="7" name="MSIP_Label_23f93e5f-d3c2-49a7-ba94-15405423c204_ActionId">
    <vt:lpwstr>043ab4a4-6ffb-4c9c-a175-bf299a529dd7</vt:lpwstr>
  </property>
  <property fmtid="{D5CDD505-2E9C-101B-9397-08002B2CF9AE}" pid="8" name="MSIP_Label_23f93e5f-d3c2-49a7-ba94-15405423c204_ContentBits">
    <vt:lpwstr>2</vt:lpwstr>
  </property>
  <property fmtid="{D5CDD505-2E9C-101B-9397-08002B2CF9AE}" pid="9" name="ClassificationContentMarkingFooterLocations">
    <vt:lpwstr>3_SE15_LIO_TextOnly V3:4</vt:lpwstr>
  </property>
  <property fmtid="{D5CDD505-2E9C-101B-9397-08002B2CF9AE}" pid="10" name="ClassificationContentMarkingFooterText">
    <vt:lpwstr>Internal</vt:lpwstr>
  </property>
  <property fmtid="{D5CDD505-2E9C-101B-9397-08002B2CF9AE}" pid="11" name="ContentTypeId">
    <vt:lpwstr>0x010100B193EFA5FC95334FA39CAD0837265720</vt:lpwstr>
  </property>
</Properties>
</file>