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4"/>
    <p:sldMasterId id="2147483723" r:id="rId5"/>
  </p:sldMasterIdLst>
  <p:notesMasterIdLst>
    <p:notesMasterId r:id="rId16"/>
  </p:notesMasterIdLst>
  <p:handoutMasterIdLst>
    <p:handoutMasterId r:id="rId17"/>
  </p:handoutMasterIdLst>
  <p:sldIdLst>
    <p:sldId id="311" r:id="rId6"/>
    <p:sldId id="379" r:id="rId7"/>
    <p:sldId id="380" r:id="rId8"/>
    <p:sldId id="320" r:id="rId9"/>
    <p:sldId id="378" r:id="rId10"/>
    <p:sldId id="2490" r:id="rId11"/>
    <p:sldId id="2553" r:id="rId12"/>
    <p:sldId id="2552" r:id="rId13"/>
    <p:sldId id="2554" r:id="rId14"/>
    <p:sldId id="326" r:id="rId15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olo" panose="020004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900"/>
    <a:srgbClr val="307298"/>
    <a:srgbClr val="054B75"/>
    <a:srgbClr val="FFFFFF"/>
    <a:srgbClr val="657280"/>
    <a:srgbClr val="E4E9EC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2" autoAdjust="0"/>
    <p:restoredTop sz="93372" autoAdjust="0"/>
  </p:normalViewPr>
  <p:slideViewPr>
    <p:cSldViewPr snapToGrid="0">
      <p:cViewPr varScale="1">
        <p:scale>
          <a:sx n="110" d="100"/>
          <a:sy n="110" d="100"/>
        </p:scale>
        <p:origin x="88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26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FE4BF-3E39-4A27-90E5-B14F4268581E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C1AEB-7020-4F4F-B9B1-775AAE523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55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5F9AD2-6D4E-4564-BB78-29CD19A1305D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129955-5DBA-464A-864A-77B149C4FD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8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29955-5DBA-464A-864A-77B149C4FD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43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9955-5DBA-464A-864A-77B149C4FD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7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5_Optional Title Slide w/Transparenc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5E3FD2A0-0347-467F-9369-8E6A7395D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05588"/>
            <a:ext cx="6426200" cy="1046351"/>
          </a:xfrm>
          <a:noFill/>
        </p:spPr>
        <p:txBody>
          <a:bodyPr lIns="18288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8197"/>
            <a:ext cx="927000" cy="105808"/>
          </a:xfrm>
          <a:prstGeom prst="rect">
            <a:avLst/>
          </a:prstGeom>
        </p:spPr>
        <p:txBody>
          <a:bodyPr lIns="182880" tIns="0" rIns="0" bIns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B7A506C2-2DC8-40B6-859E-9EC8A66C3458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6800" y="6584203"/>
            <a:ext cx="5209400" cy="273797"/>
          </a:xfrm>
          <a:prstGeom prst="rect">
            <a:avLst/>
          </a:prstGeom>
        </p:spPr>
        <p:txBody>
          <a:bodyPr tIns="0" bIns="0" anchor="ctr" anchorCtr="1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28216"/>
          </a:xfrm>
          <a:noFill/>
        </p:spPr>
        <p:txBody>
          <a:bodyPr lIns="182880" rIns="91440" anchor="b" anchorCtr="0">
            <a:noAutofit/>
          </a:bodyPr>
          <a:lstStyle>
            <a:lvl1pPr algn="l">
              <a:defRPr sz="3600" b="1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rain, light&#10;&#10;Description automatically generated">
            <a:extLst>
              <a:ext uri="{FF2B5EF4-FFF2-40B4-BE49-F238E27FC236}">
                <a16:creationId xmlns:a16="http://schemas.microsoft.com/office/drawing/2014/main" id="{C3EA5AB0-40CD-47EF-8E49-0920D9139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24" b="71144"/>
          <a:stretch/>
        </p:blipFill>
        <p:spPr>
          <a:xfrm>
            <a:off x="1985443" y="2141549"/>
            <a:ext cx="7158557" cy="47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6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104A465D-2C24-4BD0-9A74-9CE7A738B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pic>
        <p:nvPicPr>
          <p:cNvPr id="11" name="Picture 10" descr="A picture containing rain, light&#10;&#10;Description automatically generated">
            <a:extLst>
              <a:ext uri="{FF2B5EF4-FFF2-40B4-BE49-F238E27FC236}">
                <a16:creationId xmlns:a16="http://schemas.microsoft.com/office/drawing/2014/main" id="{3EEDAFF6-B212-4845-BE10-F1E02F3B2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24" b="71144"/>
          <a:stretch/>
        </p:blipFill>
        <p:spPr>
          <a:xfrm>
            <a:off x="6273208" y="4966565"/>
            <a:ext cx="2870791" cy="1891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12769"/>
            <a:ext cx="7886700" cy="2852737"/>
          </a:xfrm>
        </p:spPr>
        <p:txBody>
          <a:bodyPr anchor="b" anchorCtr="0">
            <a:normAutofit/>
          </a:bodyPr>
          <a:lstStyle>
            <a:lvl1pPr>
              <a:defRPr sz="40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81931"/>
            <a:ext cx="4809349" cy="2357362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59AE2A-A222-4176-B084-941C65424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2163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C9CDEB-BA2E-4DE7-8CAD-F1278E601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63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6E829C-7AAE-44ED-B6BD-60468A531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383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9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65126"/>
            <a:ext cx="8567928" cy="914400"/>
          </a:xfrm>
        </p:spPr>
        <p:txBody>
          <a:bodyPr lIns="0" rIns="0" anchor="t" anchorCtr="0"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64" y="1472184"/>
            <a:ext cx="4222168" cy="4709160"/>
          </a:xfrm>
        </p:spPr>
        <p:txBody>
          <a:bodyPr lIns="0" rIns="0"/>
          <a:lstStyle>
            <a:lvl1pPr marL="169863" indent="-169863">
              <a:defRPr sz="2000"/>
            </a:lvl1pPr>
            <a:lvl2pPr marL="457200" indent="-287338">
              <a:spcBef>
                <a:spcPts val="0"/>
              </a:spcBef>
              <a:buFont typeface="Polo" panose="02000400000000000000" pitchFamily="2" charset="0"/>
              <a:buChar char="—"/>
              <a:defRPr sz="1800"/>
            </a:lvl2pPr>
            <a:lvl3pPr marL="574675" indent="-117475">
              <a:spcBef>
                <a:spcPts val="0"/>
              </a:spcBef>
              <a:defRPr sz="1600"/>
            </a:lvl3pPr>
            <a:lvl4pPr marL="803275" indent="-228600">
              <a:spcBef>
                <a:spcPts val="0"/>
              </a:spcBef>
              <a:buFont typeface="Polo" panose="02000400000000000000" pitchFamily="2" charset="0"/>
              <a:buChar char="—"/>
              <a:defRPr sz="1400"/>
            </a:lvl4pPr>
            <a:lvl5pPr marL="914400" indent="-111125"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72184"/>
            <a:ext cx="4222168" cy="4709160"/>
          </a:xfrm>
        </p:spPr>
        <p:txBody>
          <a:bodyPr lIns="0" rIns="0"/>
          <a:lstStyle>
            <a:lvl1pPr marL="169863" indent="-169863">
              <a:defRPr sz="2000"/>
            </a:lvl1pPr>
            <a:lvl2pPr marL="457200" indent="-287338">
              <a:spcBef>
                <a:spcPts val="0"/>
              </a:spcBef>
              <a:buFont typeface="Polo" panose="02000400000000000000" pitchFamily="2" charset="0"/>
              <a:buChar char="—"/>
              <a:defRPr sz="1800"/>
            </a:lvl2pPr>
            <a:lvl3pPr marL="574675" indent="-117475">
              <a:spcBef>
                <a:spcPts val="0"/>
              </a:spcBef>
              <a:defRPr sz="1600"/>
            </a:lvl3pPr>
            <a:lvl4pPr marL="803275" indent="-228600">
              <a:spcBef>
                <a:spcPts val="0"/>
              </a:spcBef>
              <a:buFont typeface="Polo" panose="02000400000000000000" pitchFamily="2" charset="0"/>
              <a:buChar char="—"/>
              <a:defRPr sz="1400"/>
            </a:lvl4pPr>
            <a:lvl5pPr marL="914400" indent="-111125"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r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ACA2B66-38E9-4CBC-A9E5-69837430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2163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0E8F02-E143-48BC-8B79-53B746F37C7B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BC59B4E-EB3E-42A1-9C94-4D72BB5B1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63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778A4DD-0F50-4EBA-835E-1F256B4D83C2}"/>
              </a:ext>
            </a:extLst>
          </p:cNvPr>
          <p:cNvSpPr txBox="1">
            <a:spLocks/>
          </p:cNvSpPr>
          <p:nvPr userDrawn="1"/>
        </p:nvSpPr>
        <p:spPr>
          <a:xfrm>
            <a:off x="287383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9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65126"/>
            <a:ext cx="8567928" cy="914400"/>
          </a:xfrm>
        </p:spPr>
        <p:txBody>
          <a:bodyPr lIns="0" rIns="0" anchor="t" anchorCtr="0"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64" y="1472184"/>
            <a:ext cx="4207420" cy="742643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464" y="2343874"/>
            <a:ext cx="4207420" cy="3782178"/>
          </a:xfrm>
        </p:spPr>
        <p:txBody>
          <a:bodyPr lIns="0" rIns="0"/>
          <a:lstStyle>
            <a:lvl1pPr marL="117475" indent="-117475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2184"/>
            <a:ext cx="4228141" cy="742643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3874"/>
            <a:ext cx="4228141" cy="3782178"/>
          </a:xfrm>
        </p:spPr>
        <p:txBody>
          <a:bodyPr lIns="0" rIns="0"/>
          <a:lstStyle>
            <a:lvl1pPr marL="117475" indent="-117475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08431C6-AD76-44C9-9105-236DC925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2163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0E8F02-E143-48BC-8B79-53B746F37C7B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C2EF4D1-F1B4-4AFE-83BB-CE655930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63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CDC49CB-FC06-4D7C-851A-42736E5F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7383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0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67C4991-91CD-43BB-9D9D-7969EF0DF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2163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0E8F02-E143-48BC-8B79-53B746F37C7B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9F6EA04-E2E0-404E-B55B-83B4DA4ED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63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72602BC-01F7-4C6A-8BB7-D1891DFC2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383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15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315D0E-8E8D-48AB-9001-52BE87095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2163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0E8F02-E143-48BC-8B79-53B746F37C7B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463D808-4ED0-4351-BFC0-4765CAC7B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63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056CD2-7F61-4581-8D79-3DEE4992A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383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5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365125"/>
            <a:ext cx="8569234" cy="914400"/>
          </a:xfrm>
        </p:spPr>
        <p:txBody>
          <a:bodyPr lIns="0" rIns="0" anchor="t" anchorCtr="0">
            <a:no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467465"/>
            <a:ext cx="8569234" cy="4709498"/>
          </a:xfrm>
        </p:spPr>
        <p:txBody>
          <a:bodyPr lIns="0" rIns="0">
            <a:noAutofit/>
          </a:bodyPr>
          <a:lstStyle>
            <a:lvl1pPr marL="174625" indent="-174625">
              <a:defRPr>
                <a:latin typeface="+mn-lt"/>
              </a:defRPr>
            </a:lvl1pPr>
            <a:lvl2pPr marL="461963" indent="-287338">
              <a:spcBef>
                <a:spcPts val="0"/>
              </a:spcBef>
              <a:buFont typeface="Polo" panose="02000400000000000000" pitchFamily="2" charset="0"/>
              <a:buChar char="—"/>
              <a:defRPr>
                <a:latin typeface="+mn-lt"/>
              </a:defRPr>
            </a:lvl2pPr>
            <a:lvl3pPr marL="627063" indent="-165100">
              <a:spcBef>
                <a:spcPts val="0"/>
              </a:spcBef>
              <a:defRPr>
                <a:latin typeface="+mn-lt"/>
              </a:defRPr>
            </a:lvl3pPr>
            <a:lvl4pPr marL="854075" indent="-227013">
              <a:spcBef>
                <a:spcPts val="0"/>
              </a:spcBef>
              <a:buFont typeface="Polo" panose="02000400000000000000" pitchFamily="2" charset="0"/>
              <a:buChar char="—"/>
              <a:defRPr>
                <a:latin typeface="+mn-lt"/>
              </a:defRPr>
            </a:lvl4pPr>
            <a:lvl5pPr marL="974725" indent="-120650">
              <a:spcBef>
                <a:spcPts val="0"/>
              </a:spcBef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E76032-28C8-4622-A090-F8A265ACD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2163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AEB770-15BA-49C7-AA97-23EE13A4D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63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79864A-1E9D-4E01-A464-930265E5F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383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104A465D-2C24-4BD0-9A74-9CE7A738B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pic>
        <p:nvPicPr>
          <p:cNvPr id="11" name="Picture 10" descr="A picture containing rain, light&#10;&#10;Description automatically generated">
            <a:extLst>
              <a:ext uri="{FF2B5EF4-FFF2-40B4-BE49-F238E27FC236}">
                <a16:creationId xmlns:a16="http://schemas.microsoft.com/office/drawing/2014/main" id="{3EEDAFF6-B212-4845-BE10-F1E02F3B2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24" b="71144"/>
          <a:stretch/>
        </p:blipFill>
        <p:spPr>
          <a:xfrm>
            <a:off x="6273208" y="4966565"/>
            <a:ext cx="2870791" cy="1891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12769"/>
            <a:ext cx="7886700" cy="2852737"/>
          </a:xfrm>
        </p:spPr>
        <p:txBody>
          <a:bodyPr anchor="b" anchorCtr="0">
            <a:normAutofit/>
          </a:bodyPr>
          <a:lstStyle>
            <a:lvl1pPr>
              <a:defRPr sz="40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81931"/>
            <a:ext cx="4809349" cy="2357362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59AE2A-A222-4176-B084-941C65424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2163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C9CDEB-BA2E-4DE7-8CAD-F1278E601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63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6E829C-7AAE-44ED-B6BD-60468A531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383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8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65126"/>
            <a:ext cx="8567928" cy="914400"/>
          </a:xfrm>
        </p:spPr>
        <p:txBody>
          <a:bodyPr lIns="0" rIns="0" anchor="t" anchorCtr="0"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64" y="1472184"/>
            <a:ext cx="4222168" cy="4709160"/>
          </a:xfrm>
        </p:spPr>
        <p:txBody>
          <a:bodyPr lIns="0" rIns="0"/>
          <a:lstStyle>
            <a:lvl1pPr marL="169863" indent="-169863">
              <a:defRPr sz="2000"/>
            </a:lvl1pPr>
            <a:lvl2pPr marL="457200" indent="-287338">
              <a:spcBef>
                <a:spcPts val="0"/>
              </a:spcBef>
              <a:buFont typeface="Polo" panose="02000400000000000000" pitchFamily="2" charset="0"/>
              <a:buChar char="—"/>
              <a:defRPr sz="1800"/>
            </a:lvl2pPr>
            <a:lvl3pPr marL="574675" indent="-117475">
              <a:spcBef>
                <a:spcPts val="0"/>
              </a:spcBef>
              <a:defRPr sz="1600"/>
            </a:lvl3pPr>
            <a:lvl4pPr marL="803275" indent="-228600">
              <a:spcBef>
                <a:spcPts val="0"/>
              </a:spcBef>
              <a:buFont typeface="Polo" panose="02000400000000000000" pitchFamily="2" charset="0"/>
              <a:buChar char="—"/>
              <a:defRPr sz="1400"/>
            </a:lvl4pPr>
            <a:lvl5pPr marL="914400" indent="-111125"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72184"/>
            <a:ext cx="4222168" cy="4709160"/>
          </a:xfrm>
        </p:spPr>
        <p:txBody>
          <a:bodyPr lIns="0" rIns="0"/>
          <a:lstStyle>
            <a:lvl1pPr marL="169863" indent="-169863">
              <a:defRPr sz="2000"/>
            </a:lvl1pPr>
            <a:lvl2pPr marL="457200" indent="-287338">
              <a:spcBef>
                <a:spcPts val="0"/>
              </a:spcBef>
              <a:buFont typeface="Polo" panose="02000400000000000000" pitchFamily="2" charset="0"/>
              <a:buChar char="—"/>
              <a:defRPr sz="1800"/>
            </a:lvl2pPr>
            <a:lvl3pPr marL="574675" indent="-117475">
              <a:spcBef>
                <a:spcPts val="0"/>
              </a:spcBef>
              <a:defRPr sz="1600"/>
            </a:lvl3pPr>
            <a:lvl4pPr marL="803275" indent="-228600">
              <a:spcBef>
                <a:spcPts val="0"/>
              </a:spcBef>
              <a:buFont typeface="Polo" panose="02000400000000000000" pitchFamily="2" charset="0"/>
              <a:buChar char="—"/>
              <a:defRPr sz="1400"/>
            </a:lvl4pPr>
            <a:lvl5pPr marL="914400" indent="-111125"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C2F9A78-B5A9-4198-B0C3-5B865D11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2163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EC5B4B-E15C-4704-BBAE-866A33FC5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63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4D2F37F-479B-4F8A-A30C-5164475B7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383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0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65126"/>
            <a:ext cx="8567928" cy="914400"/>
          </a:xfrm>
        </p:spPr>
        <p:txBody>
          <a:bodyPr lIns="0" rIns="0" anchor="t" anchorCtr="0"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64" y="1472184"/>
            <a:ext cx="4207420" cy="742643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464" y="2343874"/>
            <a:ext cx="4207420" cy="3782178"/>
          </a:xfrm>
        </p:spPr>
        <p:txBody>
          <a:bodyPr lIns="0" rIns="0"/>
          <a:lstStyle>
            <a:lvl1pPr marL="117475" indent="-117475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2184"/>
            <a:ext cx="4228141" cy="742643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3874"/>
            <a:ext cx="4228141" cy="3782178"/>
          </a:xfrm>
        </p:spPr>
        <p:txBody>
          <a:bodyPr lIns="0" rIns="0"/>
          <a:lstStyle>
            <a:lvl1pPr marL="117475" indent="-117475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B49D81-6128-4152-8C91-180ED2F7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2163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0B6FE4E-83D1-4408-829B-CCF639A8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63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1CE6D8-2A3B-4800-BD8B-CC711C57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7383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7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840D1FB-55BB-4759-BA33-5AE8AA2D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2163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5E7FA1A-8AC5-4503-B2AE-CE4604B2E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63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8B62C0-3423-409D-B7E8-244A80F06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383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7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32A74B-DCC8-464F-BE32-4D0C37B10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2163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981862-DDBE-4170-93AB-E813F03E5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63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40F6F7-3EDE-442E-B726-1F632D480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383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5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5_Optional Title Slide w/Transparenc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BD37B8B-C869-460B-B40E-AA4BD71B6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8"/>
          <a:stretch/>
        </p:blipFill>
        <p:spPr>
          <a:xfrm>
            <a:off x="0" y="0"/>
            <a:ext cx="9144000" cy="5492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0E0F45-937F-481E-919D-40418B5B5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9" b="33551"/>
          <a:stretch/>
        </p:blipFill>
        <p:spPr>
          <a:xfrm>
            <a:off x="2030" y="5486399"/>
            <a:ext cx="913994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28216"/>
          </a:xfrm>
          <a:solidFill>
            <a:srgbClr val="307298">
              <a:alpha val="60000"/>
            </a:srgbClr>
          </a:solidFill>
        </p:spPr>
        <p:txBody>
          <a:bodyPr lIns="182880" rIns="91440" anchor="b" anchorCtr="0">
            <a:noAutofit/>
          </a:bodyPr>
          <a:lstStyle>
            <a:lvl1pPr algn="l">
              <a:defRPr sz="3600" b="1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05588"/>
            <a:ext cx="6760800" cy="1046351"/>
          </a:xfrm>
          <a:noFill/>
        </p:spPr>
        <p:txBody>
          <a:bodyPr lIns="18288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8197"/>
            <a:ext cx="927000" cy="105808"/>
          </a:xfrm>
          <a:prstGeom prst="rect">
            <a:avLst/>
          </a:prstGeom>
        </p:spPr>
        <p:txBody>
          <a:bodyPr lIns="182880" tIns="0" rIns="0" bIns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6800" y="6584203"/>
            <a:ext cx="5544000" cy="273797"/>
          </a:xfrm>
          <a:prstGeom prst="rect">
            <a:avLst/>
          </a:prstGeom>
        </p:spPr>
        <p:txBody>
          <a:bodyPr tIns="0" bIns="0" anchor="ctr" anchorCtr="1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9D688501-B66E-43A5-8A64-CD53333FA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t="23001" r="11723"/>
          <a:stretch/>
        </p:blipFill>
        <p:spPr>
          <a:xfrm>
            <a:off x="6845345" y="5387009"/>
            <a:ext cx="2296626" cy="1470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1343E1-8F48-41C4-9D3F-140501ED2170}"/>
              </a:ext>
            </a:extLst>
          </p:cNvPr>
          <p:cNvCxnSpPr/>
          <p:nvPr userDrawn="1"/>
        </p:nvCxnSpPr>
        <p:spPr>
          <a:xfrm>
            <a:off x="0" y="5473323"/>
            <a:ext cx="9144000" cy="0"/>
          </a:xfrm>
          <a:prstGeom prst="line">
            <a:avLst/>
          </a:prstGeom>
          <a:ln w="57150">
            <a:solidFill>
              <a:srgbClr val="D7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87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365125"/>
            <a:ext cx="8569234" cy="914400"/>
          </a:xfrm>
        </p:spPr>
        <p:txBody>
          <a:bodyPr lIns="0" rIns="0" anchor="t" anchorCtr="0">
            <a:no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467465"/>
            <a:ext cx="8569234" cy="4709498"/>
          </a:xfrm>
        </p:spPr>
        <p:txBody>
          <a:bodyPr lIns="0" rIns="0">
            <a:noAutofit/>
          </a:bodyPr>
          <a:lstStyle>
            <a:lvl1pPr marL="174625" indent="-174625">
              <a:defRPr>
                <a:latin typeface="+mn-lt"/>
              </a:defRPr>
            </a:lvl1pPr>
            <a:lvl2pPr marL="461963" indent="-287338">
              <a:spcBef>
                <a:spcPts val="0"/>
              </a:spcBef>
              <a:buFont typeface="Polo" panose="02000400000000000000" pitchFamily="2" charset="0"/>
              <a:buChar char="—"/>
              <a:defRPr>
                <a:latin typeface="+mn-lt"/>
              </a:defRPr>
            </a:lvl2pPr>
            <a:lvl3pPr marL="627063" indent="-165100">
              <a:spcBef>
                <a:spcPts val="0"/>
              </a:spcBef>
              <a:defRPr>
                <a:latin typeface="+mn-lt"/>
              </a:defRPr>
            </a:lvl3pPr>
            <a:lvl4pPr marL="854075" indent="-227013">
              <a:spcBef>
                <a:spcPts val="0"/>
              </a:spcBef>
              <a:buFont typeface="Polo" panose="02000400000000000000" pitchFamily="2" charset="0"/>
              <a:buChar char="—"/>
              <a:defRPr>
                <a:latin typeface="+mn-lt"/>
              </a:defRPr>
            </a:lvl4pPr>
            <a:lvl5pPr marL="974725" indent="-120650">
              <a:spcBef>
                <a:spcPts val="0"/>
              </a:spcBef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r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FDD9BD-6572-492E-9977-90668A03E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2163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0E8F02-E143-48BC-8B79-53B746F37C7B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73E74A-9817-494A-841A-A46B44211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63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281895-4D23-4FD8-8911-1B8EFC05715E}"/>
              </a:ext>
            </a:extLst>
          </p:cNvPr>
          <p:cNvSpPr txBox="1">
            <a:spLocks/>
          </p:cNvSpPr>
          <p:nvPr userDrawn="1"/>
        </p:nvSpPr>
        <p:spPr>
          <a:xfrm>
            <a:off x="287383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5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E13DF8-DB32-4D1C-89C4-7EFD0A0A6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92" b="2208"/>
          <a:stretch/>
        </p:blipFill>
        <p:spPr>
          <a:xfrm>
            <a:off x="0" y="6309360"/>
            <a:ext cx="9139940" cy="54864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E91984F-403F-479A-9A60-55A82FD0C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39632" r="2945" b="6337"/>
          <a:stretch/>
        </p:blipFill>
        <p:spPr>
          <a:xfrm>
            <a:off x="7940963" y="6361701"/>
            <a:ext cx="1201007" cy="496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464" y="365126"/>
            <a:ext cx="8567928" cy="9144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64" y="1469372"/>
            <a:ext cx="8567928" cy="47119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D82F8B-BB4A-4506-A1F5-F102A94D89B9}"/>
              </a:ext>
            </a:extLst>
          </p:cNvPr>
          <p:cNvCxnSpPr/>
          <p:nvPr userDrawn="1"/>
        </p:nvCxnSpPr>
        <p:spPr>
          <a:xfrm>
            <a:off x="0" y="6309360"/>
            <a:ext cx="9144000" cy="0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C2DA1B-FA26-4351-B279-F25251541834}"/>
              </a:ext>
            </a:extLst>
          </p:cNvPr>
          <p:cNvCxnSpPr/>
          <p:nvPr userDrawn="1"/>
        </p:nvCxnSpPr>
        <p:spPr>
          <a:xfrm>
            <a:off x="0" y="6309360"/>
            <a:ext cx="9144000" cy="0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39775E-968C-4C10-802F-59E85E806759}"/>
              </a:ext>
            </a:extLst>
          </p:cNvPr>
          <p:cNvCxnSpPr/>
          <p:nvPr userDrawn="1"/>
        </p:nvCxnSpPr>
        <p:spPr>
          <a:xfrm>
            <a:off x="0" y="6309360"/>
            <a:ext cx="9144000" cy="0"/>
          </a:xfrm>
          <a:prstGeom prst="line">
            <a:avLst/>
          </a:prstGeom>
          <a:ln w="57150">
            <a:solidFill>
              <a:srgbClr val="D7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EB077DD-F0D6-468E-B1CF-7895DD2F5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2163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5AB8ECC-51C8-471D-8D07-A803A1999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63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926D81E-78E2-4EBE-A690-93BA77A9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383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5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80" baseline="0">
          <a:solidFill>
            <a:srgbClr val="307298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69863" indent="-1698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15938" indent="-346075" algn="l" defTabSz="914400" rtl="0" eaLnBrk="1" latinLnBrk="0" hangingPunct="1">
        <a:lnSpc>
          <a:spcPct val="100000"/>
        </a:lnSpc>
        <a:spcBef>
          <a:spcPts val="0"/>
        </a:spcBef>
        <a:buFont typeface="Polo" panose="02000400000000000000" pitchFamily="2" charset="0"/>
        <a:buChar char="—"/>
        <a:defRPr sz="20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698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973138" indent="-287338" algn="l" defTabSz="914400" rtl="0" eaLnBrk="1" latinLnBrk="0" hangingPunct="1">
        <a:lnSpc>
          <a:spcPct val="100000"/>
        </a:lnSpc>
        <a:spcBef>
          <a:spcPts val="0"/>
        </a:spcBef>
        <a:buFont typeface="Polo" panose="02000400000000000000" pitchFamily="2" charset="0"/>
        <a:buChar char="—"/>
        <a:defRPr sz="16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084263" indent="-111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E13DF8-DB32-4D1C-89C4-7EFD0A0A6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92" b="2208"/>
          <a:stretch/>
        </p:blipFill>
        <p:spPr>
          <a:xfrm>
            <a:off x="0" y="6309360"/>
            <a:ext cx="9139940" cy="54864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E91984F-403F-479A-9A60-55A82FD0C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39632" r="2945" b="6337"/>
          <a:stretch/>
        </p:blipFill>
        <p:spPr>
          <a:xfrm>
            <a:off x="7940963" y="6361701"/>
            <a:ext cx="1201007" cy="496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464" y="365126"/>
            <a:ext cx="8567928" cy="9144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64" y="1469372"/>
            <a:ext cx="8567928" cy="47119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A36F62-BF17-4F72-9D73-38D01F7A4E0E}"/>
              </a:ext>
            </a:extLst>
          </p:cNvPr>
          <p:cNvCxnSpPr/>
          <p:nvPr userDrawn="1"/>
        </p:nvCxnSpPr>
        <p:spPr>
          <a:xfrm>
            <a:off x="0" y="6309360"/>
            <a:ext cx="9144000" cy="0"/>
          </a:xfrm>
          <a:prstGeom prst="line">
            <a:avLst/>
          </a:prstGeom>
          <a:ln w="57150">
            <a:solidFill>
              <a:srgbClr val="D7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9C107D9-B78A-47F8-B860-643CC6CBE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2163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0E8F02-E143-48BC-8B79-53B746F37C7B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6AF7D8D-4F5D-420B-BC0F-48AAB2DDA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63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9C043A7-FC3E-4F2B-A9A1-471A2987E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383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6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80" baseline="0">
          <a:solidFill>
            <a:srgbClr val="307298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69863" indent="-1698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15938" indent="-346075" algn="l" defTabSz="914400" rtl="0" eaLnBrk="1" latinLnBrk="0" hangingPunct="1">
        <a:lnSpc>
          <a:spcPct val="100000"/>
        </a:lnSpc>
        <a:spcBef>
          <a:spcPts val="0"/>
        </a:spcBef>
        <a:buFont typeface="Polo" panose="02000400000000000000" pitchFamily="2" charset="0"/>
        <a:buChar char="—"/>
        <a:defRPr sz="20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698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973138" indent="-287338" algn="l" defTabSz="914400" rtl="0" eaLnBrk="1" latinLnBrk="0" hangingPunct="1">
        <a:lnSpc>
          <a:spcPct val="100000"/>
        </a:lnSpc>
        <a:spcBef>
          <a:spcPts val="0"/>
        </a:spcBef>
        <a:buFont typeface="Polo" panose="02000400000000000000" pitchFamily="2" charset="0"/>
        <a:buChar char="—"/>
        <a:defRPr sz="16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084263" indent="-111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ge-ku.com/resear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ge-ku.com/resear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plweb.mediaroom.com/2020-08-11-PPL-joins-EPRI-and-GTI-led-initiative-to-accelerate-low-carbon-energy-technologies" TargetMode="External"/><Relationship Id="rId3" Type="http://schemas.openxmlformats.org/officeDocument/2006/relationships/hyperlink" Target="https://www.pplweb.com/who-we-are/about-us/" TargetMode="External"/><Relationship Id="rId7" Type="http://schemas.openxmlformats.org/officeDocument/2006/relationships/hyperlink" Target="https://lge-ku.com/newsroom/press-releases/2014/07/21/governor-state-officials-and-energy-leaders-cut-ribbon" TargetMode="External"/><Relationship Id="rId2" Type="http://schemas.openxmlformats.org/officeDocument/2006/relationships/hyperlink" Target="https://lge-ku.com/abou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plweb.com/sustainability/our-strategy/advance-a-cleaner-energy-future/" TargetMode="External"/><Relationship Id="rId11" Type="http://schemas.openxmlformats.org/officeDocument/2006/relationships/hyperlink" Target="https://lge-ku.com/newsroom/press-releases/2021/09/08/lge-and-ku-and-uk-caer-collaborating-create-net-negative-co2" TargetMode="External"/><Relationship Id="rId5" Type="http://schemas.openxmlformats.org/officeDocument/2006/relationships/hyperlink" Target="https://www.pplweb.com/sustainability/climate-action/" TargetMode="External"/><Relationship Id="rId10" Type="http://schemas.openxmlformats.org/officeDocument/2006/relationships/hyperlink" Target="https://uknow.uky.edu/research/caer-project-seeks-capture-carbon-directly-atmosphere" TargetMode="External"/><Relationship Id="rId4" Type="http://schemas.openxmlformats.org/officeDocument/2006/relationships/hyperlink" Target="https://www.pplweb.com/wp-content/uploads/2021/11/PPL_Corp-2021-Climate-Assessment-FINAL.pdf" TargetMode="External"/><Relationship Id="rId9" Type="http://schemas.openxmlformats.org/officeDocument/2006/relationships/hyperlink" Target="https://lge-ku.com/resear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LG&amp;E and KU Hydrogen Research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5505588"/>
            <a:ext cx="6760800" cy="1352412"/>
          </a:xfrm>
        </p:spPr>
        <p:txBody>
          <a:bodyPr/>
          <a:lstStyle/>
          <a:p>
            <a:r>
              <a:rPr lang="en-US" dirty="0"/>
              <a:t>Aron Patrick</a:t>
            </a:r>
          </a:p>
          <a:p>
            <a:r>
              <a:rPr lang="en-US" dirty="0"/>
              <a:t>March 25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  <a:p>
            <a:r>
              <a:rPr lang="en-US" dirty="0"/>
              <a:t>Manager, Technology Research &amp; Analysis</a:t>
            </a: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https://lge-ku.com/research </a:t>
            </a:r>
            <a:r>
              <a:rPr lang="en-US" dirty="0"/>
              <a:t>		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6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470D069-38AD-414E-B625-D067CF155A25}"/>
              </a:ext>
            </a:extLst>
          </p:cNvPr>
          <p:cNvSpPr txBox="1">
            <a:spLocks/>
          </p:cNvSpPr>
          <p:nvPr/>
        </p:nvSpPr>
        <p:spPr>
          <a:xfrm>
            <a:off x="177833" y="189847"/>
            <a:ext cx="8788332" cy="394143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80" baseline="0">
                <a:solidFill>
                  <a:srgbClr val="30729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4D985-5F7E-4585-9A56-A5275336C260}"/>
              </a:ext>
            </a:extLst>
          </p:cNvPr>
          <p:cNvSpPr txBox="1"/>
          <p:nvPr/>
        </p:nvSpPr>
        <p:spPr>
          <a:xfrm>
            <a:off x="2259874" y="2664688"/>
            <a:ext cx="4624250" cy="1141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Keep up with us online at: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hlinkClick r:id="rId3"/>
              </a:rPr>
              <a:t>https://lge-ku.com/research</a:t>
            </a:r>
            <a:r>
              <a:rPr lang="en-US" sz="2400" b="1" dirty="0"/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742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C2159-09B4-4B76-8081-10920D3C0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64" y="4112699"/>
            <a:ext cx="8311896" cy="2133052"/>
          </a:xfrm>
        </p:spPr>
        <p:txBody>
          <a:bodyPr/>
          <a:lstStyle/>
          <a:p>
            <a:r>
              <a:rPr lang="en-US" sz="1800" dirty="0"/>
              <a:t>LG&amp;E and KU, part of the PPL Corporation family of companies, are regulated utilities that serve nearly 1.3 million customers in Kentucky and Virginia.</a:t>
            </a:r>
            <a:r>
              <a:rPr lang="en-US" sz="1800" baseline="30000" dirty="0"/>
              <a:t>1</a:t>
            </a:r>
            <a:r>
              <a:rPr lang="en-US" sz="1800" dirty="0"/>
              <a:t>  </a:t>
            </a:r>
          </a:p>
          <a:p>
            <a:r>
              <a:rPr lang="en-US" sz="1800" dirty="0"/>
              <a:t>Our mission is to provide safe, affordable, reliable, sustainable energy to our customers.</a:t>
            </a:r>
            <a:r>
              <a:rPr lang="en-US" sz="1800" baseline="30000" dirty="0"/>
              <a:t>2</a:t>
            </a:r>
          </a:p>
          <a:p>
            <a:r>
              <a:rPr lang="en-US" sz="1800" dirty="0"/>
              <a:t>We are committed to investing in research and development necessary to support the deployment of affordable and reliable clean energy technologies.</a:t>
            </a:r>
            <a:r>
              <a:rPr lang="en-US" sz="1800" baseline="30000" dirty="0"/>
              <a:t>3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FF9D0-31C4-414E-8B89-5A45BF52E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24875A1-646E-44F3-B673-5E4E201D8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9" b="-1251"/>
          <a:stretch/>
        </p:blipFill>
        <p:spPr bwMode="auto">
          <a:xfrm>
            <a:off x="831234" y="1227596"/>
            <a:ext cx="7481532" cy="28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99F40B0-4000-4144-BC58-DEC6D394759B}"/>
              </a:ext>
            </a:extLst>
          </p:cNvPr>
          <p:cNvSpPr txBox="1">
            <a:spLocks/>
          </p:cNvSpPr>
          <p:nvPr/>
        </p:nvSpPr>
        <p:spPr>
          <a:xfrm>
            <a:off x="283464" y="192024"/>
            <a:ext cx="8569234" cy="9144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80" baseline="0">
                <a:solidFill>
                  <a:srgbClr val="30729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LG&amp;E and KU, Kentucky's largest utility, is committed to research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271046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4562-0165-4001-8BBD-A5A574D4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192024"/>
            <a:ext cx="8685606" cy="914400"/>
          </a:xfrm>
        </p:spPr>
        <p:txBody>
          <a:bodyPr/>
          <a:lstStyle/>
          <a:p>
            <a:r>
              <a:rPr lang="en-US" sz="3000" dirty="0"/>
              <a:t>Together with PPL, we have an ambitious goal to achieve net-zero carbon emissions by 2050.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C2159-09B4-4B76-8081-10920D3C0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64" y="4206240"/>
            <a:ext cx="8685607" cy="2072640"/>
          </a:xfrm>
        </p:spPr>
        <p:txBody>
          <a:bodyPr/>
          <a:lstStyle/>
          <a:p>
            <a:r>
              <a:rPr lang="en-US" sz="1800" dirty="0"/>
              <a:t>Together with our parent company PPL, we have set an ambitious goal to achieve net-zero carbon emissions by 2050, and a 70% reduction from 2010 levels by 2035.</a:t>
            </a:r>
            <a:r>
              <a:rPr lang="en-US" sz="1800" baseline="30000" dirty="0"/>
              <a:t> 4</a:t>
            </a:r>
            <a:r>
              <a:rPr lang="en-US" sz="1800" dirty="0"/>
              <a:t> </a:t>
            </a:r>
          </a:p>
          <a:p>
            <a:r>
              <a:rPr lang="en-US" sz="1800" dirty="0"/>
              <a:t>Advancing a cleaner energy future is one of the core commitments of our sustainability strategy.</a:t>
            </a:r>
            <a:r>
              <a:rPr lang="en-US" sz="1800" baseline="30000" dirty="0"/>
              <a:t>5</a:t>
            </a:r>
            <a:r>
              <a:rPr lang="en-US" sz="1800" dirty="0"/>
              <a:t> </a:t>
            </a:r>
          </a:p>
          <a:p>
            <a:r>
              <a:rPr lang="en-US" sz="1800" dirty="0"/>
              <a:t>We’re pursuing a broad-based clean energy strategy focused on decarbonizing our operations, investing in clean energy research and development.</a:t>
            </a:r>
            <a:r>
              <a:rPr lang="en-US" sz="1800" baseline="30000" dirty="0"/>
              <a:t>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FF9D0-31C4-414E-8B89-5A45BF52E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picture containing text, sky, sign, highway&#10;&#10;Description automatically generated">
            <a:extLst>
              <a:ext uri="{FF2B5EF4-FFF2-40B4-BE49-F238E27FC236}">
                <a16:creationId xmlns:a16="http://schemas.microsoft.com/office/drawing/2014/main" id="{74A22748-CE73-4B8F-8430-5727BB004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/>
          <a:stretch/>
        </p:blipFill>
        <p:spPr>
          <a:xfrm>
            <a:off x="4783772" y="1227597"/>
            <a:ext cx="3528994" cy="2701709"/>
          </a:xfrm>
          <a:prstGeom prst="rect">
            <a:avLst/>
          </a:prstGeom>
        </p:spPr>
      </p:pic>
      <p:pic>
        <p:nvPicPr>
          <p:cNvPr id="8" name="Picture 7" descr="A picture containing outdoor, sky, flower, garden&#10;&#10;Description automatically generated">
            <a:extLst>
              <a:ext uri="{FF2B5EF4-FFF2-40B4-BE49-F238E27FC236}">
                <a16:creationId xmlns:a16="http://schemas.microsoft.com/office/drawing/2014/main" id="{658D7B57-E02F-4602-8322-B952BC9F8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4" y="1227597"/>
            <a:ext cx="3600895" cy="27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5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6E22-A7A4-4CF9-84F4-9B5A0EAD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1242783"/>
            <a:ext cx="6509986" cy="4934180"/>
          </a:xfrm>
        </p:spPr>
        <p:txBody>
          <a:bodyPr/>
          <a:lstStyle/>
          <a:p>
            <a:r>
              <a:rPr lang="en-US" sz="1800" dirty="0"/>
              <a:t>Partnership began in 2006 with the University of Kentucky Center For Applied Energy Research.</a:t>
            </a:r>
            <a:r>
              <a:rPr lang="en-US" sz="1800" baseline="30000" dirty="0"/>
              <a:t>6</a:t>
            </a:r>
          </a:p>
          <a:p>
            <a:r>
              <a:rPr lang="en-US" sz="1800" dirty="0"/>
              <a:t>Operational 0.7 MW</a:t>
            </a:r>
            <a:r>
              <a:rPr lang="en-US" sz="1800" baseline="-25000" dirty="0"/>
              <a:t>e</a:t>
            </a:r>
            <a:r>
              <a:rPr lang="en-US" sz="1800" dirty="0"/>
              <a:t> carbon capture unit in 2014.</a:t>
            </a:r>
            <a:r>
              <a:rPr lang="en-US" sz="1800" baseline="30000" dirty="0"/>
              <a:t>7</a:t>
            </a:r>
          </a:p>
          <a:p>
            <a:r>
              <a:rPr lang="en-US" sz="1800" dirty="0"/>
              <a:t>One of a few known operational carbon capture systems in the United States at a power plant.</a:t>
            </a:r>
          </a:p>
          <a:p>
            <a:r>
              <a:rPr lang="en-US" sz="1800" dirty="0"/>
              <a:t>Pilot scale site for research and development.</a:t>
            </a:r>
          </a:p>
          <a:p>
            <a:r>
              <a:rPr lang="en-US" sz="1800" dirty="0"/>
              <a:t>Solvent based, post combustion system.</a:t>
            </a:r>
          </a:p>
          <a:p>
            <a:r>
              <a:rPr lang="en-US" sz="1800" dirty="0"/>
              <a:t>$21.4 million initial investment—primarily from U.S. D.O.E.</a:t>
            </a:r>
          </a:p>
          <a:p>
            <a:r>
              <a:rPr lang="en-US" sz="1800" dirty="0"/>
              <a:t>Partners: UK, LG&amp;E and KU, Commonwealth of Kentucky, EPRI and several others. </a:t>
            </a:r>
          </a:p>
          <a:p>
            <a:r>
              <a:rPr lang="en-US" sz="1800" dirty="0"/>
              <a:t>We are currently proposing a large pilot at Cane Run Natural Gas Combined Cycle (NGCC) facility in 2023-2025.</a:t>
            </a:r>
          </a:p>
          <a:p>
            <a:r>
              <a:rPr lang="en-US" sz="1800" dirty="0"/>
              <a:t>We are proposing a full-scale FEED study at Cane Run.</a:t>
            </a:r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0AF9E-D133-42EB-95D0-068ACEE8E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8A495-499A-45B4-8951-6AFD8793C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4464" y="438570"/>
            <a:ext cx="3063240" cy="2297430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AA610DF7-BCC7-4B01-9549-36D3ACB44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4464" y="3562160"/>
            <a:ext cx="3063240" cy="22974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95EAB1A-5725-4EA4-A162-0888E5728E2E}"/>
              </a:ext>
            </a:extLst>
          </p:cNvPr>
          <p:cNvSpPr txBox="1">
            <a:spLocks/>
          </p:cNvSpPr>
          <p:nvPr/>
        </p:nvSpPr>
        <p:spPr>
          <a:xfrm>
            <a:off x="283464" y="192024"/>
            <a:ext cx="7232033" cy="9144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80" baseline="0">
                <a:solidFill>
                  <a:srgbClr val="30729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Kentucky is already a leader in carbon capture research. </a:t>
            </a:r>
          </a:p>
        </p:txBody>
      </p:sp>
    </p:spTree>
    <p:extLst>
      <p:ext uri="{BB962C8B-B14F-4D97-AF65-F5344CB8AC3E}">
        <p14:creationId xmlns:p14="http://schemas.microsoft.com/office/powerpoint/2010/main" val="170554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35E0-8075-4645-928C-024947B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192024"/>
            <a:ext cx="8569234" cy="914400"/>
          </a:xfrm>
        </p:spPr>
        <p:txBody>
          <a:bodyPr/>
          <a:lstStyle/>
          <a:p>
            <a:r>
              <a:rPr lang="en-US" dirty="0"/>
              <a:t>We believe in collaborative research.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CD5C-46D3-442E-9E28-8A4E2BA0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005745"/>
            <a:ext cx="8926286" cy="4846510"/>
          </a:xfrm>
        </p:spPr>
        <p:txBody>
          <a:bodyPr/>
          <a:lstStyle/>
          <a:p>
            <a:r>
              <a:rPr lang="en-US" sz="1800" dirty="0"/>
              <a:t>Goal: Advance new technologies through research, development and innovation in partnership with industry.</a:t>
            </a:r>
          </a:p>
          <a:p>
            <a:r>
              <a:rPr lang="en-US" sz="1800" dirty="0"/>
              <a:t>Low-Carbon Resources Initiative (LCRI)</a:t>
            </a:r>
            <a:r>
              <a:rPr lang="en-US" sz="1800" baseline="30000" dirty="0"/>
              <a:t>8</a:t>
            </a:r>
            <a:endParaRPr lang="en-US" sz="1800" dirty="0"/>
          </a:p>
          <a:p>
            <a:pPr lvl="1"/>
            <a:r>
              <a:rPr lang="en-US" sz="1800" dirty="0"/>
              <a:t>PPL President and CEO Vince Sorgi serves as Chair of the LCRI Board Working Group.</a:t>
            </a:r>
          </a:p>
          <a:p>
            <a:pPr lvl="1"/>
            <a:r>
              <a:rPr lang="en-US" sz="1800" dirty="0"/>
              <a:t>Staff engagement in numerous technical subcommittees.</a:t>
            </a:r>
          </a:p>
          <a:p>
            <a:r>
              <a:rPr lang="en-US" sz="1800" dirty="0"/>
              <a:t>University of Kentucky (UK)</a:t>
            </a:r>
            <a:r>
              <a:rPr lang="en-US" sz="1800" baseline="30000" dirty="0"/>
              <a:t>9</a:t>
            </a:r>
          </a:p>
          <a:p>
            <a:pPr lvl="1"/>
            <a:r>
              <a:rPr lang="en-US" sz="1800" dirty="0"/>
              <a:t>We’ve partnered with UK since the 1990’s.</a:t>
            </a:r>
          </a:p>
          <a:p>
            <a:pPr lvl="1"/>
            <a:r>
              <a:rPr lang="en-US" sz="1800" dirty="0"/>
              <a:t>We currently have more than 15 active research projects with UK. </a:t>
            </a:r>
          </a:p>
          <a:p>
            <a:pPr lvl="1"/>
            <a:r>
              <a:rPr lang="en-US" sz="1800" dirty="0"/>
              <a:t>Center for Applied Energy Research (CAER)</a:t>
            </a:r>
          </a:p>
          <a:p>
            <a:pPr lvl="1"/>
            <a:r>
              <a:rPr lang="en-US" sz="1800" dirty="0"/>
              <a:t>Power and Energy Institute of Kentucky (PEIK)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3556D-2612-45D0-A396-829DC6141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Press Releases">
            <a:extLst>
              <a:ext uri="{FF2B5EF4-FFF2-40B4-BE49-F238E27FC236}">
                <a16:creationId xmlns:a16="http://schemas.microsoft.com/office/drawing/2014/main" id="{80BE9A58-5415-47B4-AF45-F6247718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7" y="4647750"/>
            <a:ext cx="3213957" cy="13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T - Login - University of Kentucky">
            <a:extLst>
              <a:ext uri="{FF2B5EF4-FFF2-40B4-BE49-F238E27FC236}">
                <a16:creationId xmlns:a16="http://schemas.microsoft.com/office/drawing/2014/main" id="{FB449387-D4A9-48CF-BA9B-900415987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37" y="4832616"/>
            <a:ext cx="3698674" cy="9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7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C2FF-6DD1-4462-AA73-2BCB8610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189847"/>
            <a:ext cx="8569234" cy="914400"/>
          </a:xfrm>
        </p:spPr>
        <p:txBody>
          <a:bodyPr/>
          <a:lstStyle/>
          <a:p>
            <a:r>
              <a:rPr lang="en-US" dirty="0"/>
              <a:t>Green hydrogen is clean and dispatchable.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EA585-9431-489A-B650-5318F2B26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85AA57B-E6B9-4EF7-A799-1F20B60A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927764"/>
            <a:ext cx="7602583" cy="5235109"/>
          </a:xfrm>
        </p:spPr>
        <p:txBody>
          <a:bodyPr/>
          <a:lstStyle/>
          <a:p>
            <a:r>
              <a:rPr lang="en-US" sz="1800" dirty="0"/>
              <a:t>LG&amp;E and KU is interested in being both a consumer and producer of green hydrogen.</a:t>
            </a:r>
          </a:p>
          <a:p>
            <a:r>
              <a:rPr lang="en-US" sz="1800" dirty="0"/>
              <a:t>Consumption:</a:t>
            </a:r>
          </a:p>
          <a:p>
            <a:pPr lvl="1"/>
            <a:r>
              <a:rPr lang="en-US" sz="1800" dirty="0"/>
              <a:t>Turbines</a:t>
            </a:r>
          </a:p>
          <a:p>
            <a:pPr lvl="1"/>
            <a:r>
              <a:rPr lang="en-US" sz="1800" dirty="0"/>
              <a:t>Fuel cells</a:t>
            </a:r>
          </a:p>
          <a:p>
            <a:r>
              <a:rPr lang="en-US" sz="1800" dirty="0"/>
              <a:t>Production: </a:t>
            </a:r>
          </a:p>
          <a:p>
            <a:pPr lvl="1"/>
            <a:r>
              <a:rPr lang="en-US" sz="1800" dirty="0"/>
              <a:t>Electrolysis powered by renewable energy</a:t>
            </a:r>
          </a:p>
          <a:p>
            <a:pPr lvl="1"/>
            <a:r>
              <a:rPr lang="en-US" sz="1800" dirty="0"/>
              <a:t>As a byproduct of carbon capture</a:t>
            </a:r>
          </a:p>
          <a:p>
            <a:pPr marL="0" indent="0">
              <a:buNone/>
            </a:pPr>
            <a:r>
              <a:rPr lang="en-US" sz="1800" b="1" dirty="0"/>
              <a:t>Benefits</a:t>
            </a:r>
          </a:p>
          <a:p>
            <a:r>
              <a:rPr lang="en-US" sz="1800" dirty="0"/>
              <a:t>Green hydrogen has zero emissions, is dispatchable, and can be stored. </a:t>
            </a:r>
          </a:p>
          <a:p>
            <a:r>
              <a:rPr lang="en-US" sz="1800" dirty="0"/>
              <a:t>Can be produced from water using renewable energy.</a:t>
            </a:r>
          </a:p>
          <a:p>
            <a:r>
              <a:rPr lang="en-US" sz="1800" dirty="0"/>
              <a:t>Suitable for difficult to decarbonize industries: </a:t>
            </a:r>
          </a:p>
          <a:p>
            <a:pPr lvl="1"/>
            <a:r>
              <a:rPr lang="en-US" sz="1800" dirty="0"/>
              <a:t>Shipping and aviation</a:t>
            </a:r>
          </a:p>
          <a:p>
            <a:pPr lvl="1"/>
            <a:r>
              <a:rPr lang="en-US" sz="1800" dirty="0"/>
              <a:t>Cement</a:t>
            </a:r>
          </a:p>
          <a:p>
            <a:pPr lvl="1"/>
            <a:r>
              <a:rPr lang="en-US" sz="1800" dirty="0"/>
              <a:t>Steel</a:t>
            </a:r>
          </a:p>
          <a:p>
            <a:pPr lvl="1"/>
            <a:r>
              <a:rPr lang="en-US" sz="1800" dirty="0"/>
              <a:t>Commodity chemicals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Hydrogen Production - an overview | ScienceDirect Topics">
            <a:extLst>
              <a:ext uri="{FF2B5EF4-FFF2-40B4-BE49-F238E27FC236}">
                <a16:creationId xmlns:a16="http://schemas.microsoft.com/office/drawing/2014/main" id="{5D967942-169F-4062-A403-A973BE63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435" y="1661822"/>
            <a:ext cx="2014660" cy="21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0B20D7-6952-4D0A-8F37-41A73A6F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914" y="4492487"/>
            <a:ext cx="2345703" cy="163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35E0-8075-4645-928C-024947B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192024"/>
            <a:ext cx="8569234" cy="914400"/>
          </a:xfrm>
        </p:spPr>
        <p:txBody>
          <a:bodyPr/>
          <a:lstStyle/>
          <a:p>
            <a:r>
              <a:rPr lang="en-US" dirty="0"/>
              <a:t>We are already researching hydrogen.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CD5C-46D3-442E-9E28-8A4E2BA0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302" y="748057"/>
            <a:ext cx="7920882" cy="5448460"/>
          </a:xfrm>
        </p:spPr>
        <p:txBody>
          <a:bodyPr/>
          <a:lstStyle/>
          <a:p>
            <a:pPr marL="174625" lvl="1" indent="0">
              <a:buNone/>
            </a:pPr>
            <a:r>
              <a:rPr lang="en-US" sz="1800" b="1" dirty="0"/>
              <a:t>Current Hydrogen Projects: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Hydrogen production with direct air carbon capture.</a:t>
            </a:r>
            <a:r>
              <a:rPr lang="en-US" sz="1800" baseline="30000" dirty="0"/>
              <a:t>10</a:t>
            </a:r>
          </a:p>
          <a:p>
            <a:pPr lvl="2">
              <a:buFont typeface="Open Sans" panose="020B0606030504020204" pitchFamily="34" charset="0"/>
              <a:buChar char="—"/>
            </a:pPr>
            <a:r>
              <a:rPr lang="en-US" dirty="0"/>
              <a:t>Hydrogen is produced when regenerating the capture solvent.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Hydrogen production during the Negative CO</a:t>
            </a:r>
            <a:r>
              <a:rPr lang="en-US" sz="1800" baseline="-25000" dirty="0"/>
              <a:t>2</a:t>
            </a:r>
            <a:r>
              <a:rPr lang="en-US" sz="1800" dirty="0"/>
              <a:t> Emissions from NGCC.</a:t>
            </a:r>
            <a:r>
              <a:rPr lang="en-US" sz="1800" baseline="30000" dirty="0"/>
              <a:t>11</a:t>
            </a:r>
          </a:p>
          <a:p>
            <a:pPr lvl="2">
              <a:buFont typeface="Open Sans" panose="020B0606030504020204" pitchFamily="34" charset="0"/>
              <a:buChar char="—"/>
            </a:pPr>
            <a:r>
              <a:rPr lang="en-US" dirty="0"/>
              <a:t>Simulated natural gas flue gas composition in the existing 0.7 MWe carbon capture unit.</a:t>
            </a:r>
          </a:p>
          <a:p>
            <a:pPr lvl="2">
              <a:buFont typeface="Open Sans" panose="020B0606030504020204" pitchFamily="34" charset="0"/>
              <a:buChar char="—"/>
            </a:pPr>
            <a:r>
              <a:rPr lang="en-US" dirty="0"/>
              <a:t>Produces an oxygen and hydrogen product stream</a:t>
            </a:r>
          </a:p>
          <a:p>
            <a:pPr lvl="1"/>
            <a:endParaRPr lang="en-US" sz="1800" dirty="0"/>
          </a:p>
          <a:p>
            <a:pPr marL="174625" lvl="1" indent="0">
              <a:buNone/>
            </a:pPr>
            <a:r>
              <a:rPr lang="en-US" sz="1800" b="1" dirty="0"/>
              <a:t>Hydrogen Projects Under Consideration: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Green hydrogen production using solar and hydroelectric generation.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Hydrogen battery energy storage system.</a:t>
            </a:r>
          </a:p>
          <a:p>
            <a:pPr lvl="2">
              <a:buFont typeface="Open Sans" panose="020B0606030504020204" pitchFamily="34" charset="0"/>
              <a:buChar char="—"/>
            </a:pPr>
            <a:r>
              <a:rPr lang="en-US" dirty="0"/>
              <a:t> Hydrogen is produced with an electrolyzer powered by renewables.</a:t>
            </a:r>
          </a:p>
          <a:p>
            <a:pPr lvl="2">
              <a:buFont typeface="Open Sans" panose="020B0606030504020204" pitchFamily="34" charset="0"/>
              <a:buChar char="—"/>
            </a:pPr>
            <a:r>
              <a:rPr lang="en-US" dirty="0"/>
              <a:t> The hydrogen is consumed in a fuel cell to generate electricity.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Hydrogen blending with natural gas for combustion turbines.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4625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3556D-2612-45D0-A396-829DC6141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FE6630-AE6C-4F28-AD22-E3C0D9015ECE}"/>
              </a:ext>
            </a:extLst>
          </p:cNvPr>
          <p:cNvGrpSpPr/>
          <p:nvPr/>
        </p:nvGrpSpPr>
        <p:grpSpPr>
          <a:xfrm>
            <a:off x="1006094" y="4807370"/>
            <a:ext cx="1855856" cy="987971"/>
            <a:chOff x="-148066" y="1964858"/>
            <a:chExt cx="1855856" cy="987971"/>
          </a:xfrm>
        </p:grpSpPr>
        <p:pic>
          <p:nvPicPr>
            <p:cNvPr id="6" name="Graphic 5" descr="Wind Turbines outline">
              <a:extLst>
                <a:ext uri="{FF2B5EF4-FFF2-40B4-BE49-F238E27FC236}">
                  <a16:creationId xmlns:a16="http://schemas.microsoft.com/office/drawing/2014/main" id="{F2714051-BD00-468E-927E-96CF38C6E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9278" y="2038429"/>
              <a:ext cx="968512" cy="914400"/>
            </a:xfrm>
            <a:prstGeom prst="rect">
              <a:avLst/>
            </a:prstGeom>
          </p:spPr>
        </p:pic>
        <p:pic>
          <p:nvPicPr>
            <p:cNvPr id="7" name="Graphic 6" descr="Solar Panels outline">
              <a:extLst>
                <a:ext uri="{FF2B5EF4-FFF2-40B4-BE49-F238E27FC236}">
                  <a16:creationId xmlns:a16="http://schemas.microsoft.com/office/drawing/2014/main" id="{7CEACEA1-F391-45B1-9C9B-181BFE160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48066" y="1964858"/>
              <a:ext cx="914400" cy="914400"/>
            </a:xfrm>
            <a:prstGeom prst="rect">
              <a:avLst/>
            </a:prstGeom>
          </p:spPr>
        </p:pic>
      </p:grp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6E0072B-0EE5-4202-B5A8-D8EA41CF4639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 flipV="1">
            <a:off x="2861950" y="5337682"/>
            <a:ext cx="1798261" cy="45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F62D1E8D-7355-4EC3-B86E-68F39FFB7B58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5258253" y="5337682"/>
            <a:ext cx="981899" cy="1233"/>
          </a:xfrm>
          <a:prstGeom prst="bentConnector3">
            <a:avLst>
              <a:gd name="adj1" fmla="val 10147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846EA6-F505-4896-95E6-A13F45D417FA}"/>
              </a:ext>
            </a:extLst>
          </p:cNvPr>
          <p:cNvSpPr txBox="1"/>
          <p:nvPr/>
        </p:nvSpPr>
        <p:spPr>
          <a:xfrm>
            <a:off x="4511580" y="5681166"/>
            <a:ext cx="1101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Electrolyzer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0225E4E-E2CB-43B4-9FE6-35D9725B86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11" y="4954765"/>
            <a:ext cx="598042" cy="7658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98620-6FC0-4887-805D-19C614AB51A2}"/>
              </a:ext>
            </a:extLst>
          </p:cNvPr>
          <p:cNvSpPr txBox="1"/>
          <p:nvPr/>
        </p:nvSpPr>
        <p:spPr>
          <a:xfrm>
            <a:off x="6386761" y="5552943"/>
            <a:ext cx="1022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CCT</a:t>
            </a:r>
          </a:p>
        </p:txBody>
      </p:sp>
      <p:pic>
        <p:nvPicPr>
          <p:cNvPr id="13" name="Picture 12" descr="A picture containing table, console table&#10;&#10;Description automatically generated">
            <a:extLst>
              <a:ext uri="{FF2B5EF4-FFF2-40B4-BE49-F238E27FC236}">
                <a16:creationId xmlns:a16="http://schemas.microsoft.com/office/drawing/2014/main" id="{EFF4EC70-A907-4DD2-B2F3-28E56E3A4A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52" y="5071043"/>
            <a:ext cx="1175460" cy="5357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53B6AE-1C3A-4D28-B544-0D7F3EFDAC2C}"/>
              </a:ext>
            </a:extLst>
          </p:cNvPr>
          <p:cNvSpPr txBox="1"/>
          <p:nvPr/>
        </p:nvSpPr>
        <p:spPr>
          <a:xfrm>
            <a:off x="5119276" y="4978958"/>
            <a:ext cx="1259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Zero-carbon H</a:t>
            </a:r>
            <a:r>
              <a:rPr lang="en-US" sz="1100" b="1" baseline="-250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7BD237-1C1C-4DC0-B662-DDD0E7AB14E8}"/>
              </a:ext>
            </a:extLst>
          </p:cNvPr>
          <p:cNvSpPr txBox="1"/>
          <p:nvPr/>
        </p:nvSpPr>
        <p:spPr>
          <a:xfrm>
            <a:off x="2860859" y="4978958"/>
            <a:ext cx="1767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Zero-carbon Electricity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CB58C3-A6C3-4A66-BA68-745E7E904CC2}"/>
              </a:ext>
            </a:extLst>
          </p:cNvPr>
          <p:cNvSpPr txBox="1"/>
          <p:nvPr/>
        </p:nvSpPr>
        <p:spPr>
          <a:xfrm>
            <a:off x="6758324" y="6039145"/>
            <a:ext cx="1767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Zero-carbon Electricity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5ED48DD-68F5-4E44-B8FE-EA38D61B566A}"/>
              </a:ext>
            </a:extLst>
          </p:cNvPr>
          <p:cNvCxnSpPr>
            <a:cxnSpLocks/>
            <a:stCxn id="13" idx="3"/>
            <a:endCxn id="16" idx="0"/>
          </p:cNvCxnSpPr>
          <p:nvPr/>
        </p:nvCxnSpPr>
        <p:spPr>
          <a:xfrm>
            <a:off x="7415612" y="5338915"/>
            <a:ext cx="226446" cy="70023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55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E57058-4C56-4828-A545-693E5B182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806" y="2679607"/>
            <a:ext cx="3263548" cy="353664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D40B01-3FB2-495F-AE35-F8661F60939E}"/>
              </a:ext>
            </a:extLst>
          </p:cNvPr>
          <p:cNvCxnSpPr/>
          <p:nvPr/>
        </p:nvCxnSpPr>
        <p:spPr>
          <a:xfrm>
            <a:off x="-6350" y="869343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106910-0FE9-4FC7-AFA5-8CE23E2C2423}"/>
              </a:ext>
            </a:extLst>
          </p:cNvPr>
          <p:cNvCxnSpPr/>
          <p:nvPr/>
        </p:nvCxnSpPr>
        <p:spPr>
          <a:xfrm>
            <a:off x="-6350" y="26130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FB94A6-A6BF-4618-953F-E1D4BC61BABD}"/>
              </a:ext>
            </a:extLst>
          </p:cNvPr>
          <p:cNvSpPr txBox="1">
            <a:spLocks/>
          </p:cNvSpPr>
          <p:nvPr/>
        </p:nvSpPr>
        <p:spPr>
          <a:xfrm>
            <a:off x="287383" y="909461"/>
            <a:ext cx="8569234" cy="19125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4625" indent="-1746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1963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20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27063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4075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16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74725" indent="-1206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Total Funding:</a:t>
            </a:r>
            <a:r>
              <a:rPr kumimoji="0" lang="en-US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$1,580,404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DOE Federal Cost Share: </a:t>
            </a:r>
            <a:r>
              <a:rPr lang="en-US" sz="2000" dirty="0"/>
              <a:t>$1,263,887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LG&amp;E and KU </a:t>
            </a:r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Funding:</a:t>
            </a:r>
            <a:r>
              <a:rPr kumimoji="0" lang="en-US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$80,000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b="1" dirty="0"/>
              <a:t>EPRI LCRI Funding: </a:t>
            </a:r>
            <a:r>
              <a:rPr lang="en-US" sz="2000" dirty="0"/>
              <a:t>$79,164</a:t>
            </a:r>
            <a:endParaRPr kumimoji="0" lang="en-US" sz="20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Partners: </a:t>
            </a:r>
            <a:r>
              <a:rPr kumimoji="0" lang="en-US" sz="200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LG&amp;E and KU, EPRI-LCRI, University of Kentucky, DOE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2BB4C9-059F-4E28-A2DF-73941AA7F2F7}"/>
              </a:ext>
            </a:extLst>
          </p:cNvPr>
          <p:cNvSpPr txBox="1">
            <a:spLocks/>
          </p:cNvSpPr>
          <p:nvPr/>
        </p:nvSpPr>
        <p:spPr>
          <a:xfrm>
            <a:off x="287383" y="192024"/>
            <a:ext cx="8569234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80" baseline="0">
                <a:solidFill>
                  <a:srgbClr val="30729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Direct Air Capture with H</a:t>
            </a:r>
            <a:r>
              <a:rPr lang="en-US" baseline="-25000" dirty="0"/>
              <a:t>2</a:t>
            </a:r>
            <a:r>
              <a:rPr lang="en-US" dirty="0"/>
              <a:t> Production 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8C6044-AF15-411E-91C0-C777AA68CC73}"/>
              </a:ext>
            </a:extLst>
          </p:cNvPr>
          <p:cNvSpPr txBox="1">
            <a:spLocks/>
          </p:cNvSpPr>
          <p:nvPr/>
        </p:nvSpPr>
        <p:spPr>
          <a:xfrm>
            <a:off x="287383" y="2970063"/>
            <a:ext cx="5878639" cy="3111121"/>
          </a:xfrm>
          <a:prstGeom prst="rect">
            <a:avLst/>
          </a:prstGeom>
        </p:spPr>
        <p:txBody>
          <a:bodyPr/>
          <a:lstStyle>
            <a:lvl1pPr marL="169863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5938" indent="-3460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20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731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16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4263" indent="-1111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bench-scale system captures 90% carbon dioxide from ambient air and produces 99.9% purity hydrogen. </a:t>
            </a:r>
          </a:p>
          <a:p>
            <a:r>
              <a:rPr lang="en-US" sz="1800" dirty="0"/>
              <a:t>Produces hydrogen through electrolysis</a:t>
            </a:r>
          </a:p>
          <a:p>
            <a:r>
              <a:rPr lang="en-US" sz="1800" dirty="0"/>
              <a:t>Consumes hydrogen in periods of low renewables</a:t>
            </a:r>
          </a:p>
          <a:p>
            <a:r>
              <a:rPr lang="en-US" sz="1800" dirty="0"/>
              <a:t>2-year project</a:t>
            </a:r>
          </a:p>
          <a:p>
            <a:r>
              <a:rPr lang="en-US" sz="1800" dirty="0"/>
              <a:t>Carbon capture solvent is regenerated </a:t>
            </a:r>
          </a:p>
          <a:p>
            <a:r>
              <a:rPr lang="en-US" sz="1800" dirty="0"/>
              <a:t>Planning to scale up</a:t>
            </a:r>
          </a:p>
          <a:p>
            <a:pPr marL="174625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7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35E0-8075-4645-928C-024947B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192024"/>
            <a:ext cx="8569234" cy="914400"/>
          </a:xfrm>
        </p:spPr>
        <p:txBody>
          <a:bodyPr/>
          <a:lstStyle/>
          <a:p>
            <a:r>
              <a:rPr lang="en-US" dirty="0"/>
              <a:t>Read more about our projects and plans.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CD5C-46D3-442E-9E28-8A4E2BA0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301" y="948364"/>
            <a:ext cx="8783029" cy="54484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sz="11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aseline="30000" dirty="0"/>
              <a:t>1</a:t>
            </a:r>
            <a:r>
              <a:rPr lang="en-US" sz="1100" dirty="0"/>
              <a:t> About Our Company LG&amp;E and KU </a:t>
            </a:r>
            <a:r>
              <a:rPr lang="en-US" sz="1100" dirty="0">
                <a:hlinkClick r:id="rId2"/>
              </a:rPr>
              <a:t>https://lge-ku.com/about </a:t>
            </a:r>
            <a:endParaRPr lang="en-US" sz="11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baseline="300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aseline="30000" dirty="0"/>
              <a:t>2 </a:t>
            </a:r>
            <a:r>
              <a:rPr lang="en-US" sz="1100" dirty="0"/>
              <a:t>About</a:t>
            </a:r>
            <a:r>
              <a:rPr lang="en-US" sz="1100" baseline="30000" dirty="0"/>
              <a:t> </a:t>
            </a:r>
            <a:r>
              <a:rPr lang="en-US" sz="1100" dirty="0"/>
              <a:t>Us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https://www.pplweb.com/who-we-are/about-us/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aseline="30000" dirty="0"/>
              <a:t>3 </a:t>
            </a:r>
            <a:r>
              <a:rPr lang="en-US" sz="1100" dirty="0"/>
              <a:t>PPL’s 2021 Climate Assessment Report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https://www.pplweb.com/wp-content/uploads/2021/11/PPL_Corp-2021-Climate-Assessment-FINAL.pdf</a:t>
            </a:r>
            <a:endParaRPr lang="en-US" sz="11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100" baseline="30000" dirty="0"/>
              <a:t>4 </a:t>
            </a:r>
            <a:r>
              <a:rPr lang="en-US" sz="1100" kern="800" dirty="0">
                <a:ea typeface="Times New Roman" panose="02020603050405020304" pitchFamily="18" charset="0"/>
              </a:rPr>
              <a:t>PPL Climate Action </a:t>
            </a:r>
            <a:r>
              <a:rPr lang="en-US" sz="1100" u="sng" kern="800" dirty="0">
                <a:solidFill>
                  <a:srgbClr val="0000FF"/>
                </a:solidFill>
                <a:ea typeface="Times New Roman" panose="02020603050405020304" pitchFamily="18" charset="0"/>
                <a:hlinkClick r:id="rId5"/>
              </a:rPr>
              <a:t>https://www.pplweb.com/sustainability/climate-action/</a:t>
            </a:r>
            <a:endParaRPr lang="en-US" sz="1100" u="sng" kern="8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100" baseline="30000" dirty="0"/>
              <a:t>5 </a:t>
            </a:r>
            <a:r>
              <a:rPr lang="en-US" sz="1100" dirty="0"/>
              <a:t>PPL: Advancing A Cleaner Energy Future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https://www.pplweb.com/sustainability/our-strategy/advance-a-cleaner-energy-future/</a:t>
            </a:r>
            <a:endParaRPr lang="en-US" sz="1100" baseline="30000" dirty="0"/>
          </a:p>
          <a:p>
            <a:pPr marL="0" indent="0">
              <a:buNone/>
            </a:pPr>
            <a:r>
              <a:rPr lang="en-US" sz="1100" baseline="30000" dirty="0"/>
              <a:t>6</a:t>
            </a:r>
            <a:r>
              <a:rPr lang="en-US" sz="1100" dirty="0"/>
              <a:t> LG&amp;E and KU and UK Partnership </a:t>
            </a:r>
            <a:r>
              <a:rPr lang="en-US" sz="1100" kern="800" dirty="0">
                <a:ea typeface="Times New Roman" panose="02020603050405020304" pitchFamily="18" charset="0"/>
                <a:hlinkClick r:id="rId7"/>
              </a:rPr>
              <a:t>http://uknow.uky.edu/research/unique-public-private-research-consortium-established-caer-co2-capture-pioneers</a:t>
            </a:r>
          </a:p>
          <a:p>
            <a:pPr marL="0" indent="0">
              <a:buNone/>
            </a:pPr>
            <a:r>
              <a:rPr lang="en-US" sz="1100" baseline="30000" dirty="0"/>
              <a:t>7</a:t>
            </a:r>
            <a:r>
              <a:rPr lang="en-US" sz="1100" kern="800" dirty="0">
                <a:ea typeface="Times New Roman" panose="02020603050405020304" pitchFamily="18" charset="0"/>
              </a:rPr>
              <a:t> E.W. Brown Pilot Carbon Capture </a:t>
            </a:r>
            <a:r>
              <a:rPr lang="en-US" sz="1100" kern="800" dirty="0">
                <a:ea typeface="Times New Roman" panose="02020603050405020304" pitchFamily="18" charset="0"/>
                <a:hlinkClick r:id="rId7"/>
              </a:rPr>
              <a:t>https://lge-ku.com/newsroom/press-releases/2014/07/21/governor-state-officials-and-energy-leaders-cut-ribbon</a:t>
            </a:r>
            <a:endParaRPr lang="en-US" sz="1100" kern="8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100" baseline="30000" dirty="0"/>
              <a:t>8 </a:t>
            </a:r>
            <a:r>
              <a:rPr lang="en-US" sz="1100" kern="800" dirty="0">
                <a:ea typeface="Times New Roman" panose="02020603050405020304" pitchFamily="18" charset="0"/>
              </a:rPr>
              <a:t>PPL joins LCRI</a:t>
            </a:r>
            <a:r>
              <a:rPr lang="en-US" sz="1100" kern="800" baseline="30000" dirty="0">
                <a:ea typeface="Times New Roman" panose="02020603050405020304" pitchFamily="18" charset="0"/>
              </a:rPr>
              <a:t>   </a:t>
            </a:r>
            <a:r>
              <a:rPr lang="en-US" sz="1100" kern="800" dirty="0">
                <a:solidFill>
                  <a:srgbClr val="0000FF"/>
                </a:solidFill>
                <a:ea typeface="Times New Roman" panose="02020603050405020304" pitchFamily="18" charset="0"/>
                <a:hlinkClick r:id="rId8"/>
              </a:rPr>
              <a:t>https://pplweb.mediaroom.com/2020-08-11-PPL-joins-EPRI-and-GTI-led-initiative-to-accelerate-low-carbon-energy-technologies</a:t>
            </a:r>
            <a:endParaRPr lang="en-US" sz="1100" kern="800" dirty="0"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100" baseline="30000" dirty="0"/>
              <a:t>9 </a:t>
            </a:r>
            <a:r>
              <a:rPr lang="en-US" sz="1100" dirty="0"/>
              <a:t>Technology Research and Analysis </a:t>
            </a:r>
            <a:r>
              <a:rPr lang="en-US" sz="1100" dirty="0">
                <a:hlinkClick r:id="rId9"/>
              </a:rPr>
              <a:t>https://lge-ku.com/research</a:t>
            </a:r>
            <a:endParaRPr lang="en-US" sz="1100" dirty="0"/>
          </a:p>
          <a:p>
            <a:pPr marL="0" indent="0">
              <a:buNone/>
            </a:pPr>
            <a:r>
              <a:rPr lang="en-US" sz="1100" baseline="30000" dirty="0"/>
              <a:t>10 </a:t>
            </a:r>
            <a:r>
              <a:rPr lang="en-US" sz="1100" dirty="0"/>
              <a:t>Direct Air Capture </a:t>
            </a:r>
            <a:r>
              <a:rPr lang="en-US" sz="1100" dirty="0">
                <a:hlinkClick r:id="rId10"/>
              </a:rPr>
              <a:t>https://uknow.uky.edu/research/caer-project-seeks-capture-carbon-directly-atmosphere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r>
              <a:rPr lang="en-US" sz="1100" baseline="30000" dirty="0"/>
              <a:t>11</a:t>
            </a:r>
            <a:r>
              <a:rPr lang="en-US" sz="1100" dirty="0"/>
              <a:t> Net Negative Emissions </a:t>
            </a:r>
            <a:r>
              <a:rPr lang="en-US" sz="1100" dirty="0">
                <a:hlinkClick r:id="rId11"/>
              </a:rPr>
              <a:t>https://lge-ku.com/newsroom/press-releases/2021/09/08/lge-and-ku-and-uk-caer-collaborating-create-net-negative-co2</a:t>
            </a:r>
            <a:r>
              <a:rPr lang="en-US" sz="1100" dirty="0"/>
              <a:t> </a:t>
            </a:r>
          </a:p>
          <a:p>
            <a:pPr marL="174625" lvl="1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3556D-2612-45D0-A396-829DC6141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0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G&amp;E and KU 2020">
      <a:dk1>
        <a:sysClr val="windowText" lastClr="000000"/>
      </a:dk1>
      <a:lt1>
        <a:sysClr val="window" lastClr="FFFFFF"/>
      </a:lt1>
      <a:dk2>
        <a:srgbClr val="054B75"/>
      </a:dk2>
      <a:lt2>
        <a:srgbClr val="FFFFFF"/>
      </a:lt2>
      <a:accent1>
        <a:srgbClr val="009E49"/>
      </a:accent1>
      <a:accent2>
        <a:srgbClr val="CE1126"/>
      </a:accent2>
      <a:accent3>
        <a:srgbClr val="795D92"/>
      </a:accent3>
      <a:accent4>
        <a:srgbClr val="D7A900"/>
      </a:accent4>
      <a:accent5>
        <a:srgbClr val="B85927"/>
      </a:accent5>
      <a:accent6>
        <a:srgbClr val="63A0C9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7269572-DDAD-4D69-9CCD-7E75D7DE04BB}" vid="{79FE272E-7CA9-4717-8EE6-A354FB4C8209}"/>
    </a:ext>
  </a:extLst>
</a:theme>
</file>

<file path=ppt/theme/theme2.xml><?xml version="1.0" encoding="utf-8"?>
<a:theme xmlns:a="http://schemas.openxmlformats.org/drawingml/2006/main" name="1_Office Theme">
  <a:themeElements>
    <a:clrScheme name="LG&amp;E and KU 2020">
      <a:dk1>
        <a:sysClr val="windowText" lastClr="000000"/>
      </a:dk1>
      <a:lt1>
        <a:sysClr val="window" lastClr="FFFFFF"/>
      </a:lt1>
      <a:dk2>
        <a:srgbClr val="054B75"/>
      </a:dk2>
      <a:lt2>
        <a:srgbClr val="FFFFFF"/>
      </a:lt2>
      <a:accent1>
        <a:srgbClr val="009E49"/>
      </a:accent1>
      <a:accent2>
        <a:srgbClr val="CE1126"/>
      </a:accent2>
      <a:accent3>
        <a:srgbClr val="795D92"/>
      </a:accent3>
      <a:accent4>
        <a:srgbClr val="D7A900"/>
      </a:accent4>
      <a:accent5>
        <a:srgbClr val="B85927"/>
      </a:accent5>
      <a:accent6>
        <a:srgbClr val="63A0C9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56B5A766-1890-4EF6-B557-BF450037B594}" vid="{95D2CAC9-4245-49FA-A381-A3F19DBD8F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A3E79FFE9CDD4F85ECA9EF1EC00B83" ma:contentTypeVersion="2" ma:contentTypeDescription="Create a new document." ma:contentTypeScope="" ma:versionID="2e3e7a36cf427731892b244b5b65a1e6">
  <xsd:schema xmlns:xsd="http://www.w3.org/2001/XMLSchema" xmlns:xs="http://www.w3.org/2001/XMLSchema" xmlns:p="http://schemas.microsoft.com/office/2006/metadata/properties" xmlns:ns1="http://schemas.microsoft.com/sharepoint/v3" xmlns:ns2="e309d946-9fb8-48a3-ae4d-f86d881f4691" targetNamespace="http://schemas.microsoft.com/office/2006/metadata/properties" ma:root="true" ma:fieldsID="95138c8f3ba0ee1c4212543fb4869555" ns1:_="" ns2:_="">
    <xsd:import namespace="http://schemas.microsoft.com/sharepoint/v3"/>
    <xsd:import namespace="e309d946-9fb8-48a3-ae4d-f86d881f469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9d946-9fb8-48a3-ae4d-f86d881f46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18C8E71-0B0A-4290-94B4-2EBF1491D71C}"/>
</file>

<file path=customXml/itemProps2.xml><?xml version="1.0" encoding="utf-8"?>
<ds:datastoreItem xmlns:ds="http://schemas.openxmlformats.org/officeDocument/2006/customXml" ds:itemID="{60A72998-AF16-4226-BE48-FC1CEA6AEB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E45AC9-DED5-417F-804E-4D549E711501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Brand_02_102720a</Template>
  <TotalTime>1067</TotalTime>
  <Words>955</Words>
  <Application>Microsoft Office PowerPoint</Application>
  <PresentationFormat>On-screen Show (4:3)</PresentationFormat>
  <Paragraphs>117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Open Sans</vt:lpstr>
      <vt:lpstr>Calibri</vt:lpstr>
      <vt:lpstr>Polo</vt:lpstr>
      <vt:lpstr>Arial</vt:lpstr>
      <vt:lpstr>Office Theme</vt:lpstr>
      <vt:lpstr>1_Office Theme</vt:lpstr>
      <vt:lpstr>LG&amp;E and KU Hydrogen Research</vt:lpstr>
      <vt:lpstr>PowerPoint Presentation</vt:lpstr>
      <vt:lpstr>Together with PPL, we have an ambitious goal to achieve net-zero carbon emissions by 2050. </vt:lpstr>
      <vt:lpstr>PowerPoint Presentation</vt:lpstr>
      <vt:lpstr>We believe in collaborative research.</vt:lpstr>
      <vt:lpstr>Green hydrogen is clean and dispatchable.</vt:lpstr>
      <vt:lpstr>We are already researching hydrogen.</vt:lpstr>
      <vt:lpstr>PowerPoint Presentation</vt:lpstr>
      <vt:lpstr>Read more about our projects and plans.</vt:lpstr>
      <vt:lpstr>PowerPoint Presentation</vt:lpstr>
    </vt:vector>
  </TitlesOfParts>
  <Company>Information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Kelty, Samuel</dc:creator>
  <cp:lastModifiedBy>Patrick, Aron</cp:lastModifiedBy>
  <cp:revision>35</cp:revision>
  <cp:lastPrinted>2016-09-22T17:40:06Z</cp:lastPrinted>
  <dcterms:created xsi:type="dcterms:W3CDTF">2022-03-22T12:45:33Z</dcterms:created>
  <dcterms:modified xsi:type="dcterms:W3CDTF">2022-03-25T16:42:17Z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0x010100F5A3E79FFE9CDD4F85ECA9EF1EC00B83</vt:lpwstr>
  </property>
  <property fmtid="{D5CDD505-2E9C-101B-9397-08002B2CF9AE}" pid="3" name="MSIP_Label_0adee1c6-0c13-46fe-9f7d-d5b32ad2c571_Enabled">
    <vt:lpwstr>true</vt:lpwstr>
  </property>
  <property fmtid="{D5CDD505-2E9C-101B-9397-08002B2CF9AE}" pid="4" name="MSIP_Label_0adee1c6-0c13-46fe-9f7d-d5b32ad2c571_SetDate">
    <vt:lpwstr>2022-03-22T12:48:53Z</vt:lpwstr>
  </property>
  <property fmtid="{D5CDD505-2E9C-101B-9397-08002B2CF9AE}" pid="5" name="MSIP_Label_0adee1c6-0c13-46fe-9f7d-d5b32ad2c571_Method">
    <vt:lpwstr>Privileged</vt:lpwstr>
  </property>
  <property fmtid="{D5CDD505-2E9C-101B-9397-08002B2CF9AE}" pid="6" name="MSIP_Label_0adee1c6-0c13-46fe-9f7d-d5b32ad2c571_Name">
    <vt:lpwstr>0adee1c6-0c13-46fe-9f7d-d5b32ad2c571</vt:lpwstr>
  </property>
  <property fmtid="{D5CDD505-2E9C-101B-9397-08002B2CF9AE}" pid="7" name="MSIP_Label_0adee1c6-0c13-46fe-9f7d-d5b32ad2c571_SiteId">
    <vt:lpwstr>5ee3b0ba-a559-45ee-a69e-6d3e963a3e72</vt:lpwstr>
  </property>
  <property fmtid="{D5CDD505-2E9C-101B-9397-08002B2CF9AE}" pid="8" name="MSIP_Label_0adee1c6-0c13-46fe-9f7d-d5b32ad2c571_ActionId">
    <vt:lpwstr>b1461a3f-6d88-4fbc-84a4-4881d4730c47</vt:lpwstr>
  </property>
  <property fmtid="{D5CDD505-2E9C-101B-9397-08002B2CF9AE}" pid="9" name="MSIP_Label_0adee1c6-0c13-46fe-9f7d-d5b32ad2c571_ContentBits">
    <vt:lpwstr>0</vt:lpwstr>
  </property>
</Properties>
</file>