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8.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9.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0.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786" r:id="rId4"/>
  </p:sldMasterIdLst>
  <p:notesMasterIdLst>
    <p:notesMasterId r:id="rId49"/>
  </p:notesMasterIdLst>
  <p:handoutMasterIdLst>
    <p:handoutMasterId r:id="rId50"/>
  </p:handoutMasterIdLst>
  <p:sldIdLst>
    <p:sldId id="414" r:id="rId5"/>
    <p:sldId id="378" r:id="rId6"/>
    <p:sldId id="409" r:id="rId7"/>
    <p:sldId id="279" r:id="rId8"/>
    <p:sldId id="416" r:id="rId9"/>
    <p:sldId id="401" r:id="rId10"/>
    <p:sldId id="398" r:id="rId11"/>
    <p:sldId id="399" r:id="rId12"/>
    <p:sldId id="301" r:id="rId13"/>
    <p:sldId id="388" r:id="rId14"/>
    <p:sldId id="390" r:id="rId15"/>
    <p:sldId id="393" r:id="rId16"/>
    <p:sldId id="391" r:id="rId17"/>
    <p:sldId id="356" r:id="rId18"/>
    <p:sldId id="395" r:id="rId19"/>
    <p:sldId id="407" r:id="rId20"/>
    <p:sldId id="408" r:id="rId21"/>
    <p:sldId id="329" r:id="rId22"/>
    <p:sldId id="332" r:id="rId23"/>
    <p:sldId id="330" r:id="rId24"/>
    <p:sldId id="344" r:id="rId25"/>
    <p:sldId id="331" r:id="rId26"/>
    <p:sldId id="374" r:id="rId27"/>
    <p:sldId id="315" r:id="rId28"/>
    <p:sldId id="411" r:id="rId29"/>
    <p:sldId id="412" r:id="rId30"/>
    <p:sldId id="360" r:id="rId31"/>
    <p:sldId id="361" r:id="rId32"/>
    <p:sldId id="371" r:id="rId33"/>
    <p:sldId id="367" r:id="rId34"/>
    <p:sldId id="410" r:id="rId35"/>
    <p:sldId id="362" r:id="rId36"/>
    <p:sldId id="366" r:id="rId37"/>
    <p:sldId id="363" r:id="rId38"/>
    <p:sldId id="375" r:id="rId39"/>
    <p:sldId id="365" r:id="rId40"/>
    <p:sldId id="364" r:id="rId41"/>
    <p:sldId id="397" r:id="rId42"/>
    <p:sldId id="404" r:id="rId43"/>
    <p:sldId id="369" r:id="rId44"/>
    <p:sldId id="368" r:id="rId45"/>
    <p:sldId id="387" r:id="rId46"/>
    <p:sldId id="297" r:id="rId47"/>
    <p:sldId id="370" r:id="rId48"/>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6699"/>
    <a:srgbClr val="003192"/>
    <a:srgbClr val="0066CC"/>
    <a:srgbClr val="336699"/>
    <a:srgbClr val="F84426"/>
    <a:srgbClr val="E29C50"/>
    <a:srgbClr val="FFFF00"/>
    <a:srgbClr val="D5CABF"/>
    <a:srgbClr val="B09E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02C1BD-B5E8-4249-A4F0-AA5B97ED5253}" v="10" dt="2021-01-22T18:42:44.5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32" autoAdjust="0"/>
    <p:restoredTop sz="75900" autoAdjust="0"/>
  </p:normalViewPr>
  <p:slideViewPr>
    <p:cSldViewPr>
      <p:cViewPr varScale="1">
        <p:scale>
          <a:sx n="37" d="100"/>
          <a:sy n="37" d="100"/>
        </p:scale>
        <p:origin x="1156" y="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114" d="100"/>
          <a:sy n="114" d="100"/>
        </p:scale>
        <p:origin x="2152"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a Burnes" userId="f879e629-d59a-4759-a5a8-47670e16bb5f" providerId="ADAL" clId="{6102C1BD-B5E8-4249-A4F0-AA5B97ED5253}"/>
    <pc:docChg chg="undo custSel modSld modShowInfo">
      <pc:chgData name="Roberta Burnes" userId="f879e629-d59a-4759-a5a8-47670e16bb5f" providerId="ADAL" clId="{6102C1BD-B5E8-4249-A4F0-AA5B97ED5253}" dt="2021-01-22T18:43:55.427" v="20" actId="2744"/>
      <pc:docMkLst>
        <pc:docMk/>
      </pc:docMkLst>
      <pc:sldChg chg="addSp delSp modSp mod modTransition delAnim">
        <pc:chgData name="Roberta Burnes" userId="f879e629-d59a-4759-a5a8-47670e16bb5f" providerId="ADAL" clId="{6102C1BD-B5E8-4249-A4F0-AA5B97ED5253}" dt="2021-01-22T18:42:44.507" v="18"/>
        <pc:sldMkLst>
          <pc:docMk/>
          <pc:sldMk cId="4249220272" sldId="378"/>
        </pc:sldMkLst>
        <pc:picChg chg="add del mod">
          <ac:chgData name="Roberta Burnes" userId="f879e629-d59a-4759-a5a8-47670e16bb5f" providerId="ADAL" clId="{6102C1BD-B5E8-4249-A4F0-AA5B97ED5253}" dt="2021-01-22T18:42:03.828" v="17" actId="478"/>
          <ac:picMkLst>
            <pc:docMk/>
            <pc:sldMk cId="4249220272" sldId="378"/>
            <ac:picMk id="2" creationId="{8A896E80-936C-2448-92B5-8AF6B14B0BCC}"/>
          </ac:picMkLst>
        </pc:picChg>
        <pc:picChg chg="add mod">
          <ac:chgData name="Roberta Burnes" userId="f879e629-d59a-4759-a5a8-47670e16bb5f" providerId="ADAL" clId="{6102C1BD-B5E8-4249-A4F0-AA5B97ED5253}" dt="2021-01-22T18:42:44.507" v="18"/>
          <ac:picMkLst>
            <pc:docMk/>
            <pc:sldMk cId="4249220272" sldId="378"/>
            <ac:picMk id="4" creationId="{5E9AE530-61A5-E849-9139-A1E31EA49176}"/>
          </ac:picMkLst>
        </pc:picChg>
        <pc:picChg chg="del">
          <ac:chgData name="Roberta Burnes" userId="f879e629-d59a-4759-a5a8-47670e16bb5f" providerId="ADAL" clId="{6102C1BD-B5E8-4249-A4F0-AA5B97ED5253}" dt="2021-01-22T18:41:00.946" v="15" actId="478"/>
          <ac:picMkLst>
            <pc:docMk/>
            <pc:sldMk cId="4249220272" sldId="378"/>
            <ac:picMk id="7" creationId="{EDE18E63-F7C5-FD4F-8859-874BE17A0FA6}"/>
          </ac:picMkLst>
        </pc:picChg>
      </pc:sldChg>
      <pc:sldChg chg="addSp delSp modSp mod modTransition delAnim">
        <pc:chgData name="Roberta Burnes" userId="f879e629-d59a-4759-a5a8-47670e16bb5f" providerId="ADAL" clId="{6102C1BD-B5E8-4249-A4F0-AA5B97ED5253}" dt="2021-01-22T14:17:27.617" v="3"/>
        <pc:sldMkLst>
          <pc:docMk/>
          <pc:sldMk cId="909941383" sldId="388"/>
        </pc:sldMkLst>
        <pc:picChg chg="add mod">
          <ac:chgData name="Roberta Burnes" userId="f879e629-d59a-4759-a5a8-47670e16bb5f" providerId="ADAL" clId="{6102C1BD-B5E8-4249-A4F0-AA5B97ED5253}" dt="2021-01-22T14:17:27.617" v="3"/>
          <ac:picMkLst>
            <pc:docMk/>
            <pc:sldMk cId="909941383" sldId="388"/>
            <ac:picMk id="2" creationId="{4225A4AE-5886-644C-BD2C-2EC9812835C1}"/>
          </ac:picMkLst>
        </pc:picChg>
        <pc:picChg chg="del">
          <ac:chgData name="Roberta Burnes" userId="f879e629-d59a-4759-a5a8-47670e16bb5f" providerId="ADAL" clId="{6102C1BD-B5E8-4249-A4F0-AA5B97ED5253}" dt="2021-01-22T14:16:06.641" v="2" actId="478"/>
          <ac:picMkLst>
            <pc:docMk/>
            <pc:sldMk cId="909941383" sldId="388"/>
            <ac:picMk id="3" creationId="{4AD9DC88-5B3D-304F-A3EE-B5E302FB90E3}"/>
          </ac:picMkLst>
        </pc:picChg>
      </pc:sldChg>
      <pc:sldChg chg="modSp">
        <pc:chgData name="Roberta Burnes" userId="f879e629-d59a-4759-a5a8-47670e16bb5f" providerId="ADAL" clId="{6102C1BD-B5E8-4249-A4F0-AA5B97ED5253}" dt="2021-01-22T14:27:18.611" v="11"/>
        <pc:sldMkLst>
          <pc:docMk/>
          <pc:sldMk cId="3704696828" sldId="390"/>
        </pc:sldMkLst>
        <pc:picChg chg="mod">
          <ac:chgData name="Roberta Burnes" userId="f879e629-d59a-4759-a5a8-47670e16bb5f" providerId="ADAL" clId="{6102C1BD-B5E8-4249-A4F0-AA5B97ED5253}" dt="2021-01-22T14:27:18.611" v="11"/>
          <ac:picMkLst>
            <pc:docMk/>
            <pc:sldMk cId="3704696828" sldId="390"/>
            <ac:picMk id="2" creationId="{9ED10D48-9173-694A-BF0A-93BD9A3242E4}"/>
          </ac:picMkLst>
        </pc:picChg>
      </pc:sldChg>
    </pc:docChg>
  </pc:docChgLst>
  <pc:docChgLst>
    <pc:chgData name="Roberta Burnes" userId="f879e629-d59a-4759-a5a8-47670e16bb5f" providerId="ADAL" clId="{BC448D98-C68C-FD4B-B22E-DA238DF4D0B0}"/>
    <pc:docChg chg="custSel modSld">
      <pc:chgData name="Roberta Burnes" userId="f879e629-d59a-4759-a5a8-47670e16bb5f" providerId="ADAL" clId="{BC448D98-C68C-FD4B-B22E-DA238DF4D0B0}" dt="2020-12-04T19:03:51.099" v="554" actId="27636"/>
      <pc:docMkLst>
        <pc:docMk/>
      </pc:docMkLst>
      <pc:sldChg chg="modNotesTx">
        <pc:chgData name="Roberta Burnes" userId="f879e629-d59a-4759-a5a8-47670e16bb5f" providerId="ADAL" clId="{BC448D98-C68C-FD4B-B22E-DA238DF4D0B0}" dt="2020-12-02T16:32:01.856" v="57" actId="20577"/>
        <pc:sldMkLst>
          <pc:docMk/>
          <pc:sldMk cId="0" sldId="279"/>
        </pc:sldMkLst>
      </pc:sldChg>
      <pc:sldChg chg="modNotesTx">
        <pc:chgData name="Roberta Burnes" userId="f879e629-d59a-4759-a5a8-47670e16bb5f" providerId="ADAL" clId="{BC448D98-C68C-FD4B-B22E-DA238DF4D0B0}" dt="2020-12-02T16:36:14.070" v="114" actId="20577"/>
        <pc:sldMkLst>
          <pc:docMk/>
          <pc:sldMk cId="0" sldId="301"/>
        </pc:sldMkLst>
      </pc:sldChg>
      <pc:sldChg chg="modSp mod modNotesTx">
        <pc:chgData name="Roberta Burnes" userId="f879e629-d59a-4759-a5a8-47670e16bb5f" providerId="ADAL" clId="{BC448D98-C68C-FD4B-B22E-DA238DF4D0B0}" dt="2020-12-04T19:03:51.099" v="554" actId="27636"/>
        <pc:sldMkLst>
          <pc:docMk/>
          <pc:sldMk cId="0" sldId="329"/>
        </pc:sldMkLst>
        <pc:spChg chg="mod">
          <ac:chgData name="Roberta Burnes" userId="f879e629-d59a-4759-a5a8-47670e16bb5f" providerId="ADAL" clId="{BC448D98-C68C-FD4B-B22E-DA238DF4D0B0}" dt="2020-12-04T19:03:51.099" v="554" actId="27636"/>
          <ac:spMkLst>
            <pc:docMk/>
            <pc:sldMk cId="0" sldId="329"/>
            <ac:spMk id="27650" creationId="{00000000-0000-0000-0000-000000000000}"/>
          </ac:spMkLst>
        </pc:spChg>
      </pc:sldChg>
      <pc:sldChg chg="modNotesTx">
        <pc:chgData name="Roberta Burnes" userId="f879e629-d59a-4759-a5a8-47670e16bb5f" providerId="ADAL" clId="{BC448D98-C68C-FD4B-B22E-DA238DF4D0B0}" dt="2020-12-02T16:30:25.748" v="8" actId="20577"/>
        <pc:sldMkLst>
          <pc:docMk/>
          <pc:sldMk cId="4249220272" sldId="378"/>
        </pc:sldMkLst>
      </pc:sldChg>
      <pc:sldChg chg="modNotesTx">
        <pc:chgData name="Roberta Burnes" userId="f879e629-d59a-4759-a5a8-47670e16bb5f" providerId="ADAL" clId="{BC448D98-C68C-FD4B-B22E-DA238DF4D0B0}" dt="2020-12-02T16:39:08.715" v="144" actId="20577"/>
        <pc:sldMkLst>
          <pc:docMk/>
          <pc:sldMk cId="909941383" sldId="388"/>
        </pc:sldMkLst>
      </pc:sldChg>
      <pc:sldChg chg="modSp mod modNotesTx">
        <pc:chgData name="Roberta Burnes" userId="f879e629-d59a-4759-a5a8-47670e16bb5f" providerId="ADAL" clId="{BC448D98-C68C-FD4B-B22E-DA238DF4D0B0}" dt="2020-12-02T16:39:50.685" v="171" actId="20577"/>
        <pc:sldMkLst>
          <pc:docMk/>
          <pc:sldMk cId="3704696828" sldId="390"/>
        </pc:sldMkLst>
        <pc:spChg chg="mod">
          <ac:chgData name="Roberta Burnes" userId="f879e629-d59a-4759-a5a8-47670e16bb5f" providerId="ADAL" clId="{BC448D98-C68C-FD4B-B22E-DA238DF4D0B0}" dt="2020-12-02T16:39:31.740" v="153" actId="20577"/>
          <ac:spMkLst>
            <pc:docMk/>
            <pc:sldMk cId="3704696828" sldId="390"/>
            <ac:spMk id="11267" creationId="{00000000-0000-0000-0000-000000000000}"/>
          </ac:spMkLst>
        </pc:spChg>
      </pc:sldChg>
      <pc:sldChg chg="modNotesTx">
        <pc:chgData name="Roberta Burnes" userId="f879e629-d59a-4759-a5a8-47670e16bb5f" providerId="ADAL" clId="{BC448D98-C68C-FD4B-B22E-DA238DF4D0B0}" dt="2020-12-02T16:41:57.024" v="211" actId="20577"/>
        <pc:sldMkLst>
          <pc:docMk/>
          <pc:sldMk cId="2707544026" sldId="391"/>
        </pc:sldMkLst>
      </pc:sldChg>
      <pc:sldChg chg="delSp modSp mod delAnim modNotesTx">
        <pc:chgData name="Roberta Burnes" userId="f879e629-d59a-4759-a5a8-47670e16bb5f" providerId="ADAL" clId="{BC448D98-C68C-FD4B-B22E-DA238DF4D0B0}" dt="2020-12-02T16:41:25.415" v="192" actId="20577"/>
        <pc:sldMkLst>
          <pc:docMk/>
          <pc:sldMk cId="3777734967" sldId="393"/>
        </pc:sldMkLst>
        <pc:spChg chg="mod">
          <ac:chgData name="Roberta Burnes" userId="f879e629-d59a-4759-a5a8-47670e16bb5f" providerId="ADAL" clId="{BC448D98-C68C-FD4B-B22E-DA238DF4D0B0}" dt="2020-12-02T16:40:13.982" v="172" actId="207"/>
          <ac:spMkLst>
            <pc:docMk/>
            <pc:sldMk cId="3777734967" sldId="393"/>
            <ac:spMk id="3" creationId="{0B304762-95B2-B34E-9E0F-41B95F15E7E5}"/>
          </ac:spMkLst>
        </pc:spChg>
        <pc:picChg chg="del">
          <ac:chgData name="Roberta Burnes" userId="f879e629-d59a-4759-a5a8-47670e16bb5f" providerId="ADAL" clId="{BC448D98-C68C-FD4B-B22E-DA238DF4D0B0}" dt="2020-12-02T16:40:59.368" v="173" actId="478"/>
          <ac:picMkLst>
            <pc:docMk/>
            <pc:sldMk cId="3777734967" sldId="393"/>
            <ac:picMk id="4" creationId="{F59EA412-8ED2-7548-B2ED-F9D395EB5A5E}"/>
          </ac:picMkLst>
        </pc:picChg>
      </pc:sldChg>
      <pc:sldChg chg="modNotesTx">
        <pc:chgData name="Roberta Burnes" userId="f879e629-d59a-4759-a5a8-47670e16bb5f" providerId="ADAL" clId="{BC448D98-C68C-FD4B-B22E-DA238DF4D0B0}" dt="2020-12-02T16:46:25.834" v="419" actId="20577"/>
        <pc:sldMkLst>
          <pc:docMk/>
          <pc:sldMk cId="4120261451" sldId="395"/>
        </pc:sldMkLst>
      </pc:sldChg>
      <pc:sldChg chg="modNotesTx">
        <pc:chgData name="Roberta Burnes" userId="f879e629-d59a-4759-a5a8-47670e16bb5f" providerId="ADAL" clId="{BC448D98-C68C-FD4B-B22E-DA238DF4D0B0}" dt="2020-12-02T16:35:02.228" v="59" actId="20577"/>
        <pc:sldMkLst>
          <pc:docMk/>
          <pc:sldMk cId="1325789935" sldId="398"/>
        </pc:sldMkLst>
      </pc:sldChg>
      <pc:sldChg chg="modNotesTx">
        <pc:chgData name="Roberta Burnes" userId="f879e629-d59a-4759-a5a8-47670e16bb5f" providerId="ADAL" clId="{BC448D98-C68C-FD4B-B22E-DA238DF4D0B0}" dt="2020-12-02T16:35:38.900" v="74" actId="20577"/>
        <pc:sldMkLst>
          <pc:docMk/>
          <pc:sldMk cId="1379560045" sldId="399"/>
        </pc:sldMkLst>
      </pc:sldChg>
      <pc:sldChg chg="modNotesTx">
        <pc:chgData name="Roberta Burnes" userId="f879e629-d59a-4759-a5a8-47670e16bb5f" providerId="ADAL" clId="{BC448D98-C68C-FD4B-B22E-DA238DF4D0B0}" dt="2020-12-02T16:34:23.179" v="58" actId="20577"/>
        <pc:sldMkLst>
          <pc:docMk/>
          <pc:sldMk cId="4097919099" sldId="401"/>
        </pc:sldMkLst>
      </pc:sldChg>
      <pc:sldChg chg="delSp modSp mod modNotesTx">
        <pc:chgData name="Roberta Burnes" userId="f879e629-d59a-4759-a5a8-47670e16bb5f" providerId="ADAL" clId="{BC448D98-C68C-FD4B-B22E-DA238DF4D0B0}" dt="2020-12-02T16:52:26.462" v="483" actId="1076"/>
        <pc:sldMkLst>
          <pc:docMk/>
          <pc:sldMk cId="2510106771" sldId="407"/>
        </pc:sldMkLst>
        <pc:spChg chg="del">
          <ac:chgData name="Roberta Burnes" userId="f879e629-d59a-4759-a5a8-47670e16bb5f" providerId="ADAL" clId="{BC448D98-C68C-FD4B-B22E-DA238DF4D0B0}" dt="2020-12-02T16:52:21.874" v="482" actId="478"/>
          <ac:spMkLst>
            <pc:docMk/>
            <pc:sldMk cId="2510106771" sldId="407"/>
            <ac:spMk id="5" creationId="{00000000-0000-0000-0000-000000000000}"/>
          </ac:spMkLst>
        </pc:spChg>
        <pc:spChg chg="mod">
          <ac:chgData name="Roberta Burnes" userId="f879e629-d59a-4759-a5a8-47670e16bb5f" providerId="ADAL" clId="{BC448D98-C68C-FD4B-B22E-DA238DF4D0B0}" dt="2020-12-02T16:52:26.462" v="483" actId="1076"/>
          <ac:spMkLst>
            <pc:docMk/>
            <pc:sldMk cId="2510106771" sldId="407"/>
            <ac:spMk id="90114" creationId="{00000000-0000-0000-0000-000000000000}"/>
          </ac:spMkLst>
        </pc:spChg>
      </pc:sldChg>
      <pc:sldChg chg="modNotesTx">
        <pc:chgData name="Roberta Burnes" userId="f879e629-d59a-4759-a5a8-47670e16bb5f" providerId="ADAL" clId="{BC448D98-C68C-FD4B-B22E-DA238DF4D0B0}" dt="2020-12-02T16:53:29.693" v="495" actId="20577"/>
        <pc:sldMkLst>
          <pc:docMk/>
          <pc:sldMk cId="2221739042" sldId="408"/>
        </pc:sldMkLst>
      </pc:sldChg>
      <pc:sldChg chg="modNotesTx">
        <pc:chgData name="Roberta Burnes" userId="f879e629-d59a-4759-a5a8-47670e16bb5f" providerId="ADAL" clId="{BC448D98-C68C-FD4B-B22E-DA238DF4D0B0}" dt="2020-12-02T16:31:50.430" v="56" actId="20577"/>
        <pc:sldMkLst>
          <pc:docMk/>
          <pc:sldMk cId="2994025226" sldId="409"/>
        </pc:sldMkLst>
      </pc:sldChg>
      <pc:sldChg chg="modNotesTx">
        <pc:chgData name="Roberta Burnes" userId="f879e629-d59a-4759-a5a8-47670e16bb5f" providerId="ADAL" clId="{BC448D98-C68C-FD4B-B22E-DA238DF4D0B0}" dt="2020-12-02T16:29:39.580" v="2" actId="20577"/>
        <pc:sldMkLst>
          <pc:docMk/>
          <pc:sldMk cId="1464522265" sldId="414"/>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41" tIns="48322" rIns="96641" bIns="48322" numCol="1" anchor="t" anchorCtr="0" compatLnSpc="1">
            <a:prstTxWarp prst="textNoShape">
              <a:avLst/>
            </a:prstTxWarp>
          </a:bodyPr>
          <a:lstStyle>
            <a:lvl1pPr defTabSz="966788">
              <a:defRPr sz="1200">
                <a:latin typeface="Times New Roman" pitchFamily="18" charset="0"/>
              </a:defRPr>
            </a:lvl1pPr>
          </a:lstStyle>
          <a:p>
            <a:pPr>
              <a:defRPr/>
            </a:pPr>
            <a:endParaRPr lang="en-US"/>
          </a:p>
        </p:txBody>
      </p:sp>
      <p:sp>
        <p:nvSpPr>
          <p:cNvPr id="4099" name="Rectangle 3"/>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641" tIns="48322" rIns="96641" bIns="48322" numCol="1" anchor="t" anchorCtr="0" compatLnSpc="1">
            <a:prstTxWarp prst="textNoShape">
              <a:avLst/>
            </a:prstTxWarp>
          </a:bodyPr>
          <a:lstStyle>
            <a:lvl1pPr algn="r" defTabSz="966788">
              <a:defRPr sz="1200">
                <a:latin typeface="Times New Roman" pitchFamily="18" charset="0"/>
              </a:defRPr>
            </a:lvl1pPr>
          </a:lstStyle>
          <a:p>
            <a:pPr>
              <a:defRPr/>
            </a:pPr>
            <a:endParaRPr lang="en-US"/>
          </a:p>
        </p:txBody>
      </p:sp>
      <p:sp>
        <p:nvSpPr>
          <p:cNvPr id="4100" name="Rectangle 4"/>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641" tIns="48322" rIns="96641" bIns="48322" numCol="1" anchor="b" anchorCtr="0" compatLnSpc="1">
            <a:prstTxWarp prst="textNoShape">
              <a:avLst/>
            </a:prstTxWarp>
          </a:bodyPr>
          <a:lstStyle>
            <a:lvl1pPr defTabSz="966788">
              <a:defRPr sz="1200">
                <a:latin typeface="Times New Roman" pitchFamily="18" charset="0"/>
              </a:defRPr>
            </a:lvl1pPr>
          </a:lstStyle>
          <a:p>
            <a:pPr>
              <a:defRPr/>
            </a:pPr>
            <a:endParaRPr lang="en-US"/>
          </a:p>
        </p:txBody>
      </p:sp>
      <p:sp>
        <p:nvSpPr>
          <p:cNvPr id="4101" name="Rectangle 5"/>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641" tIns="48322" rIns="96641" bIns="48322" numCol="1" anchor="b" anchorCtr="0" compatLnSpc="1">
            <a:prstTxWarp prst="textNoShape">
              <a:avLst/>
            </a:prstTxWarp>
          </a:bodyPr>
          <a:lstStyle>
            <a:lvl1pPr algn="r" defTabSz="966788">
              <a:defRPr sz="1200">
                <a:latin typeface="Times New Roman" pitchFamily="18" charset="0"/>
              </a:defRPr>
            </a:lvl1pPr>
          </a:lstStyle>
          <a:p>
            <a:pPr>
              <a:defRPr/>
            </a:pPr>
            <a:fld id="{C8E8FB89-F634-47BB-874B-890E52628B19}" type="slidenum">
              <a:rPr lang="en-US"/>
              <a:pPr>
                <a:defRPr/>
              </a:pPr>
              <a:t>‹#›</a:t>
            </a:fld>
            <a:endParaRPr lang="en-US"/>
          </a:p>
        </p:txBody>
      </p:sp>
    </p:spTree>
    <p:extLst>
      <p:ext uri="{BB962C8B-B14F-4D97-AF65-F5344CB8AC3E}">
        <p14:creationId xmlns:p14="http://schemas.microsoft.com/office/powerpoint/2010/main" val="4467750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a:defRPr sz="1200"/>
            </a:lvl1pPr>
          </a:lstStyle>
          <a:p>
            <a:fld id="{32AF6FCE-C340-4811-84DE-FB1266D94826}" type="datetimeFigureOut">
              <a:rPr lang="en-US" smtClean="0"/>
              <a:t>4/25/2023</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a:defRPr sz="1200"/>
            </a:lvl1pPr>
          </a:lstStyle>
          <a:p>
            <a:fld id="{7DA627B0-DF65-48E0-A327-19D8DC058BAF}" type="slidenum">
              <a:rPr lang="en-US" smtClean="0"/>
              <a:t>‹#›</a:t>
            </a:fld>
            <a:endParaRPr lang="en-US"/>
          </a:p>
        </p:txBody>
      </p:sp>
    </p:spTree>
    <p:extLst>
      <p:ext uri="{BB962C8B-B14F-4D97-AF65-F5344CB8AC3E}">
        <p14:creationId xmlns:p14="http://schemas.microsoft.com/office/powerpoint/2010/main" val="2218253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mailto:burnlaw@ky.gov"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mailto:burnlaw@ky.gov"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the Kentucky Division for Air Quality’s Learn Before You Burn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Division for Air Quality Field Operations Branch (DAQ FOB)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1</a:t>
            </a:fld>
            <a:endParaRPr lang="en-US"/>
          </a:p>
        </p:txBody>
      </p:sp>
    </p:spTree>
    <p:extLst>
      <p:ext uri="{BB962C8B-B14F-4D97-AF65-F5344CB8AC3E}">
        <p14:creationId xmlns:p14="http://schemas.microsoft.com/office/powerpoint/2010/main" val="1579938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Smoke from open burning contains chemicals, fine particles, and gases that can have immediate and long-term health effects. And it’s not just the person doing the burning who’s at risk, but also their families and neighbors. </a:t>
            </a:r>
            <a:endParaRPr lang="en-US" dirty="0"/>
          </a:p>
          <a:p>
            <a:r>
              <a:rPr lang="en-US" dirty="0"/>
              <a:t>(Adobe Stock image)</a:t>
            </a:r>
          </a:p>
        </p:txBody>
      </p:sp>
      <p:sp>
        <p:nvSpPr>
          <p:cNvPr id="4" name="Slide Number Placeholder 3"/>
          <p:cNvSpPr>
            <a:spLocks noGrp="1"/>
          </p:cNvSpPr>
          <p:nvPr>
            <p:ph type="sldNum" sz="quarter" idx="5"/>
          </p:nvPr>
        </p:nvSpPr>
        <p:spPr/>
        <p:txBody>
          <a:bodyPr/>
          <a:lstStyle/>
          <a:p>
            <a:fld id="{7DA627B0-DF65-48E0-A327-19D8DC058BAF}" type="slidenum">
              <a:rPr lang="en-US" smtClean="0"/>
              <a:t>10</a:t>
            </a:fld>
            <a:endParaRPr lang="en-US"/>
          </a:p>
        </p:txBody>
      </p:sp>
    </p:spTree>
    <p:extLst>
      <p:ext uri="{BB962C8B-B14F-4D97-AF65-F5344CB8AC3E}">
        <p14:creationId xmlns:p14="http://schemas.microsoft.com/office/powerpoint/2010/main" val="1434380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Dioxins are among the worst of these pollutants. Dioxins are a family of chlorinated organic chemicals that include the main ingredient found in “Agent Orange”. They that form when products containing carbon and chlorine are burned – think paper, food scraps, and plastics. Dioxins are extremely toxic to human health. Dioxins last a long time in the environment, accumulating in fatty tissues as they move through the food chain.</a:t>
            </a:r>
          </a:p>
          <a:p>
            <a:endParaRPr lang="en-US" dirty="0"/>
          </a:p>
          <a:p>
            <a:r>
              <a:rPr lang="en-US" dirty="0"/>
              <a:t>(Adobe Stock image)</a:t>
            </a:r>
          </a:p>
        </p:txBody>
      </p:sp>
      <p:sp>
        <p:nvSpPr>
          <p:cNvPr id="4" name="Slide Number Placeholder 3"/>
          <p:cNvSpPr>
            <a:spLocks noGrp="1"/>
          </p:cNvSpPr>
          <p:nvPr>
            <p:ph type="sldNum" sz="quarter" idx="5"/>
          </p:nvPr>
        </p:nvSpPr>
        <p:spPr/>
        <p:txBody>
          <a:bodyPr/>
          <a:lstStyle/>
          <a:p>
            <a:fld id="{7DA627B0-DF65-48E0-A327-19D8DC058BAF}" type="slidenum">
              <a:rPr lang="en-US" smtClean="0"/>
              <a:t>11</a:t>
            </a:fld>
            <a:endParaRPr lang="en-US"/>
          </a:p>
        </p:txBody>
      </p:sp>
    </p:spTree>
    <p:extLst>
      <p:ext uri="{BB962C8B-B14F-4D97-AF65-F5344CB8AC3E}">
        <p14:creationId xmlns:p14="http://schemas.microsoft.com/office/powerpoint/2010/main" val="35696858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Because burn barrels do not have the same strict controls as municipal incinerators, barrel burning releases significant amounts of dioxins. An EPA study found that a single backyard burn barrel serving a family of four, can emit more dioxin pollution in one year than a well-controlled municipal trash incinerator. </a:t>
            </a:r>
          </a:p>
          <a:p>
            <a:endParaRPr lang="en-US" dirty="0"/>
          </a:p>
          <a:p>
            <a:r>
              <a:rPr lang="en-US" dirty="0"/>
              <a:t>(Adobe Stock images)</a:t>
            </a:r>
          </a:p>
        </p:txBody>
      </p:sp>
      <p:sp>
        <p:nvSpPr>
          <p:cNvPr id="4" name="Slide Number Placeholder 3"/>
          <p:cNvSpPr>
            <a:spLocks noGrp="1"/>
          </p:cNvSpPr>
          <p:nvPr>
            <p:ph type="sldNum" sz="quarter" idx="5"/>
          </p:nvPr>
        </p:nvSpPr>
        <p:spPr/>
        <p:txBody>
          <a:bodyPr/>
          <a:lstStyle/>
          <a:p>
            <a:fld id="{7DA627B0-DF65-48E0-A327-19D8DC058BAF}" type="slidenum">
              <a:rPr lang="en-US" smtClean="0"/>
              <a:t>12</a:t>
            </a:fld>
            <a:endParaRPr lang="en-US"/>
          </a:p>
        </p:txBody>
      </p:sp>
    </p:spTree>
    <p:extLst>
      <p:ext uri="{BB962C8B-B14F-4D97-AF65-F5344CB8AC3E}">
        <p14:creationId xmlns:p14="http://schemas.microsoft.com/office/powerpoint/2010/main" val="4079634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Dioxins move through the food chain. Airborne dioxins can settle onto feed crops, which are then eaten by domestic meat and dairy animals. Dioxins also enter waterways through soil erosion and runoff. These dioxins accumulate in the fats of animals, and then in humans when we consume meat, fish, and dairy products.</a:t>
            </a:r>
          </a:p>
          <a:p>
            <a:endParaRPr lang="en-US" dirty="0"/>
          </a:p>
          <a:p>
            <a:r>
              <a:rPr lang="en-US" dirty="0"/>
              <a:t>(Adobe Stock images)</a:t>
            </a:r>
          </a:p>
        </p:txBody>
      </p:sp>
      <p:sp>
        <p:nvSpPr>
          <p:cNvPr id="4" name="Slide Number Placeholder 3"/>
          <p:cNvSpPr>
            <a:spLocks noGrp="1"/>
          </p:cNvSpPr>
          <p:nvPr>
            <p:ph type="sldNum" sz="quarter" idx="5"/>
          </p:nvPr>
        </p:nvSpPr>
        <p:spPr/>
        <p:txBody>
          <a:bodyPr/>
          <a:lstStyle/>
          <a:p>
            <a:fld id="{7DA627B0-DF65-48E0-A327-19D8DC058BAF}" type="slidenum">
              <a:rPr lang="en-US" smtClean="0"/>
              <a:t>13</a:t>
            </a:fld>
            <a:endParaRPr lang="en-US"/>
          </a:p>
        </p:txBody>
      </p:sp>
    </p:spTree>
    <p:extLst>
      <p:ext uri="{BB962C8B-B14F-4D97-AF65-F5344CB8AC3E}">
        <p14:creationId xmlns:p14="http://schemas.microsoft.com/office/powerpoint/2010/main" val="2838991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year, the Division for Air Quality receives hundreds of air quality complaints from citizens. Most of these complaints are about smoke from open burning. This chart shows open burning complaints and violations in Kentucky over the last decade. </a:t>
            </a:r>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14</a:t>
            </a:fld>
            <a:endParaRPr lang="en-US"/>
          </a:p>
        </p:txBody>
      </p:sp>
    </p:spTree>
    <p:extLst>
      <p:ext uri="{BB962C8B-B14F-4D97-AF65-F5344CB8AC3E}">
        <p14:creationId xmlns:p14="http://schemas.microsoft.com/office/powerpoint/2010/main" val="4168121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 do we respond to open burning complaints? In order to investigate, a complaint must include a physical address or GPS coordinates where the burning has taken place. An air quality inspector generally visits the site within 3 to 5 working days to inspect the burn site and determine whether the activity was legal or illegal. Depending on the outcome of the investigation, a letter of warning or notice of violation may be issued. It is not necessary for an inspector to witness the actual burn; debris from ash and burn piles can provide evidence for the investigation.</a:t>
            </a:r>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15</a:t>
            </a:fld>
            <a:endParaRPr lang="en-US"/>
          </a:p>
        </p:txBody>
      </p:sp>
    </p:spTree>
    <p:extLst>
      <p:ext uri="{BB962C8B-B14F-4D97-AF65-F5344CB8AC3E}">
        <p14:creationId xmlns:p14="http://schemas.microsoft.com/office/powerpoint/2010/main" val="2909173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Is open burning legal or not? It all depends on what, when, where, and how a material is burned. The following slides will help you learn before you burn. </a:t>
            </a:r>
          </a:p>
          <a:p>
            <a:endParaRPr lang="en-US" dirty="0"/>
          </a:p>
          <a:p>
            <a:r>
              <a:rPr lang="en-US" dirty="0"/>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16</a:t>
            </a:fld>
            <a:endParaRPr lang="en-US"/>
          </a:p>
        </p:txBody>
      </p:sp>
    </p:spTree>
    <p:extLst>
      <p:ext uri="{BB962C8B-B14F-4D97-AF65-F5344CB8AC3E}">
        <p14:creationId xmlns:p14="http://schemas.microsoft.com/office/powerpoint/2010/main" val="1747809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important to remember that local county and municipal ordinances may have more stringent rules than the state regulation described in this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Kentucky Nature Preserves)</a:t>
            </a:r>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17</a:t>
            </a:fld>
            <a:endParaRPr lang="en-US"/>
          </a:p>
        </p:txBody>
      </p:sp>
    </p:spTree>
    <p:extLst>
      <p:ext uri="{BB962C8B-B14F-4D97-AF65-F5344CB8AC3E}">
        <p14:creationId xmlns:p14="http://schemas.microsoft.com/office/powerpoint/2010/main" val="3107714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Under Kentucky state regulation, the following kinds of open burning are permitted: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Campfires, bonfires, and fires set for recreational or ceremonial purposes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Fires set for cooking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Small fires set for comfort heat at construction sites when the air temperature is below 50 degrees. Construction site comfort fires must be in a container no larger than 55-gallons in size, and must only contain clean lumber or vegetative debris.</a:t>
            </a:r>
          </a:p>
          <a:p>
            <a:endParaRPr lang="en-US" dirty="0"/>
          </a:p>
          <a:p>
            <a:r>
              <a:rPr lang="en-US" dirty="0"/>
              <a:t>(Photos: Microsoft Office</a:t>
            </a:r>
            <a:r>
              <a:rPr lang="en-US" baseline="0" dirty="0"/>
              <a:t> and </a:t>
            </a:r>
            <a:r>
              <a:rPr lang="en-US" baseline="0" dirty="0" err="1"/>
              <a:t>Stock.xchng</a:t>
            </a:r>
            <a:r>
              <a:rPr lang="en-US" baseline="0" dirty="0"/>
              <a:t>)</a:t>
            </a:r>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18</a:t>
            </a:fld>
            <a:endParaRPr lang="en-US"/>
          </a:p>
        </p:txBody>
      </p:sp>
    </p:spTree>
    <p:extLst>
      <p:ext uri="{BB962C8B-B14F-4D97-AF65-F5344CB8AC3E}">
        <p14:creationId xmlns:p14="http://schemas.microsoft.com/office/powerpoint/2010/main" val="3164792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State regulation also permits the burning of natural growth from land clearing, and trees and tree limbs felled by storms.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However, a handful of counties are restricted from this type of burning during ozone season, which occurs May 1 – September 30 every year. During these months, open burning of natural growth, tree limbs, and brush is prohibited in Jefferson, Boone, Kenton, Campbell, Boyd, Bullitt, Oldham and Lawrence counties.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(Photo: </a:t>
            </a:r>
            <a:r>
              <a:rPr lang="en-US" baseline="0" dirty="0" err="1"/>
              <a:t>Stock.xchng</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19</a:t>
            </a:fld>
            <a:endParaRPr lang="en-US"/>
          </a:p>
        </p:txBody>
      </p:sp>
    </p:spTree>
    <p:extLst>
      <p:ext uri="{BB962C8B-B14F-4D97-AF65-F5344CB8AC3E}">
        <p14:creationId xmlns:p14="http://schemas.microsoft.com/office/powerpoint/2010/main" val="2462933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presentation, you’ll learn about open burning and its impact on human health; what kinds of open burning are legal or illegal in Kentucky; restrictions on open burning; and how you can spread the word to help keep our air clean and healthy.</a:t>
            </a:r>
          </a:p>
          <a:p>
            <a:endParaRPr lang="en-US" dirty="0"/>
          </a:p>
          <a:p>
            <a:r>
              <a:rPr lang="en-US" dirty="0"/>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2</a:t>
            </a:fld>
            <a:endParaRPr lang="en-US"/>
          </a:p>
        </p:txBody>
      </p:sp>
    </p:spTree>
    <p:extLst>
      <p:ext uri="{BB962C8B-B14F-4D97-AF65-F5344CB8AC3E}">
        <p14:creationId xmlns:p14="http://schemas.microsoft.com/office/powerpoint/2010/main" val="2326237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Kentucky regulation also permits prescribed fires set for recognized agricultural, forest, range, or wildlife management practices.</a:t>
            </a:r>
          </a:p>
          <a:p>
            <a:endParaRPr lang="en-US" dirty="0"/>
          </a:p>
          <a:p>
            <a:r>
              <a:rPr lang="en-US" dirty="0"/>
              <a:t>(Top</a:t>
            </a:r>
            <a:r>
              <a:rPr lang="en-US" baseline="0" dirty="0"/>
              <a:t> p</a:t>
            </a:r>
            <a:r>
              <a:rPr lang="en-US" dirty="0"/>
              <a:t>hoto used with permission by Zeb Weese, Kentucky Nature Preserves;</a:t>
            </a:r>
            <a:r>
              <a:rPr lang="en-US" baseline="0" dirty="0"/>
              <a:t> </a:t>
            </a:r>
            <a:r>
              <a:rPr lang="en-US" dirty="0"/>
              <a:t>Bottom photo courtesy of NRCS photo gallery)</a:t>
            </a:r>
          </a:p>
        </p:txBody>
      </p:sp>
      <p:sp>
        <p:nvSpPr>
          <p:cNvPr id="4" name="Slide Number Placeholder 3"/>
          <p:cNvSpPr>
            <a:spLocks noGrp="1"/>
          </p:cNvSpPr>
          <p:nvPr>
            <p:ph type="sldNum" sz="quarter" idx="10"/>
          </p:nvPr>
        </p:nvSpPr>
        <p:spPr/>
        <p:txBody>
          <a:bodyPr/>
          <a:lstStyle/>
          <a:p>
            <a:fld id="{7DA627B0-DF65-48E0-A327-19D8DC058BAF}" type="slidenum">
              <a:rPr lang="en-US" smtClean="0"/>
              <a:t>20</a:t>
            </a:fld>
            <a:endParaRPr lang="en-US"/>
          </a:p>
        </p:txBody>
      </p:sp>
    </p:spTree>
    <p:extLst>
      <p:ext uri="{BB962C8B-B14F-4D97-AF65-F5344CB8AC3E}">
        <p14:creationId xmlns:p14="http://schemas.microsoft.com/office/powerpoint/2010/main" val="2436385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Fire departments may apply for permission from the Division for Air Quality and the Kentucky Fire Commission to conduct live fire trainings. Materials likely to produce toxic emissions, such as shingles and siding, must be removed from a structure prior to the burn, and additional restrictions may apply. Contact the State Fire Commission for more information.</a:t>
            </a:r>
          </a:p>
          <a:p>
            <a:endParaRPr lang="en-US" dirty="0"/>
          </a:p>
          <a:p>
            <a:r>
              <a:rPr lang="en-US" dirty="0"/>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21</a:t>
            </a:fld>
            <a:endParaRPr lang="en-US"/>
          </a:p>
        </p:txBody>
      </p:sp>
    </p:spTree>
    <p:extLst>
      <p:ext uri="{BB962C8B-B14F-4D97-AF65-F5344CB8AC3E}">
        <p14:creationId xmlns:p14="http://schemas.microsoft.com/office/powerpoint/2010/main" val="3808701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Leaf burning is restricted in some areas and permitted in others, so it’s important to check your local ordinance before burning leaves. Also, leaf burning is never permitted during ozone season, May through September, in Jefferson, Boone, Kenton, Campbell, Boyd, Bullitt, Oldham, and portions of Lawrence county.</a:t>
            </a:r>
          </a:p>
          <a:p>
            <a:endParaRPr lang="en-US" dirty="0"/>
          </a:p>
          <a:p>
            <a:r>
              <a:rPr lang="en-US" dirty="0"/>
              <a:t>(Photo used with permission from Iowa Department of Natural Resources)</a:t>
            </a:r>
          </a:p>
        </p:txBody>
      </p:sp>
      <p:sp>
        <p:nvSpPr>
          <p:cNvPr id="4" name="Slide Number Placeholder 3"/>
          <p:cNvSpPr>
            <a:spLocks noGrp="1"/>
          </p:cNvSpPr>
          <p:nvPr>
            <p:ph type="sldNum" sz="quarter" idx="10"/>
          </p:nvPr>
        </p:nvSpPr>
        <p:spPr/>
        <p:txBody>
          <a:bodyPr/>
          <a:lstStyle/>
          <a:p>
            <a:fld id="{7DA627B0-DF65-48E0-A327-19D8DC058BAF}" type="slidenum">
              <a:rPr lang="en-US" smtClean="0"/>
              <a:t>22</a:t>
            </a:fld>
            <a:endParaRPr lang="en-US"/>
          </a:p>
        </p:txBody>
      </p:sp>
    </p:spTree>
    <p:extLst>
      <p:ext uri="{BB962C8B-B14F-4D97-AF65-F5344CB8AC3E}">
        <p14:creationId xmlns:p14="http://schemas.microsoft.com/office/powerpoint/2010/main" val="1643531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State law permits the burning of uncoated paper products such as office paper, cardboard, and newspaper. Check local ordinances first, as some areas may restrict this kind of open burning.</a:t>
            </a:r>
          </a:p>
          <a:p>
            <a:endParaRPr lang="en-US" dirty="0"/>
          </a:p>
          <a:p>
            <a:r>
              <a:rPr lang="en-US" dirty="0"/>
              <a:t>All photos from </a:t>
            </a:r>
            <a:r>
              <a:rPr lang="en-US" dirty="0" err="1"/>
              <a:t>stock.xchng</a:t>
            </a:r>
            <a:r>
              <a:rPr lang="en-US" dirty="0"/>
              <a:t> (free use)</a:t>
            </a:r>
          </a:p>
        </p:txBody>
      </p:sp>
      <p:sp>
        <p:nvSpPr>
          <p:cNvPr id="4" name="Slide Number Placeholder 3"/>
          <p:cNvSpPr>
            <a:spLocks noGrp="1"/>
          </p:cNvSpPr>
          <p:nvPr>
            <p:ph type="sldNum" sz="quarter" idx="10"/>
          </p:nvPr>
        </p:nvSpPr>
        <p:spPr/>
        <p:txBody>
          <a:bodyPr/>
          <a:lstStyle/>
          <a:p>
            <a:fld id="{7DA627B0-DF65-48E0-A327-19D8DC058BAF}" type="slidenum">
              <a:rPr lang="en-US" smtClean="0"/>
              <a:t>23</a:t>
            </a:fld>
            <a:endParaRPr lang="en-US"/>
          </a:p>
        </p:txBody>
      </p:sp>
    </p:spTree>
    <p:extLst>
      <p:ext uri="{BB962C8B-B14F-4D97-AF65-F5344CB8AC3E}">
        <p14:creationId xmlns:p14="http://schemas.microsoft.com/office/powerpoint/2010/main" val="2587513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State law prohibits the open burning of materials likely to produce toxic emissions, and that includes nearly everything found in household trash. In Kentucky, it is illegal to burn materials such as plastic, plastic-coated paper or cardboard, food scraps, insulation, Styrofoam, metal and glass, aerosol cans, rubber, painted or stained products, diapers, and clothing.</a:t>
            </a:r>
          </a:p>
          <a:p>
            <a:endParaRPr lang="en-US" dirty="0"/>
          </a:p>
          <a:p>
            <a:r>
              <a:rPr lang="en-US" dirty="0"/>
              <a:t>(Microsoft</a:t>
            </a:r>
            <a:r>
              <a:rPr lang="en-US" baseline="0" dirty="0"/>
              <a:t> Office photo)</a:t>
            </a:r>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24</a:t>
            </a:fld>
            <a:endParaRPr lang="en-US"/>
          </a:p>
        </p:txBody>
      </p:sp>
    </p:spTree>
    <p:extLst>
      <p:ext uri="{BB962C8B-B14F-4D97-AF65-F5344CB8AC3E}">
        <p14:creationId xmlns:p14="http://schemas.microsoft.com/office/powerpoint/2010/main" val="3693086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Today’s trash is different than the trash our grandparents used to burn. So much of our trash today contains plastics and other materials that release toxic pollutants when burned.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All photos from </a:t>
            </a:r>
            <a:r>
              <a:rPr lang="en-US" dirty="0" err="1"/>
              <a:t>stock.xchng</a:t>
            </a:r>
            <a:r>
              <a:rPr lang="en-US" dirty="0"/>
              <a:t> (free use)</a:t>
            </a:r>
          </a:p>
          <a:p>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25</a:t>
            </a:fld>
            <a:endParaRPr lang="en-US"/>
          </a:p>
        </p:txBody>
      </p:sp>
    </p:spTree>
    <p:extLst>
      <p:ext uri="{BB962C8B-B14F-4D97-AF65-F5344CB8AC3E}">
        <p14:creationId xmlns:p14="http://schemas.microsoft.com/office/powerpoint/2010/main" val="39769679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What’s in that trash? Heavy metals like lead and cadmium are used in dyes on candy and chip bags, and when burned these metals are released as fine particles into the air. Dioxins and furans are released when plastics are burned, and gases such as </a:t>
            </a:r>
            <a:r>
              <a:rPr lang="en-US" sz="1200" kern="1200" dirty="0" err="1">
                <a:solidFill>
                  <a:schemeClr val="tx1"/>
                </a:solidFill>
                <a:effectLst/>
                <a:latin typeface="+mn-lt"/>
                <a:ea typeface="+mn-ea"/>
                <a:cs typeface="+mn-cs"/>
              </a:rPr>
              <a:t>acrolein</a:t>
            </a:r>
            <a:r>
              <a:rPr lang="en-US" sz="1200" kern="1200" dirty="0">
                <a:solidFill>
                  <a:schemeClr val="tx1"/>
                </a:solidFill>
                <a:effectLst/>
                <a:latin typeface="+mn-lt"/>
                <a:ea typeface="+mn-ea"/>
                <a:cs typeface="+mn-cs"/>
              </a:rPr>
              <a:t> and benzene are released when plastics and Styrofoam are burned. These pollutants can make it hard to breathe, irritate lung tissue, and many are linked to cancer.</a:t>
            </a:r>
          </a:p>
          <a:p>
            <a:endParaRPr lang="en-US" dirty="0"/>
          </a:p>
          <a:p>
            <a:r>
              <a:rPr lang="en-US" dirty="0"/>
              <a:t>(Adobe Stock image)</a:t>
            </a:r>
          </a:p>
        </p:txBody>
      </p:sp>
      <p:sp>
        <p:nvSpPr>
          <p:cNvPr id="4" name="Slide Number Placeholder 3"/>
          <p:cNvSpPr>
            <a:spLocks noGrp="1"/>
          </p:cNvSpPr>
          <p:nvPr>
            <p:ph type="sldNum" sz="quarter" idx="10"/>
          </p:nvPr>
        </p:nvSpPr>
        <p:spPr/>
        <p:txBody>
          <a:bodyPr/>
          <a:lstStyle/>
          <a:p>
            <a:fld id="{7DA627B0-DF65-48E0-A327-19D8DC058BAF}" type="slidenum">
              <a:rPr lang="en-US" smtClean="0"/>
              <a:t>26</a:t>
            </a:fld>
            <a:endParaRPr lang="en-US"/>
          </a:p>
        </p:txBody>
      </p:sp>
    </p:spTree>
    <p:extLst>
      <p:ext uri="{BB962C8B-B14F-4D97-AF65-F5344CB8AC3E}">
        <p14:creationId xmlns:p14="http://schemas.microsoft.com/office/powerpoint/2010/main" val="1469230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State</a:t>
            </a:r>
            <a:r>
              <a:rPr lang="en-US" sz="1200" kern="1200" baseline="0" dirty="0">
                <a:solidFill>
                  <a:schemeClr val="tx1"/>
                </a:solidFill>
                <a:effectLst/>
                <a:latin typeface="+mn-lt"/>
                <a:ea typeface="+mn-ea"/>
                <a:cs typeface="+mn-cs"/>
              </a:rPr>
              <a:t> law prohibits the open burning of t</a:t>
            </a:r>
            <a:r>
              <a:rPr lang="en-US" sz="1200" kern="1200" dirty="0">
                <a:solidFill>
                  <a:schemeClr val="tx1"/>
                </a:solidFill>
                <a:effectLst/>
                <a:latin typeface="+mn-lt"/>
                <a:ea typeface="+mn-ea"/>
                <a:cs typeface="+mn-cs"/>
              </a:rPr>
              <a:t>ires, plastic, rubber, coated or insulated wire, foam insulation, and used oil.</a:t>
            </a:r>
          </a:p>
          <a:p>
            <a:endParaRPr lang="en-US" dirty="0"/>
          </a:p>
          <a:p>
            <a:r>
              <a:rPr lang="en-US" dirty="0"/>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27</a:t>
            </a:fld>
            <a:endParaRPr lang="en-US"/>
          </a:p>
        </p:txBody>
      </p:sp>
    </p:spTree>
    <p:extLst>
      <p:ext uri="{BB962C8B-B14F-4D97-AF65-F5344CB8AC3E}">
        <p14:creationId xmlns:p14="http://schemas.microsoft.com/office/powerpoint/2010/main" val="15242590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Also prohibited are a wide range of agricultural items, including animal bedding material, muck piles, mulch and hay, treated, stained or painted lumber, fence posts and wood pallets. Burning off old growth from agricultural fields is permitted, provided the agricultural plastic has been removed first.</a:t>
            </a:r>
          </a:p>
          <a:p>
            <a:endParaRPr lang="en-US" dirty="0"/>
          </a:p>
          <a:p>
            <a:r>
              <a:rPr lang="en-US" dirty="0"/>
              <a:t>(Photos: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28</a:t>
            </a:fld>
            <a:endParaRPr lang="en-US"/>
          </a:p>
        </p:txBody>
      </p:sp>
    </p:spTree>
    <p:extLst>
      <p:ext uri="{BB962C8B-B14F-4D97-AF65-F5344CB8AC3E}">
        <p14:creationId xmlns:p14="http://schemas.microsoft.com/office/powerpoint/2010/main" val="1471652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Grass clippings and other yard waste produce excessive smoke and are prohibited</a:t>
            </a:r>
            <a:r>
              <a:rPr lang="en-US" sz="1200" kern="1200" baseline="0" dirty="0">
                <a:solidFill>
                  <a:schemeClr val="tx1"/>
                </a:solidFill>
                <a:effectLst/>
                <a:latin typeface="+mn-lt"/>
                <a:ea typeface="+mn-ea"/>
                <a:cs typeface="+mn-cs"/>
              </a:rPr>
              <a:t> from open burning</a:t>
            </a:r>
            <a:r>
              <a:rPr lang="en-US" sz="1200" kern="1200" dirty="0">
                <a:solidFill>
                  <a:schemeClr val="tx1"/>
                </a:solidFill>
                <a:effectLst/>
                <a:latin typeface="+mn-lt"/>
                <a:ea typeface="+mn-ea"/>
                <a:cs typeface="+mn-cs"/>
              </a:rPr>
              <a:t> in</a:t>
            </a:r>
            <a:r>
              <a:rPr lang="en-US" sz="1200" kern="1200" baseline="0" dirty="0">
                <a:solidFill>
                  <a:schemeClr val="tx1"/>
                </a:solidFill>
                <a:effectLst/>
                <a:latin typeface="+mn-lt"/>
                <a:ea typeface="+mn-ea"/>
                <a:cs typeface="+mn-cs"/>
              </a:rPr>
              <a:t> Kentucky.</a:t>
            </a:r>
            <a:endParaRPr lang="en-US" sz="1200" kern="1200" dirty="0">
              <a:solidFill>
                <a:schemeClr val="tx1"/>
              </a:solidFill>
              <a:effectLst/>
              <a:latin typeface="+mn-lt"/>
              <a:ea typeface="+mn-ea"/>
              <a:cs typeface="+mn-cs"/>
            </a:endParaRPr>
          </a:p>
          <a:p>
            <a:endParaRPr lang="en-US" dirty="0"/>
          </a:p>
          <a:p>
            <a:r>
              <a:rPr lang="en-US" dirty="0"/>
              <a:t>No photo credit</a:t>
            </a:r>
          </a:p>
        </p:txBody>
      </p:sp>
      <p:sp>
        <p:nvSpPr>
          <p:cNvPr id="4" name="Slide Number Placeholder 3"/>
          <p:cNvSpPr>
            <a:spLocks noGrp="1"/>
          </p:cNvSpPr>
          <p:nvPr>
            <p:ph type="sldNum" sz="quarter" idx="10"/>
          </p:nvPr>
        </p:nvSpPr>
        <p:spPr/>
        <p:txBody>
          <a:bodyPr/>
          <a:lstStyle/>
          <a:p>
            <a:fld id="{7DA627B0-DF65-48E0-A327-19D8DC058BAF}" type="slidenum">
              <a:rPr lang="en-US" smtClean="0"/>
              <a:t>29</a:t>
            </a:fld>
            <a:endParaRPr lang="en-US"/>
          </a:p>
        </p:txBody>
      </p:sp>
    </p:spTree>
    <p:extLst>
      <p:ext uri="{BB962C8B-B14F-4D97-AF65-F5344CB8AC3E}">
        <p14:creationId xmlns:p14="http://schemas.microsoft.com/office/powerpoint/2010/main" val="3502914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 Kentucky Division for Air Quality is the state agency charged with protecting human health and the environment by maintaining healthy air for all Kentuckians. We do this through:</a:t>
            </a:r>
          </a:p>
          <a:p>
            <a:pPr lvl="1"/>
            <a:r>
              <a:rPr lang="en-US" sz="1200" kern="1200" dirty="0">
                <a:solidFill>
                  <a:schemeClr val="tx1"/>
                </a:solidFill>
                <a:effectLst/>
                <a:latin typeface="+mn-lt"/>
                <a:ea typeface="+mn-ea"/>
                <a:cs typeface="+mn-cs"/>
              </a:rPr>
              <a:t>A statewide air monitoring network to track pollutants</a:t>
            </a:r>
          </a:p>
          <a:p>
            <a:pPr lvl="1"/>
            <a:r>
              <a:rPr lang="en-US" sz="1200" kern="1200" dirty="0">
                <a:solidFill>
                  <a:schemeClr val="tx1"/>
                </a:solidFill>
                <a:effectLst/>
                <a:latin typeface="+mn-lt"/>
                <a:ea typeface="+mn-ea"/>
                <a:cs typeface="+mn-cs"/>
              </a:rPr>
              <a:t>Creating effective partnerships with air pollution sources and the public.</a:t>
            </a:r>
          </a:p>
          <a:p>
            <a:pPr lvl="1"/>
            <a:r>
              <a:rPr lang="en-US" sz="1200" kern="1200" dirty="0">
                <a:solidFill>
                  <a:schemeClr val="tx1"/>
                </a:solidFill>
                <a:effectLst/>
                <a:latin typeface="+mn-lt"/>
                <a:ea typeface="+mn-ea"/>
                <a:cs typeface="+mn-cs"/>
              </a:rPr>
              <a:t>Providing useful and timely information about air quality to the public.</a:t>
            </a:r>
          </a:p>
          <a:p>
            <a:pPr lvl="1"/>
            <a:r>
              <a:rPr lang="en-US" sz="1200" kern="1200" dirty="0">
                <a:solidFill>
                  <a:schemeClr val="tx1"/>
                </a:solidFill>
                <a:effectLst/>
                <a:latin typeface="+mn-lt"/>
                <a:ea typeface="+mn-ea"/>
                <a:cs typeface="+mn-cs"/>
              </a:rPr>
              <a:t>An air permitting and compliance program with sources operating in the Commonwealth.</a:t>
            </a:r>
          </a:p>
          <a:p>
            <a:endParaRPr lang="en-US" dirty="0"/>
          </a:p>
          <a:p>
            <a:r>
              <a:rPr lang="en-US" dirty="0"/>
              <a:t>(Photos: DAQ and Adobe Stock images)</a:t>
            </a:r>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3</a:t>
            </a:fld>
            <a:endParaRPr lang="en-US"/>
          </a:p>
        </p:txBody>
      </p:sp>
    </p:spTree>
    <p:extLst>
      <p:ext uri="{BB962C8B-B14F-4D97-AF65-F5344CB8AC3E}">
        <p14:creationId xmlns:p14="http://schemas.microsoft.com/office/powerpoint/2010/main" val="2899554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illegal to burn chemical containers of any size.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a:t>
            </a:r>
            <a:r>
              <a:rPr lang="en-US" dirty="0" err="1"/>
              <a:t>stock.xchng</a:t>
            </a:r>
            <a:r>
              <a:rPr lang="en-US" dirty="0"/>
              <a:t>)</a:t>
            </a:r>
          </a:p>
          <a:p>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30</a:t>
            </a:fld>
            <a:endParaRPr lang="en-US"/>
          </a:p>
        </p:txBody>
      </p:sp>
    </p:spTree>
    <p:extLst>
      <p:ext uri="{BB962C8B-B14F-4D97-AF65-F5344CB8AC3E}">
        <p14:creationId xmlns:p14="http://schemas.microsoft.com/office/powerpoint/2010/main" val="544770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illegal to dispose of a building or trailer home by burning, unless it is part of an approved fire training sanctioned by the State Fire Commission. Kentucky law does permit a landowner to demolish and bury a building onsite. Contact the Division of Waste Management for more information.</a:t>
            </a:r>
          </a:p>
          <a:p>
            <a:endParaRPr lang="en-US" dirty="0"/>
          </a:p>
          <a:p>
            <a:r>
              <a:rPr lang="en-US" dirty="0"/>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31</a:t>
            </a:fld>
            <a:endParaRPr lang="en-US"/>
          </a:p>
        </p:txBody>
      </p:sp>
    </p:spTree>
    <p:extLst>
      <p:ext uri="{BB962C8B-B14F-4D97-AF65-F5344CB8AC3E}">
        <p14:creationId xmlns:p14="http://schemas.microsoft.com/office/powerpoint/2010/main" val="86439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Construction and demolition debris may not be disposed of by open burning. These materials may contain asbestos, treated or painted lumber, drywall, shingles, and insulation – all of which emit hazardous pollutants when burned.</a:t>
            </a:r>
            <a:endParaRPr lang="en-US" dirty="0"/>
          </a:p>
          <a:p>
            <a:endParaRPr lang="en-US" dirty="0"/>
          </a:p>
          <a:p>
            <a:r>
              <a:rPr lang="en-US" dirty="0"/>
              <a:t>(Photo:</a:t>
            </a:r>
            <a:r>
              <a:rPr lang="en-US" baseline="0" dirty="0"/>
              <a:t> DAQ FOB)</a:t>
            </a:r>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32</a:t>
            </a:fld>
            <a:endParaRPr lang="en-US"/>
          </a:p>
        </p:txBody>
      </p:sp>
    </p:spTree>
    <p:extLst>
      <p:ext uri="{BB962C8B-B14F-4D97-AF65-F5344CB8AC3E}">
        <p14:creationId xmlns:p14="http://schemas.microsoft.com/office/powerpoint/2010/main" val="2618250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Other than natural growth from land clearing, businesses may not dispose of any waste by burning. Waste or debris from private businesses may not be transported for burning elsewhere. For example, a tree trimming service may not burn tree limbs for disposal if they transport tree trimming debris to another location – even private property -- for burning. </a:t>
            </a:r>
          </a:p>
          <a:p>
            <a:endParaRPr lang="en-US" dirty="0"/>
          </a:p>
          <a:p>
            <a:r>
              <a:rPr lang="en-US" dirty="0"/>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33</a:t>
            </a:fld>
            <a:endParaRPr lang="en-US"/>
          </a:p>
        </p:txBody>
      </p:sp>
    </p:spTree>
    <p:extLst>
      <p:ext uri="{BB962C8B-B14F-4D97-AF65-F5344CB8AC3E}">
        <p14:creationId xmlns:p14="http://schemas.microsoft.com/office/powerpoint/2010/main" val="7010444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Occasionally, storms and flooding may generate large amounts of debris from downed trees. When this happens, local governments may choose to coordinate community collection and burning of vegetative storm debris, so long as fire hazard season restrictions are observed and there are no county burn bans in effect for that area. Only vegetative debris – that is, tree limbs and branches – may be burned. Large piles should be divided and burned incrementally over time. Also, be sure to locate burn piles away from areas that could be impacted by smoke. Contact the Division for Air Quality before burning large stockpiles of storm debris.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34</a:t>
            </a:fld>
            <a:endParaRPr lang="en-US"/>
          </a:p>
        </p:txBody>
      </p:sp>
    </p:spTree>
    <p:extLst>
      <p:ext uri="{BB962C8B-B14F-4D97-AF65-F5344CB8AC3E}">
        <p14:creationId xmlns:p14="http://schemas.microsoft.com/office/powerpoint/2010/main" val="14793417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Demolition debris may never be burned – even if it was created by storms or flooding. These images are from the aftermath of tornadoes that ripped through the town of West Liberty in 2012. Numerous buildings were destroyed during the storms, leaving behind tangled piles of mixed demolition debris. To reduce the risk from debris containing asbestos, piles like these should be kept wet until they can be disposed of in an approved landfill.</a:t>
            </a:r>
          </a:p>
          <a:p>
            <a:endParaRPr lang="en-US" dirty="0"/>
          </a:p>
          <a:p>
            <a:r>
              <a:rPr lang="en-US" dirty="0"/>
              <a:t>(Photos: KY DEP) </a:t>
            </a:r>
          </a:p>
        </p:txBody>
      </p:sp>
      <p:sp>
        <p:nvSpPr>
          <p:cNvPr id="4" name="Slide Number Placeholder 3"/>
          <p:cNvSpPr>
            <a:spLocks noGrp="1"/>
          </p:cNvSpPr>
          <p:nvPr>
            <p:ph type="sldNum" sz="quarter" idx="10"/>
          </p:nvPr>
        </p:nvSpPr>
        <p:spPr/>
        <p:txBody>
          <a:bodyPr/>
          <a:lstStyle/>
          <a:p>
            <a:fld id="{7DA627B0-DF65-48E0-A327-19D8DC058BAF}" type="slidenum">
              <a:rPr lang="en-US" smtClean="0"/>
              <a:t>35</a:t>
            </a:fld>
            <a:endParaRPr lang="en-US"/>
          </a:p>
        </p:txBody>
      </p:sp>
    </p:spTree>
    <p:extLst>
      <p:ext uri="{BB962C8B-B14F-4D97-AF65-F5344CB8AC3E}">
        <p14:creationId xmlns:p14="http://schemas.microsoft.com/office/powerpoint/2010/main" val="42750585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Open burning is further restricted during Fire Hazard Season. From October 1 through December 15, and from February 15 through April 30, burning within 150 feet of any woodland area is allowed only during the evening hours between 6 PM and 6 AM.</a:t>
            </a:r>
          </a:p>
          <a:p>
            <a:endParaRPr lang="en-US" dirty="0"/>
          </a:p>
          <a:p>
            <a:r>
              <a:rPr lang="en-US" dirty="0"/>
              <a:t>Photo from </a:t>
            </a:r>
            <a:r>
              <a:rPr lang="en-US" dirty="0" err="1"/>
              <a:t>stock.xchng</a:t>
            </a:r>
            <a:r>
              <a:rPr lang="en-US" dirty="0"/>
              <a:t> (free use)</a:t>
            </a:r>
          </a:p>
        </p:txBody>
      </p:sp>
      <p:sp>
        <p:nvSpPr>
          <p:cNvPr id="4" name="Slide Number Placeholder 3"/>
          <p:cNvSpPr>
            <a:spLocks noGrp="1"/>
          </p:cNvSpPr>
          <p:nvPr>
            <p:ph type="sldNum" sz="quarter" idx="10"/>
          </p:nvPr>
        </p:nvSpPr>
        <p:spPr/>
        <p:txBody>
          <a:bodyPr/>
          <a:lstStyle/>
          <a:p>
            <a:fld id="{7DA627B0-DF65-48E0-A327-19D8DC058BAF}" type="slidenum">
              <a:rPr lang="en-US" smtClean="0"/>
              <a:t>36</a:t>
            </a:fld>
            <a:endParaRPr lang="en-US"/>
          </a:p>
        </p:txBody>
      </p:sp>
    </p:spTree>
    <p:extLst>
      <p:ext uri="{BB962C8B-B14F-4D97-AF65-F5344CB8AC3E}">
        <p14:creationId xmlns:p14="http://schemas.microsoft.com/office/powerpoint/2010/main" val="2852411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mentioned earlier, ozone season means additional open burning restrictions for certain counties. From May 1 through September 30, no open burning for land clearing is permitted in Boone, Boyd, Bullitt, Campbell, Jefferson, Kenton, Oldham, and portions of Lawrence county. </a:t>
            </a:r>
          </a:p>
          <a:p>
            <a:endParaRPr lang="en-US" dirty="0"/>
          </a:p>
          <a:p>
            <a:r>
              <a:rPr lang="en-US" dirty="0"/>
              <a:t>Photos:</a:t>
            </a:r>
            <a:r>
              <a:rPr lang="en-US" baseline="0" dirty="0"/>
              <a:t> DAQ FOB (top), </a:t>
            </a:r>
            <a:r>
              <a:rPr lang="en-US" baseline="0" dirty="0" err="1"/>
              <a:t>stock.xchng</a:t>
            </a:r>
            <a:r>
              <a:rPr lang="en-US" baseline="0" dirty="0"/>
              <a:t> (bottom)</a:t>
            </a:r>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37</a:t>
            </a:fld>
            <a:endParaRPr lang="en-US"/>
          </a:p>
        </p:txBody>
      </p:sp>
    </p:spTree>
    <p:extLst>
      <p:ext uri="{BB962C8B-B14F-4D97-AF65-F5344CB8AC3E}">
        <p14:creationId xmlns:p14="http://schemas.microsoft.com/office/powerpoint/2010/main" val="26450403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During times of extreme risk of wildfire, the governor or a county judge executive may declare a county-wide burn ban. The Division of Forestry tracks county burn bans on its county burn bans page. A declared county burn ban temporarily prohibits most or all outdoor burning.</a:t>
            </a:r>
          </a:p>
          <a:p>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38</a:t>
            </a:fld>
            <a:endParaRPr lang="en-US"/>
          </a:p>
        </p:txBody>
      </p:sp>
    </p:spTree>
    <p:extLst>
      <p:ext uri="{BB962C8B-B14F-4D97-AF65-F5344CB8AC3E}">
        <p14:creationId xmlns:p14="http://schemas.microsoft.com/office/powerpoint/2010/main" val="20120209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 careful when choosing a location for approved open burning. Never burn near streams, sinkholes, or near utility lines. Use common sense to locate fires away from nearby residences or businesses that may be impacted by smoke. And always check local ordinances before burning.</a:t>
            </a:r>
          </a:p>
          <a:p>
            <a:endParaRPr lang="en-US" dirty="0"/>
          </a:p>
          <a:p>
            <a:r>
              <a:rPr lang="en-US" dirty="0"/>
              <a:t>No photo credit</a:t>
            </a:r>
          </a:p>
        </p:txBody>
      </p:sp>
      <p:sp>
        <p:nvSpPr>
          <p:cNvPr id="4" name="Slide Number Placeholder 3"/>
          <p:cNvSpPr>
            <a:spLocks noGrp="1"/>
          </p:cNvSpPr>
          <p:nvPr>
            <p:ph type="sldNum" sz="quarter" idx="10"/>
          </p:nvPr>
        </p:nvSpPr>
        <p:spPr/>
        <p:txBody>
          <a:bodyPr/>
          <a:lstStyle/>
          <a:p>
            <a:fld id="{7DA627B0-DF65-48E0-A327-19D8DC058BAF}" type="slidenum">
              <a:rPr lang="en-US" smtClean="0"/>
              <a:t>39</a:t>
            </a:fld>
            <a:endParaRPr lang="en-US"/>
          </a:p>
        </p:txBody>
      </p:sp>
    </p:spTree>
    <p:extLst>
      <p:ext uri="{BB962C8B-B14F-4D97-AF65-F5344CB8AC3E}">
        <p14:creationId xmlns:p14="http://schemas.microsoft.com/office/powerpoint/2010/main" val="648171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when we talk about open burning, we’re really talking about outdoor burning with no chimney, no burn chamber and no air pollution control devices. Open burning may occur on the ground or in a burn barrel. Because it is done outdoors in the open air, open burning is typically a low-temperature, high smoke activity that can seriously impact air quality. That’s why open burning is regulated in the Commonwealth of Kentucky.</a:t>
            </a:r>
          </a:p>
          <a:p>
            <a:endParaRPr lang="en-US" dirty="0"/>
          </a:p>
          <a:p>
            <a:r>
              <a:rPr lang="en-US" dirty="0"/>
              <a:t>(Photo: DAQ FOB)</a:t>
            </a:r>
          </a:p>
        </p:txBody>
      </p:sp>
      <p:sp>
        <p:nvSpPr>
          <p:cNvPr id="4" name="Slide Number Placeholder 3"/>
          <p:cNvSpPr>
            <a:spLocks noGrp="1"/>
          </p:cNvSpPr>
          <p:nvPr>
            <p:ph type="sldNum" sz="quarter" idx="10"/>
          </p:nvPr>
        </p:nvSpPr>
        <p:spPr/>
        <p:txBody>
          <a:bodyPr/>
          <a:lstStyle/>
          <a:p>
            <a:fld id="{7DA627B0-DF65-48E0-A327-19D8DC058BAF}" type="slidenum">
              <a:rPr lang="en-US" smtClean="0"/>
              <a:t>4</a:t>
            </a:fld>
            <a:endParaRPr lang="en-US"/>
          </a:p>
        </p:txBody>
      </p:sp>
    </p:spTree>
    <p:extLst>
      <p:ext uri="{BB962C8B-B14F-4D97-AF65-F5344CB8AC3E}">
        <p14:creationId xmlns:p14="http://schemas.microsoft.com/office/powerpoint/2010/main" val="2718129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Under Kentucky state regulation, illegal burning could result in fines of up to $25,000 per day per violation.</a:t>
            </a:r>
          </a:p>
          <a:p>
            <a:endParaRPr lang="en-US" dirty="0"/>
          </a:p>
          <a:p>
            <a:r>
              <a:rPr lang="en-US" dirty="0"/>
              <a:t>(Adobe</a:t>
            </a:r>
            <a:r>
              <a:rPr lang="en-US" baseline="0" dirty="0"/>
              <a:t> Stock image)</a:t>
            </a:r>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40</a:t>
            </a:fld>
            <a:endParaRPr lang="en-US"/>
          </a:p>
        </p:txBody>
      </p:sp>
    </p:spTree>
    <p:extLst>
      <p:ext uri="{BB962C8B-B14F-4D97-AF65-F5344CB8AC3E}">
        <p14:creationId xmlns:p14="http://schemas.microsoft.com/office/powerpoint/2010/main" val="32641512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open burning is not necessary. Brush can be chipped and composted, piled up for wildlife, or left to decay on its own. Recycling is available in most counties, and many counties sponsor tire amnesty programs and other annual free days for bulky item disposal. Debris that cannot be recycled should be landfilled.</a:t>
            </a:r>
          </a:p>
          <a:p>
            <a:endParaRPr lang="en-US" dirty="0"/>
          </a:p>
          <a:p>
            <a:r>
              <a:rPr lang="en-US" dirty="0"/>
              <a:t>(Adobe</a:t>
            </a:r>
            <a:r>
              <a:rPr lang="en-US" baseline="0" dirty="0"/>
              <a:t> Stock images)</a:t>
            </a:r>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41</a:t>
            </a:fld>
            <a:endParaRPr lang="en-US"/>
          </a:p>
        </p:txBody>
      </p:sp>
    </p:spTree>
    <p:extLst>
      <p:ext uri="{BB962C8B-B14F-4D97-AF65-F5344CB8AC3E}">
        <p14:creationId xmlns:p14="http://schemas.microsoft.com/office/powerpoint/2010/main" val="2307836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can help others learn before they burn by sharing Division for Air Quality posters and brochures in your community. Email your request for brochures or posters to </a:t>
            </a:r>
            <a:r>
              <a:rPr lang="en-US" sz="1200" u="sng" kern="1200" dirty="0">
                <a:solidFill>
                  <a:schemeClr val="tx1"/>
                </a:solidFill>
                <a:effectLst/>
                <a:latin typeface="+mn-lt"/>
                <a:ea typeface="+mn-ea"/>
                <a:cs typeface="+mn-cs"/>
                <a:hlinkClick r:id="rId3"/>
              </a:rPr>
              <a:t>burnlaw@ky.gov</a:t>
            </a:r>
            <a:r>
              <a:rPr lang="en-US" sz="1200" kern="1200" dirty="0">
                <a:solidFill>
                  <a:schemeClr val="tx1"/>
                </a:solidFill>
                <a:effectLst/>
                <a:latin typeface="+mn-lt"/>
                <a:ea typeface="+mn-ea"/>
                <a:cs typeface="+mn-cs"/>
              </a:rPr>
              <a:t> or call 502-782-6592, and we’ll put them in the mail for you. You can also use this contact information to report illegal burning in your area.</a:t>
            </a:r>
          </a:p>
          <a:p>
            <a:endParaRPr lang="en-US" dirty="0"/>
          </a:p>
        </p:txBody>
      </p:sp>
      <p:sp>
        <p:nvSpPr>
          <p:cNvPr id="4" name="Slide Number Placeholder 3"/>
          <p:cNvSpPr>
            <a:spLocks noGrp="1"/>
          </p:cNvSpPr>
          <p:nvPr>
            <p:ph type="sldNum" sz="quarter" idx="10"/>
          </p:nvPr>
        </p:nvSpPr>
        <p:spPr/>
        <p:txBody>
          <a:bodyPr/>
          <a:lstStyle/>
          <a:p>
            <a:fld id="{7DA627B0-DF65-48E0-A327-19D8DC058BAF}" type="slidenum">
              <a:rPr lang="en-US" smtClean="0"/>
              <a:t>42</a:t>
            </a:fld>
            <a:endParaRPr lang="en-US"/>
          </a:p>
        </p:txBody>
      </p:sp>
    </p:spTree>
    <p:extLst>
      <p:ext uri="{BB962C8B-B14F-4D97-AF65-F5344CB8AC3E}">
        <p14:creationId xmlns:p14="http://schemas.microsoft.com/office/powerpoint/2010/main" val="3381380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Division for Air Quality has eight regional offices located in the following cities: Ashland, Bowling Green, Florence, Frankfort, Hazard, London, Owensboro, and Paducah. Each of the regional offices handles air quality complaints for a cluster of Kentucky counties surrounding these cities. </a:t>
            </a:r>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43</a:t>
            </a:fld>
            <a:endParaRPr lang="en-US"/>
          </a:p>
        </p:txBody>
      </p:sp>
    </p:spTree>
    <p:extLst>
      <p:ext uri="{BB962C8B-B14F-4D97-AF65-F5344CB8AC3E}">
        <p14:creationId xmlns:p14="http://schemas.microsoft.com/office/powerpoint/2010/main" val="4024174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Kentucky Division for Air Quality’s main offices are located at 300 Sower Boulevard, Frankfort Kentucky, 40601, and our main phone number is 502-564-3999. Need more information about open burning? Email us at </a:t>
            </a:r>
            <a:r>
              <a:rPr lang="en-US" sz="1200" u="sng" kern="1200" dirty="0">
                <a:solidFill>
                  <a:schemeClr val="tx1"/>
                </a:solidFill>
                <a:effectLst/>
                <a:latin typeface="+mn-lt"/>
                <a:ea typeface="+mn-ea"/>
                <a:cs typeface="+mn-cs"/>
                <a:hlinkClick r:id="rId3"/>
              </a:rPr>
              <a:t>burnlaw@ky.gov</a:t>
            </a:r>
            <a:r>
              <a:rPr lang="en-US" sz="1200" kern="1200" dirty="0">
                <a:solidFill>
                  <a:schemeClr val="tx1"/>
                </a:solidFill>
                <a:effectLst/>
                <a:latin typeface="+mn-lt"/>
                <a:ea typeface="+mn-ea"/>
                <a:cs typeface="+mn-cs"/>
              </a:rPr>
              <a:t> or call 502-782-6592. </a:t>
            </a:r>
            <a:r>
              <a:rPr lang="en-US" sz="1200" kern="1200">
                <a:solidFill>
                  <a:schemeClr val="tx1"/>
                </a:solidFill>
                <a:effectLst/>
                <a:latin typeface="+mn-lt"/>
                <a:ea typeface="+mn-ea"/>
                <a:cs typeface="+mn-cs"/>
              </a:rPr>
              <a:t>Thanks for watching this presentation.</a:t>
            </a:r>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44</a:t>
            </a:fld>
            <a:endParaRPr lang="en-US"/>
          </a:p>
        </p:txBody>
      </p:sp>
    </p:spTree>
    <p:extLst>
      <p:ext uri="{BB962C8B-B14F-4D97-AF65-F5344CB8AC3E}">
        <p14:creationId xmlns:p14="http://schemas.microsoft.com/office/powerpoint/2010/main" val="1573881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presentation is about Kentucky’s state open burning regulation. If you live in the Louisville Metro area, you should check with the Louisville Metro Air Pollution Control District for information about additional restrictions to open burning in Jefferson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(Photo: Adobe Stock image)</a:t>
            </a:r>
          </a:p>
          <a:p>
            <a:endParaRPr lang="en-US" dirty="0"/>
          </a:p>
        </p:txBody>
      </p:sp>
      <p:sp>
        <p:nvSpPr>
          <p:cNvPr id="4" name="Slide Number Placeholder 3"/>
          <p:cNvSpPr>
            <a:spLocks noGrp="1"/>
          </p:cNvSpPr>
          <p:nvPr>
            <p:ph type="sldNum" sz="quarter" idx="5"/>
          </p:nvPr>
        </p:nvSpPr>
        <p:spPr/>
        <p:txBody>
          <a:bodyPr/>
          <a:lstStyle/>
          <a:p>
            <a:fld id="{7DA627B0-DF65-48E0-A327-19D8DC058BAF}" type="slidenum">
              <a:rPr lang="en-US" smtClean="0"/>
              <a:t>5</a:t>
            </a:fld>
            <a:endParaRPr lang="en-US"/>
          </a:p>
        </p:txBody>
      </p:sp>
    </p:spTree>
    <p:extLst>
      <p:ext uri="{BB962C8B-B14F-4D97-AF65-F5344CB8AC3E}">
        <p14:creationId xmlns:p14="http://schemas.microsoft.com/office/powerpoint/2010/main" val="117307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Why be concerned about open burning? According to the Division of Forestry, approximately 35 to 40 percent of Kentucky wildfires are caused by open burning.</a:t>
            </a:r>
          </a:p>
          <a:p>
            <a:endParaRPr lang="en-US" dirty="0"/>
          </a:p>
          <a:p>
            <a:r>
              <a:rPr lang="en-US" dirty="0"/>
              <a:t>(Photo: Microsoft Office)</a:t>
            </a:r>
          </a:p>
        </p:txBody>
      </p:sp>
      <p:sp>
        <p:nvSpPr>
          <p:cNvPr id="4" name="Slide Number Placeholder 3"/>
          <p:cNvSpPr>
            <a:spLocks noGrp="1"/>
          </p:cNvSpPr>
          <p:nvPr>
            <p:ph type="sldNum" sz="quarter" idx="10"/>
          </p:nvPr>
        </p:nvSpPr>
        <p:spPr/>
        <p:txBody>
          <a:bodyPr/>
          <a:lstStyle/>
          <a:p>
            <a:fld id="{7DA627B0-DF65-48E0-A327-19D8DC058BAF}" type="slidenum">
              <a:rPr lang="en-US" smtClean="0"/>
              <a:t>6</a:t>
            </a:fld>
            <a:endParaRPr lang="en-US"/>
          </a:p>
        </p:txBody>
      </p:sp>
    </p:spTree>
    <p:extLst>
      <p:ext uri="{BB962C8B-B14F-4D97-AF65-F5344CB8AC3E}">
        <p14:creationId xmlns:p14="http://schemas.microsoft.com/office/powerpoint/2010/main" val="2953782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Open burning floods the air with pollutants – and those pollutants can travel far beyond the location where the burning is happening. It can make it harder for areas to meet air quality standards. And unlike a stationary source with a smokestack, it is nearly impossible to control the smoke from open burning.</a:t>
            </a:r>
          </a:p>
          <a:p>
            <a:endParaRPr lang="en-US" dirty="0"/>
          </a:p>
          <a:p>
            <a:r>
              <a:rPr lang="en-US" dirty="0"/>
              <a:t>(Adobe Stock images)</a:t>
            </a:r>
          </a:p>
        </p:txBody>
      </p:sp>
      <p:sp>
        <p:nvSpPr>
          <p:cNvPr id="4" name="Slide Number Placeholder 3"/>
          <p:cNvSpPr>
            <a:spLocks noGrp="1"/>
          </p:cNvSpPr>
          <p:nvPr>
            <p:ph type="sldNum" sz="quarter" idx="10"/>
          </p:nvPr>
        </p:nvSpPr>
        <p:spPr/>
        <p:txBody>
          <a:bodyPr/>
          <a:lstStyle/>
          <a:p>
            <a:fld id="{7DA627B0-DF65-48E0-A327-19D8DC058BAF}" type="slidenum">
              <a:rPr lang="en-US" smtClean="0"/>
              <a:t>7</a:t>
            </a:fld>
            <a:endParaRPr lang="en-US"/>
          </a:p>
        </p:txBody>
      </p:sp>
    </p:spTree>
    <p:extLst>
      <p:ext uri="{BB962C8B-B14F-4D97-AF65-F5344CB8AC3E}">
        <p14:creationId xmlns:p14="http://schemas.microsoft.com/office/powerpoint/2010/main" val="3050235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Open burning pollutes more than just the air. Smoke from open burning contains heavy metals and chemicals that settle out of the air and onto surrounding soil and water, where they can accumulate in plants and animals. The ashes from open burning are another pollution source, especially when it rains, as chemicals and heavy metals get washed into groundwater and streams.</a:t>
            </a:r>
          </a:p>
          <a:p>
            <a:r>
              <a:rPr lang="en-US" dirty="0"/>
              <a:t> </a:t>
            </a:r>
          </a:p>
          <a:p>
            <a:r>
              <a:rPr lang="en-US" dirty="0"/>
              <a:t>(Photo: DAQ FOB)</a:t>
            </a:r>
          </a:p>
        </p:txBody>
      </p:sp>
      <p:sp>
        <p:nvSpPr>
          <p:cNvPr id="4" name="Slide Number Placeholder 3"/>
          <p:cNvSpPr>
            <a:spLocks noGrp="1"/>
          </p:cNvSpPr>
          <p:nvPr>
            <p:ph type="sldNum" sz="quarter" idx="5"/>
          </p:nvPr>
        </p:nvSpPr>
        <p:spPr/>
        <p:txBody>
          <a:bodyPr/>
          <a:lstStyle/>
          <a:p>
            <a:fld id="{7DA627B0-DF65-48E0-A327-19D8DC058BAF}" type="slidenum">
              <a:rPr lang="en-US" smtClean="0"/>
              <a:t>8</a:t>
            </a:fld>
            <a:endParaRPr lang="en-US"/>
          </a:p>
        </p:txBody>
      </p:sp>
    </p:spTree>
    <p:extLst>
      <p:ext uri="{BB962C8B-B14F-4D97-AF65-F5344CB8AC3E}">
        <p14:creationId xmlns:p14="http://schemas.microsoft.com/office/powerpoint/2010/main" val="1987425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human health is our biggest concern. Smoke from open burning makes it harder to breathe, can trigger asthma attacks, and worsen existing heart and lung problems. Children, the elderly, and those with pre-existing health problems are especially vulnerable.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a:p>
            <a:r>
              <a:rPr lang="en-US" dirty="0"/>
              <a:t>(Adobe Stock image)</a:t>
            </a:r>
          </a:p>
        </p:txBody>
      </p:sp>
      <p:sp>
        <p:nvSpPr>
          <p:cNvPr id="4" name="Slide Number Placeholder 3"/>
          <p:cNvSpPr>
            <a:spLocks noGrp="1"/>
          </p:cNvSpPr>
          <p:nvPr>
            <p:ph type="sldNum" sz="quarter" idx="5"/>
          </p:nvPr>
        </p:nvSpPr>
        <p:spPr/>
        <p:txBody>
          <a:bodyPr/>
          <a:lstStyle/>
          <a:p>
            <a:fld id="{7DA627B0-DF65-48E0-A327-19D8DC058BAF}" type="slidenum">
              <a:rPr lang="en-US" smtClean="0"/>
              <a:t>9</a:t>
            </a:fld>
            <a:endParaRPr lang="en-US"/>
          </a:p>
        </p:txBody>
      </p:sp>
    </p:spTree>
    <p:extLst>
      <p:ext uri="{BB962C8B-B14F-4D97-AF65-F5344CB8AC3E}">
        <p14:creationId xmlns:p14="http://schemas.microsoft.com/office/powerpoint/2010/main" val="343617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endParaRPr lang="en-US"/>
          </a:p>
        </p:txBody>
      </p:sp>
      <p:sp>
        <p:nvSpPr>
          <p:cNvPr id="27" name="Slide Number Placeholder 26"/>
          <p:cNvSpPr>
            <a:spLocks noGrp="1"/>
          </p:cNvSpPr>
          <p:nvPr>
            <p:ph type="sldNum" sz="quarter" idx="12"/>
          </p:nvPr>
        </p:nvSpPr>
        <p:spPr/>
        <p:txBody>
          <a:bodyPr/>
          <a:lstStyle/>
          <a:p>
            <a:pPr>
              <a:defRPr/>
            </a:pPr>
            <a:fld id="{77CC3403-3C8A-41D2-83E5-5416EAE25866}"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6282134-0CEB-4D28-A24E-1A4EC3B67BD8}"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A4EE36-2529-41BF-8C63-40CAE9064A9A}"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D9C6964-6867-43C0-B051-72527F87791D}"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64FD2C1-516B-4A42-8F0E-898073D9D754}"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7F4F71A-AC78-4AE4-A582-EEBEE5767507}"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6817625-7D79-4A34-B411-B24A08F820C2}"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p:txBody>
          <a:bodyPr/>
          <a:lstStyle/>
          <a:p>
            <a:pPr>
              <a:defRPr/>
            </a:pPr>
            <a:endParaRPr lang="en-US"/>
          </a:p>
        </p:txBody>
      </p:sp>
      <p:sp>
        <p:nvSpPr>
          <p:cNvPr id="8" name="Slide Number Placeholder 7"/>
          <p:cNvSpPr>
            <a:spLocks noGrp="1"/>
          </p:cNvSpPr>
          <p:nvPr>
            <p:ph type="sldNum" sz="quarter" idx="11"/>
          </p:nvPr>
        </p:nvSpPr>
        <p:spPr/>
        <p:txBody>
          <a:bodyPr/>
          <a:lstStyle/>
          <a:p>
            <a:pPr>
              <a:defRPr/>
            </a:pPr>
            <a:fld id="{724F86BA-8BAF-4A8C-8BCB-DBF83143F9A8}" type="slidenum">
              <a:rPr lang="en-US" smtClean="0"/>
              <a:pPr>
                <a:defRPr/>
              </a:pPr>
              <a:t>‹#›</a:t>
            </a:fld>
            <a:endParaRPr lang="en-US"/>
          </a:p>
        </p:txBody>
      </p:sp>
      <p:sp>
        <p:nvSpPr>
          <p:cNvPr id="9" name="Footer Placeholder 8"/>
          <p:cNvSpPr>
            <a:spLocks noGrp="1"/>
          </p:cNvSpPr>
          <p:nvPr>
            <p:ph type="ftr" sz="quarter" idx="12"/>
          </p:nvPr>
        </p:nvSpPr>
        <p:spPr/>
        <p:txBody>
          <a:bodyPr/>
          <a:lstStyle/>
          <a:p>
            <a:pPr>
              <a:defRPr/>
            </a:pP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2CEE26E-C819-4928-A878-7E7DB97E4E9F}"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156448" y="6422064"/>
            <a:ext cx="762000" cy="365125"/>
          </a:xfrm>
        </p:spPr>
        <p:txBody>
          <a:bodyPr/>
          <a:lstStyle/>
          <a:p>
            <a:pPr>
              <a:defRPr/>
            </a:pPr>
            <a:fld id="{D66C6857-AA7C-4C64-AA5A-F2613F5F98EA}"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25BE0E2-5BD4-4AC2-832A-B0A7E1924470}" type="slidenum">
              <a:rPr lang="en-US" smtClean="0"/>
              <a:pPr>
                <a:defRPr/>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a:t>Click to edit Master title style</a:t>
            </a:r>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pPr>
              <a:defRPr/>
            </a:pPr>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pPr>
              <a:defRPr/>
            </a:pPr>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pPr>
              <a:defRPr/>
            </a:pPr>
            <a:fld id="{04271D1C-2C27-4B57-BC71-0E02425E9231}"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26.jpeg"/><Relationship Id="rId5" Type="http://schemas.microsoft.com/office/2007/relationships/hdphoto" Target="../media/hdphoto1.wdp"/><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28.jpeg"/><Relationship Id="rId5" Type="http://schemas.microsoft.com/office/2007/relationships/hdphoto" Target="../media/hdphoto1.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31.jpe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hyperlink" Target="mailto:burnlaw@ky.gov" TargetMode="External"/><Relationship Id="rId7"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mailto:burnlaw@ky.gov"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hyperlink" Target="https://eec.ky.gov/Environmental-Protection/Air/Pages/default.aspx"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louisvilleky.gov/government/air-pollution-control-district"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0418A-731E-DC4C-9649-4244BC360AFF}"/>
              </a:ext>
            </a:extLst>
          </p:cNvPr>
          <p:cNvSpPr>
            <a:spLocks noGrp="1"/>
          </p:cNvSpPr>
          <p:nvPr>
            <p:ph type="title"/>
          </p:nvPr>
        </p:nvSpPr>
        <p:spPr>
          <a:xfrm>
            <a:off x="457200" y="274638"/>
            <a:ext cx="8534400" cy="1143000"/>
          </a:xfrm>
        </p:spPr>
        <p:txBody>
          <a:bodyPr>
            <a:normAutofit fontScale="90000"/>
          </a:bodyPr>
          <a:lstStyle/>
          <a:p>
            <a:pPr algn="r"/>
            <a:r>
              <a:rPr lang="en-US" sz="6000" b="1" dirty="0">
                <a:solidFill>
                  <a:schemeClr val="accent2">
                    <a:lumMod val="40000"/>
                    <a:lumOff val="60000"/>
                  </a:schemeClr>
                </a:solidFill>
                <a:effectLst>
                  <a:outerShdw blurRad="38100" dist="38100" dir="2700000" algn="tl">
                    <a:srgbClr val="000000">
                      <a:alpha val="43137"/>
                    </a:srgbClr>
                  </a:outerShdw>
                </a:effectLst>
                <a:latin typeface="+mn-lt"/>
                <a:cs typeface="Arial" pitchFamily="34" charset="0"/>
              </a:rPr>
              <a:t>Learn</a:t>
            </a:r>
            <a:r>
              <a:rPr lang="en-US" sz="6000" b="1" i="1" dirty="0">
                <a:solidFill>
                  <a:schemeClr val="accent2">
                    <a:lumMod val="40000"/>
                    <a:lumOff val="60000"/>
                  </a:schemeClr>
                </a:solidFill>
                <a:effectLst>
                  <a:outerShdw blurRad="38100" dist="38100" dir="2700000" algn="tl">
                    <a:srgbClr val="000000">
                      <a:alpha val="43137"/>
                    </a:srgbClr>
                  </a:outerShdw>
                </a:effectLst>
                <a:latin typeface="+mn-lt"/>
                <a:cs typeface="Arial" pitchFamily="34" charset="0"/>
              </a:rPr>
              <a:t> Before </a:t>
            </a:r>
            <a:r>
              <a:rPr lang="en-US" sz="6000" b="1" dirty="0">
                <a:solidFill>
                  <a:schemeClr val="accent2">
                    <a:lumMod val="40000"/>
                    <a:lumOff val="60000"/>
                  </a:schemeClr>
                </a:solidFill>
                <a:effectLst>
                  <a:outerShdw blurRad="38100" dist="38100" dir="2700000" algn="tl">
                    <a:srgbClr val="000000">
                      <a:alpha val="43137"/>
                    </a:srgbClr>
                  </a:outerShdw>
                </a:effectLst>
                <a:latin typeface="+mn-lt"/>
                <a:cs typeface="Arial" pitchFamily="34" charset="0"/>
              </a:rPr>
              <a:t>You Burn</a:t>
            </a:r>
            <a:r>
              <a:rPr lang="en-US" sz="4800" b="1" dirty="0">
                <a:solidFill>
                  <a:schemeClr val="accent2">
                    <a:lumMod val="40000"/>
                    <a:lumOff val="60000"/>
                  </a:schemeClr>
                </a:solidFill>
                <a:effectLst>
                  <a:outerShdw blurRad="38100" dist="38100" dir="2700000" algn="tl">
                    <a:srgbClr val="000000">
                      <a:alpha val="43137"/>
                    </a:srgbClr>
                  </a:outerShdw>
                </a:effectLst>
                <a:cs typeface="Arial" pitchFamily="34" charset="0"/>
              </a:rPr>
              <a:t/>
            </a:r>
            <a:br>
              <a:rPr lang="en-US" sz="4800" b="1" dirty="0">
                <a:solidFill>
                  <a:schemeClr val="accent2">
                    <a:lumMod val="40000"/>
                    <a:lumOff val="60000"/>
                  </a:schemeClr>
                </a:solidFill>
                <a:effectLst>
                  <a:outerShdw blurRad="38100" dist="38100" dir="2700000" algn="tl">
                    <a:srgbClr val="000000">
                      <a:alpha val="43137"/>
                    </a:srgbClr>
                  </a:outerShdw>
                </a:effectLst>
                <a:cs typeface="Arial" pitchFamily="34" charset="0"/>
              </a:rPr>
            </a:br>
            <a:endParaRPr lang="en-US" dirty="0"/>
          </a:p>
        </p:txBody>
      </p:sp>
      <p:sp>
        <p:nvSpPr>
          <p:cNvPr id="3" name="Text Box 8">
            <a:extLst>
              <a:ext uri="{FF2B5EF4-FFF2-40B4-BE49-F238E27FC236}">
                <a16:creationId xmlns:a16="http://schemas.microsoft.com/office/drawing/2014/main" id="{2439413E-4C98-CF46-A698-F9B6C69C1245}"/>
              </a:ext>
            </a:extLst>
          </p:cNvPr>
          <p:cNvSpPr txBox="1">
            <a:spLocks noChangeArrowheads="1"/>
          </p:cNvSpPr>
          <p:nvPr/>
        </p:nvSpPr>
        <p:spPr bwMode="auto">
          <a:xfrm>
            <a:off x="1219200" y="846138"/>
            <a:ext cx="7772400" cy="584200"/>
          </a:xfrm>
          <a:prstGeom prst="rect">
            <a:avLst/>
          </a:prstGeom>
          <a:noFill/>
          <a:ln w="9525">
            <a:noFill/>
            <a:miter lim="800000"/>
            <a:headEnd/>
            <a:tailEnd/>
          </a:ln>
          <a:effectLst/>
        </p:spPr>
        <p:txBody>
          <a:bodyPr>
            <a:spAutoFit/>
          </a:bodyPr>
          <a:lstStyle/>
          <a:p>
            <a:pPr algn="r">
              <a:defRPr/>
            </a:pPr>
            <a:r>
              <a:rPr lang="en-US" sz="3200" dirty="0">
                <a:effectLst>
                  <a:outerShdw blurRad="38100" dist="38100" dir="2700000" algn="tl">
                    <a:srgbClr val="000000"/>
                  </a:outerShdw>
                </a:effectLst>
                <a:latin typeface="+mn-lt"/>
              </a:rPr>
              <a:t>Kentucky Division for Air Quality </a:t>
            </a:r>
          </a:p>
        </p:txBody>
      </p:sp>
      <p:pic>
        <p:nvPicPr>
          <p:cNvPr id="4" name="Picture 3" descr="Division for Air Quality Logo">
            <a:extLst>
              <a:ext uri="{FF2B5EF4-FFF2-40B4-BE49-F238E27FC236}">
                <a16:creationId xmlns:a16="http://schemas.microsoft.com/office/drawing/2014/main" id="{D7E35A2A-8928-8A40-8486-7E9C188C1291}"/>
              </a:ext>
            </a:extLst>
          </p:cNvPr>
          <p:cNvPicPr>
            <a:picLocks noChangeAspect="1"/>
          </p:cNvPicPr>
          <p:nvPr/>
        </p:nvPicPr>
        <p:blipFill>
          <a:blip r:embed="rId3" cstate="print"/>
          <a:stretch>
            <a:fillRect/>
          </a:stretch>
        </p:blipFill>
        <p:spPr>
          <a:xfrm>
            <a:off x="393700" y="5158489"/>
            <a:ext cx="2458869" cy="1143000"/>
          </a:xfrm>
          <a:prstGeom prst="rect">
            <a:avLst/>
          </a:prstGeom>
        </p:spPr>
      </p:pic>
      <p:pic>
        <p:nvPicPr>
          <p:cNvPr id="9" name="Content Placeholder 8" descr="A pile of tires burns in an illegal outdoor burn pile">
            <a:extLst>
              <a:ext uri="{FF2B5EF4-FFF2-40B4-BE49-F238E27FC236}">
                <a16:creationId xmlns:a16="http://schemas.microsoft.com/office/drawing/2014/main" id="{0F55A5CF-A4E1-9E49-A217-707A8AF82B62}"/>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12501" t="-336" r="20660" b="19843"/>
          <a:stretch/>
        </p:blipFill>
        <p:spPr>
          <a:xfrm>
            <a:off x="3729484" y="1804960"/>
            <a:ext cx="4957315" cy="4467281"/>
          </a:xfrm>
          <a:prstGeom prst="rect">
            <a:avLst/>
          </a:prstGeom>
        </p:spPr>
      </p:pic>
    </p:spTree>
    <p:extLst>
      <p:ext uri="{BB962C8B-B14F-4D97-AF65-F5344CB8AC3E}">
        <p14:creationId xmlns:p14="http://schemas.microsoft.com/office/powerpoint/2010/main" val="1464522265"/>
      </p:ext>
    </p:extLst>
  </p:cSld>
  <p:clrMapOvr>
    <a:masterClrMapping/>
  </p:clrMapOvr>
  <mc:AlternateContent xmlns:mc="http://schemas.openxmlformats.org/markup-compatibility/2006" xmlns:p14="http://schemas.microsoft.com/office/powerpoint/2010/main">
    <mc:Choice Requires="p14">
      <p:transition spd="med" p14:dur="700" advTm="7239">
        <p:fade/>
      </p:transition>
    </mc:Choice>
    <mc:Fallback xmlns="">
      <p:transition spd="med" advTm="7239">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defRPr/>
            </a:pPr>
            <a:r>
              <a:rPr lang="en-US" dirty="0">
                <a:solidFill>
                  <a:schemeClr val="accent2">
                    <a:lumMod val="40000"/>
                    <a:lumOff val="60000"/>
                  </a:schemeClr>
                </a:solidFill>
                <a:effectLst>
                  <a:outerShdw blurRad="38100" dist="38100" dir="2700000" algn="tl">
                    <a:srgbClr val="000000">
                      <a:alpha val="43137"/>
                    </a:srgbClr>
                  </a:outerShdw>
                </a:effectLst>
                <a:latin typeface="Arial" pitchFamily="34" charset="0"/>
                <a:cs typeface="Arial" pitchFamily="34" charset="0"/>
              </a:rPr>
              <a:t>Where there’s smoke …</a:t>
            </a:r>
          </a:p>
        </p:txBody>
      </p:sp>
      <p:sp>
        <p:nvSpPr>
          <p:cNvPr id="6147" name="Content Placeholder 2"/>
          <p:cNvSpPr>
            <a:spLocks noGrp="1"/>
          </p:cNvSpPr>
          <p:nvPr>
            <p:ph idx="1"/>
          </p:nvPr>
        </p:nvSpPr>
        <p:spPr>
          <a:xfrm>
            <a:off x="457200" y="1817249"/>
            <a:ext cx="4495800" cy="4389438"/>
          </a:xfrm>
        </p:spPr>
        <p:txBody>
          <a:bodyPr>
            <a:normAutofit/>
          </a:bodyPr>
          <a:lstStyle/>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Dioxins</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Furans</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Benzene</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Arsenic</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Carbon monoxide</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Lead</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Mercury</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Hydrogen chloride</a:t>
            </a:r>
          </a:p>
          <a:p>
            <a:pPr eaLnBrk="1" hangingPunct="1">
              <a:buClr>
                <a:schemeClr val="tx1"/>
              </a:buClr>
              <a:buFont typeface="Arial" panose="020B0604020202020204" pitchFamily="34" charset="0"/>
              <a:buChar char="•"/>
              <a:defRPr/>
            </a:pPr>
            <a:r>
              <a:rPr lang="en-US" sz="2600" dirty="0">
                <a:effectLst>
                  <a:outerShdw blurRad="38100" dist="38100" dir="2700000" algn="tl">
                    <a:srgbClr val="000000">
                      <a:alpha val="43137"/>
                    </a:srgbClr>
                  </a:outerShdw>
                </a:effectLst>
                <a:latin typeface="Arial" pitchFamily="34" charset="0"/>
                <a:cs typeface="Arial" pitchFamily="34" charset="0"/>
              </a:rPr>
              <a:t>Hydrogen cyanide</a:t>
            </a:r>
          </a:p>
          <a:p>
            <a:pPr eaLnBrk="1" hangingPunct="1">
              <a:defRPr/>
            </a:pPr>
            <a:endParaRPr lang="en-US" dirty="0"/>
          </a:p>
        </p:txBody>
      </p:sp>
      <p:pic>
        <p:nvPicPr>
          <p:cNvPr id="11268" name="Picture 4" descr="A smouldering burn barr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64398"/>
            <a:ext cx="3276600" cy="4895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09941383"/>
      </p:ext>
    </p:extLst>
  </p:cSld>
  <p:clrMapOvr>
    <a:masterClrMapping/>
  </p:clrMapOvr>
  <mc:AlternateContent xmlns:mc="http://schemas.openxmlformats.org/markup-compatibility/2006" xmlns:p14="http://schemas.microsoft.com/office/powerpoint/2010/main">
    <mc:Choice Requires="p14">
      <p:transition spd="med" p14:dur="700" advTm="16248">
        <p:fade/>
      </p:transition>
    </mc:Choice>
    <mc:Fallback xmlns="">
      <p:transition spd="med" advTm="1624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500"/>
                                        <p:tgtEl>
                                          <p:spTgt spid="6147">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fade">
                                      <p:cBhvr>
                                        <p:cTn id="11" dur="500"/>
                                        <p:tgtEl>
                                          <p:spTgt spid="6147">
                                            <p:txEl>
                                              <p:pRg st="1" end="1"/>
                                            </p:txEl>
                                          </p:spTgt>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fade">
                                      <p:cBhvr>
                                        <p:cTn id="15" dur="500"/>
                                        <p:tgtEl>
                                          <p:spTgt spid="6147">
                                            <p:txEl>
                                              <p:pRg st="2" end="2"/>
                                            </p:txEl>
                                          </p:spTgt>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fade">
                                      <p:cBhvr>
                                        <p:cTn id="19" dur="500"/>
                                        <p:tgtEl>
                                          <p:spTgt spid="6147">
                                            <p:txEl>
                                              <p:pRg st="3" end="3"/>
                                            </p:txEl>
                                          </p:spTgt>
                                        </p:tgtEl>
                                      </p:cBhvr>
                                    </p:animEffect>
                                  </p:childTnLst>
                                </p:cTn>
                              </p:par>
                            </p:childTnLst>
                          </p:cTn>
                        </p:par>
                        <p:par>
                          <p:cTn id="20" fill="hold">
                            <p:stCondLst>
                              <p:cond delay="3500"/>
                            </p:stCondLst>
                            <p:childTnLst>
                              <p:par>
                                <p:cTn id="21" presetID="10" presetClass="entr" presetSubtype="0" fill="hold" nodeType="afterEffect">
                                  <p:stCondLst>
                                    <p:cond delay="500"/>
                                  </p:stCondLst>
                                  <p:childTnLst>
                                    <p:set>
                                      <p:cBhvr>
                                        <p:cTn id="22" dur="1" fill="hold">
                                          <p:stCondLst>
                                            <p:cond delay="0"/>
                                          </p:stCondLst>
                                        </p:cTn>
                                        <p:tgtEl>
                                          <p:spTgt spid="6147">
                                            <p:txEl>
                                              <p:pRg st="4" end="4"/>
                                            </p:txEl>
                                          </p:spTgt>
                                        </p:tgtEl>
                                        <p:attrNameLst>
                                          <p:attrName>style.visibility</p:attrName>
                                        </p:attrNameLst>
                                      </p:cBhvr>
                                      <p:to>
                                        <p:strVal val="visible"/>
                                      </p:to>
                                    </p:set>
                                    <p:animEffect transition="in" filter="fade">
                                      <p:cBhvr>
                                        <p:cTn id="23" dur="500"/>
                                        <p:tgtEl>
                                          <p:spTgt spid="6147">
                                            <p:txEl>
                                              <p:pRg st="4" end="4"/>
                                            </p:txEl>
                                          </p:spTgt>
                                        </p:tgtEl>
                                      </p:cBhvr>
                                    </p:animEffect>
                                  </p:childTnLst>
                                </p:cTn>
                              </p:par>
                            </p:childTnLst>
                          </p:cTn>
                        </p:par>
                        <p:par>
                          <p:cTn id="24" fill="hold">
                            <p:stCondLst>
                              <p:cond delay="4500"/>
                            </p:stCondLst>
                            <p:childTnLst>
                              <p:par>
                                <p:cTn id="25" presetID="10" presetClass="entr" presetSubtype="0" fill="hold" nodeType="afterEffect">
                                  <p:stCondLst>
                                    <p:cond delay="500"/>
                                  </p:stCondLst>
                                  <p:childTnLst>
                                    <p:set>
                                      <p:cBhvr>
                                        <p:cTn id="26" dur="1" fill="hold">
                                          <p:stCondLst>
                                            <p:cond delay="0"/>
                                          </p:stCondLst>
                                        </p:cTn>
                                        <p:tgtEl>
                                          <p:spTgt spid="6147">
                                            <p:txEl>
                                              <p:pRg st="5" end="5"/>
                                            </p:txEl>
                                          </p:spTgt>
                                        </p:tgtEl>
                                        <p:attrNameLst>
                                          <p:attrName>style.visibility</p:attrName>
                                        </p:attrNameLst>
                                      </p:cBhvr>
                                      <p:to>
                                        <p:strVal val="visible"/>
                                      </p:to>
                                    </p:set>
                                    <p:animEffect transition="in" filter="fade">
                                      <p:cBhvr>
                                        <p:cTn id="27" dur="500"/>
                                        <p:tgtEl>
                                          <p:spTgt spid="6147">
                                            <p:txEl>
                                              <p:pRg st="5" end="5"/>
                                            </p:txEl>
                                          </p:spTgt>
                                        </p:tgtEl>
                                      </p:cBhvr>
                                    </p:animEffect>
                                  </p:childTnLst>
                                </p:cTn>
                              </p:par>
                            </p:childTnLst>
                          </p:cTn>
                        </p:par>
                        <p:par>
                          <p:cTn id="28" fill="hold">
                            <p:stCondLst>
                              <p:cond delay="5500"/>
                            </p:stCondLst>
                            <p:childTnLst>
                              <p:par>
                                <p:cTn id="29" presetID="10" presetClass="entr" presetSubtype="0" fill="hold" nodeType="afterEffect">
                                  <p:stCondLst>
                                    <p:cond delay="500"/>
                                  </p:stCondLst>
                                  <p:childTnLst>
                                    <p:set>
                                      <p:cBhvr>
                                        <p:cTn id="30" dur="1" fill="hold">
                                          <p:stCondLst>
                                            <p:cond delay="0"/>
                                          </p:stCondLst>
                                        </p:cTn>
                                        <p:tgtEl>
                                          <p:spTgt spid="6147">
                                            <p:txEl>
                                              <p:pRg st="6" end="6"/>
                                            </p:txEl>
                                          </p:spTgt>
                                        </p:tgtEl>
                                        <p:attrNameLst>
                                          <p:attrName>style.visibility</p:attrName>
                                        </p:attrNameLst>
                                      </p:cBhvr>
                                      <p:to>
                                        <p:strVal val="visible"/>
                                      </p:to>
                                    </p:set>
                                    <p:animEffect transition="in" filter="fade">
                                      <p:cBhvr>
                                        <p:cTn id="31" dur="500"/>
                                        <p:tgtEl>
                                          <p:spTgt spid="6147">
                                            <p:txEl>
                                              <p:pRg st="6" end="6"/>
                                            </p:txEl>
                                          </p:spTgt>
                                        </p:tgtEl>
                                      </p:cBhvr>
                                    </p:animEffect>
                                  </p:childTnLst>
                                </p:cTn>
                              </p:par>
                            </p:childTnLst>
                          </p:cTn>
                        </p:par>
                        <p:par>
                          <p:cTn id="32" fill="hold">
                            <p:stCondLst>
                              <p:cond delay="6500"/>
                            </p:stCondLst>
                            <p:childTnLst>
                              <p:par>
                                <p:cTn id="33" presetID="10" presetClass="entr" presetSubtype="0" fill="hold" nodeType="afterEffect">
                                  <p:stCondLst>
                                    <p:cond delay="500"/>
                                  </p:stCondLst>
                                  <p:childTnLst>
                                    <p:set>
                                      <p:cBhvr>
                                        <p:cTn id="34" dur="1" fill="hold">
                                          <p:stCondLst>
                                            <p:cond delay="0"/>
                                          </p:stCondLst>
                                        </p:cTn>
                                        <p:tgtEl>
                                          <p:spTgt spid="6147">
                                            <p:txEl>
                                              <p:pRg st="7" end="7"/>
                                            </p:txEl>
                                          </p:spTgt>
                                        </p:tgtEl>
                                        <p:attrNameLst>
                                          <p:attrName>style.visibility</p:attrName>
                                        </p:attrNameLst>
                                      </p:cBhvr>
                                      <p:to>
                                        <p:strVal val="visible"/>
                                      </p:to>
                                    </p:set>
                                    <p:animEffect transition="in" filter="fade">
                                      <p:cBhvr>
                                        <p:cTn id="35" dur="500"/>
                                        <p:tgtEl>
                                          <p:spTgt spid="6147">
                                            <p:txEl>
                                              <p:pRg st="7" end="7"/>
                                            </p:txEl>
                                          </p:spTgt>
                                        </p:tgtEl>
                                      </p:cBhvr>
                                    </p:animEffect>
                                  </p:childTnLst>
                                </p:cTn>
                              </p:par>
                            </p:childTnLst>
                          </p:cTn>
                        </p:par>
                        <p:par>
                          <p:cTn id="36" fill="hold">
                            <p:stCondLst>
                              <p:cond delay="7500"/>
                            </p:stCondLst>
                            <p:childTnLst>
                              <p:par>
                                <p:cTn id="37" presetID="10" presetClass="entr" presetSubtype="0" fill="hold" nodeType="afterEffect">
                                  <p:stCondLst>
                                    <p:cond delay="500"/>
                                  </p:stCondLst>
                                  <p:childTnLst>
                                    <p:set>
                                      <p:cBhvr>
                                        <p:cTn id="38" dur="1" fill="hold">
                                          <p:stCondLst>
                                            <p:cond delay="0"/>
                                          </p:stCondLst>
                                        </p:cTn>
                                        <p:tgtEl>
                                          <p:spTgt spid="6147">
                                            <p:txEl>
                                              <p:pRg st="8" end="8"/>
                                            </p:txEl>
                                          </p:spTgt>
                                        </p:tgtEl>
                                        <p:attrNameLst>
                                          <p:attrName>style.visibility</p:attrName>
                                        </p:attrNameLst>
                                      </p:cBhvr>
                                      <p:to>
                                        <p:strVal val="visible"/>
                                      </p:to>
                                    </p:set>
                                    <p:animEffect transition="in" filter="fade">
                                      <p:cBhvr>
                                        <p:cTn id="39" dur="500"/>
                                        <p:tgtEl>
                                          <p:spTgt spid="61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7" name="Title 1"/>
          <p:cNvSpPr>
            <a:spLocks noGrp="1"/>
          </p:cNvSpPr>
          <p:nvPr>
            <p:ph type="title"/>
          </p:nvPr>
        </p:nvSpPr>
        <p:spPr/>
        <p:txBody>
          <a:bodyPr/>
          <a:lstStyle/>
          <a:p>
            <a:pPr eaLnBrk="1" hangingPunct="1">
              <a:defRPr/>
            </a:pPr>
            <a:r>
              <a:rPr lang="en-US" dirty="0">
                <a:solidFill>
                  <a:schemeClr val="accent2">
                    <a:lumMod val="40000"/>
                    <a:lumOff val="60000"/>
                  </a:schemeClr>
                </a:solidFill>
                <a:effectLst>
                  <a:outerShdw blurRad="38100" dist="38100" dir="2700000" algn="tl">
                    <a:srgbClr val="000000">
                      <a:alpha val="43137"/>
                    </a:srgbClr>
                  </a:outerShdw>
                </a:effectLst>
                <a:latin typeface="Arial" charset="0"/>
                <a:cs typeface="Arial" charset="0"/>
              </a:rPr>
              <a:t>Dioxins</a:t>
            </a:r>
          </a:p>
        </p:txBody>
      </p:sp>
      <p:sp>
        <p:nvSpPr>
          <p:cNvPr id="11266" name="Content Placeholder 2"/>
          <p:cNvSpPr>
            <a:spLocks noGrp="1"/>
          </p:cNvSpPr>
          <p:nvPr>
            <p:ph idx="1"/>
          </p:nvPr>
        </p:nvSpPr>
        <p:spPr>
          <a:xfrm>
            <a:off x="457200" y="1600200"/>
            <a:ext cx="8229600" cy="4999038"/>
          </a:xfrm>
        </p:spPr>
        <p:txBody>
          <a:bodyPr/>
          <a:lstStyle/>
          <a:p>
            <a:pPr eaLnBrk="1" hangingPunct="1">
              <a:buClr>
                <a:schemeClr val="tx1"/>
              </a:buClr>
              <a:buFont typeface="Arial" panose="020B0604020202020204" pitchFamily="34" charset="0"/>
              <a:buChar char="•"/>
              <a:defRPr/>
            </a:pPr>
            <a:r>
              <a:rPr lang="en-US" dirty="0">
                <a:latin typeface="Arial" charset="0"/>
                <a:cs typeface="Arial" charset="0"/>
              </a:rPr>
              <a:t>A family of chlorinated organic chemicals</a:t>
            </a:r>
          </a:p>
          <a:p>
            <a:pPr eaLnBrk="1" hangingPunct="1">
              <a:buClr>
                <a:schemeClr val="tx1"/>
              </a:buClr>
              <a:buFont typeface="Arial" panose="020B0604020202020204" pitchFamily="34" charset="0"/>
              <a:buChar char="•"/>
              <a:defRPr/>
            </a:pPr>
            <a:r>
              <a:rPr lang="en-US" dirty="0">
                <a:latin typeface="Arial" charset="0"/>
                <a:cs typeface="Arial" charset="0"/>
              </a:rPr>
              <a:t>Includes the main chemical ingredient in “Agent Orange”</a:t>
            </a:r>
          </a:p>
          <a:p>
            <a:pPr eaLnBrk="1" hangingPunct="1">
              <a:buClr>
                <a:schemeClr val="tx1"/>
              </a:buClr>
              <a:buFont typeface="Arial" panose="020B0604020202020204" pitchFamily="34" charset="0"/>
              <a:buChar char="•"/>
              <a:defRPr/>
            </a:pPr>
            <a:r>
              <a:rPr lang="en-US" dirty="0">
                <a:latin typeface="Arial" charset="0"/>
                <a:cs typeface="Arial" charset="0"/>
              </a:rPr>
              <a:t>Found in plastics, bleached paper products</a:t>
            </a:r>
          </a:p>
          <a:p>
            <a:pPr eaLnBrk="1" hangingPunct="1">
              <a:buClr>
                <a:schemeClr val="tx1"/>
              </a:buClr>
              <a:buFont typeface="Arial" panose="020B0604020202020204" pitchFamily="34" charset="0"/>
              <a:buChar char="•"/>
              <a:defRPr/>
            </a:pPr>
            <a:r>
              <a:rPr lang="en-US" dirty="0">
                <a:latin typeface="Arial" charset="0"/>
                <a:cs typeface="Arial" charset="0"/>
              </a:rPr>
              <a:t>Extremely toxic</a:t>
            </a:r>
          </a:p>
          <a:p>
            <a:pPr eaLnBrk="1" hangingPunct="1">
              <a:buClr>
                <a:schemeClr val="tx1"/>
              </a:buClr>
              <a:buFont typeface="Arial" panose="020B0604020202020204" pitchFamily="34" charset="0"/>
              <a:buChar char="•"/>
              <a:defRPr/>
            </a:pPr>
            <a:r>
              <a:rPr lang="en-US" dirty="0">
                <a:latin typeface="Arial" charset="0"/>
                <a:cs typeface="Arial" charset="0"/>
              </a:rPr>
              <a:t>Highly persistent in the environment</a:t>
            </a:r>
          </a:p>
          <a:p>
            <a:pPr eaLnBrk="1" hangingPunct="1">
              <a:buClr>
                <a:schemeClr val="tx1"/>
              </a:buClr>
              <a:buFont typeface="Arial" panose="020B0604020202020204" pitchFamily="34" charset="0"/>
              <a:buChar char="•"/>
              <a:defRPr/>
            </a:pPr>
            <a:r>
              <a:rPr lang="en-US" dirty="0">
                <a:latin typeface="Arial" charset="0"/>
                <a:cs typeface="Arial" charset="0"/>
              </a:rPr>
              <a:t>Accumulate in fatty tissues</a:t>
            </a:r>
          </a:p>
        </p:txBody>
      </p:sp>
      <p:pic>
        <p:nvPicPr>
          <p:cNvPr id="14340" name="Picture 6" descr="An illustration of a dioxin molecu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950" y="4552950"/>
            <a:ext cx="29400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04696828"/>
      </p:ext>
    </p:extLst>
  </p:cSld>
  <p:clrMapOvr>
    <a:masterClrMapping/>
  </p:clrMapOvr>
  <mc:AlternateContent xmlns:mc="http://schemas.openxmlformats.org/markup-compatibility/2006" xmlns:p14="http://schemas.microsoft.com/office/powerpoint/2010/main">
    <mc:Choice Requires="p14">
      <p:transition spd="med" p14:dur="700" advTm="38470">
        <p:fade/>
      </p:transition>
    </mc:Choice>
    <mc:Fallback xmlns="">
      <p:transition spd="med" advTm="384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fade">
                                      <p:cBhvr>
                                        <p:cTn id="7" dur="500"/>
                                        <p:tgtEl>
                                          <p:spTgt spid="112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xEl>
                                              <p:pRg st="1" end="1"/>
                                            </p:txEl>
                                          </p:spTgt>
                                        </p:tgtEl>
                                        <p:attrNameLst>
                                          <p:attrName>style.visibility</p:attrName>
                                        </p:attrNameLst>
                                      </p:cBhvr>
                                      <p:to>
                                        <p:strVal val="visible"/>
                                      </p:to>
                                    </p:set>
                                    <p:animEffect transition="in" filter="fade">
                                      <p:cBhvr>
                                        <p:cTn id="12" dur="500"/>
                                        <p:tgtEl>
                                          <p:spTgt spid="112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66">
                                            <p:txEl>
                                              <p:pRg st="2" end="2"/>
                                            </p:txEl>
                                          </p:spTgt>
                                        </p:tgtEl>
                                        <p:attrNameLst>
                                          <p:attrName>style.visibility</p:attrName>
                                        </p:attrNameLst>
                                      </p:cBhvr>
                                      <p:to>
                                        <p:strVal val="visible"/>
                                      </p:to>
                                    </p:set>
                                    <p:animEffect transition="in" filter="fade">
                                      <p:cBhvr>
                                        <p:cTn id="17" dur="500"/>
                                        <p:tgtEl>
                                          <p:spTgt spid="112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266">
                                            <p:txEl>
                                              <p:pRg st="3" end="3"/>
                                            </p:txEl>
                                          </p:spTgt>
                                        </p:tgtEl>
                                        <p:attrNameLst>
                                          <p:attrName>style.visibility</p:attrName>
                                        </p:attrNameLst>
                                      </p:cBhvr>
                                      <p:to>
                                        <p:strVal val="visible"/>
                                      </p:to>
                                    </p:set>
                                    <p:animEffect transition="in" filter="fade">
                                      <p:cBhvr>
                                        <p:cTn id="22" dur="500"/>
                                        <p:tgtEl>
                                          <p:spTgt spid="112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66">
                                            <p:txEl>
                                              <p:pRg st="4" end="4"/>
                                            </p:txEl>
                                          </p:spTgt>
                                        </p:tgtEl>
                                        <p:attrNameLst>
                                          <p:attrName>style.visibility</p:attrName>
                                        </p:attrNameLst>
                                      </p:cBhvr>
                                      <p:to>
                                        <p:strVal val="visible"/>
                                      </p:to>
                                    </p:set>
                                    <p:animEffect transition="in" filter="fade">
                                      <p:cBhvr>
                                        <p:cTn id="27" dur="500"/>
                                        <p:tgtEl>
                                          <p:spTgt spid="1126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266">
                                            <p:txEl>
                                              <p:pRg st="5" end="5"/>
                                            </p:txEl>
                                          </p:spTgt>
                                        </p:tgtEl>
                                        <p:attrNameLst>
                                          <p:attrName>style.visibility</p:attrName>
                                        </p:attrNameLst>
                                      </p:cBhvr>
                                      <p:to>
                                        <p:strVal val="visible"/>
                                      </p:to>
                                    </p:set>
                                    <p:animEffect transition="in" filter="fade">
                                      <p:cBhvr>
                                        <p:cTn id="32" dur="500"/>
                                        <p:tgtEl>
                                          <p:spTgt spid="112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304762-95B2-B34E-9E0F-41B95F15E7E5}"/>
              </a:ext>
            </a:extLst>
          </p:cNvPr>
          <p:cNvSpPr>
            <a:spLocks noGrp="1"/>
          </p:cNvSpPr>
          <p:nvPr>
            <p:ph type="title"/>
          </p:nvPr>
        </p:nvSpPr>
        <p:spPr>
          <a:xfrm>
            <a:off x="381000" y="92980"/>
            <a:ext cx="8357334" cy="1143000"/>
          </a:xfrm>
        </p:spPr>
        <p:txBody>
          <a:bodyPr/>
          <a:lstStyle/>
          <a:p>
            <a:pPr algn="ctr"/>
            <a:r>
              <a:rPr lang="en-US" dirty="0">
                <a:solidFill>
                  <a:schemeClr val="accent2">
                    <a:lumMod val="40000"/>
                    <a:lumOff val="60000"/>
                  </a:schemeClr>
                </a:solidFill>
                <a:latin typeface="+mn-lt"/>
              </a:rPr>
              <a:t>Backyard Burn Barrels</a:t>
            </a:r>
          </a:p>
        </p:txBody>
      </p:sp>
      <p:sp>
        <p:nvSpPr>
          <p:cNvPr id="2" name="TextBox 1"/>
          <p:cNvSpPr txBox="1"/>
          <p:nvPr/>
        </p:nvSpPr>
        <p:spPr>
          <a:xfrm>
            <a:off x="76200" y="1023761"/>
            <a:ext cx="8915400" cy="707886"/>
          </a:xfrm>
          <a:prstGeom prst="rect">
            <a:avLst/>
          </a:prstGeom>
          <a:noFill/>
        </p:spPr>
        <p:txBody>
          <a:bodyPr wrap="square" rtlCol="0">
            <a:spAutoFit/>
          </a:bodyPr>
          <a:lstStyle/>
          <a:p>
            <a:pPr algn="ctr"/>
            <a:r>
              <a:rPr lang="en-US" sz="4000" dirty="0">
                <a:solidFill>
                  <a:schemeClr val="accent2">
                    <a:lumMod val="40000"/>
                    <a:lumOff val="60000"/>
                  </a:schemeClr>
                </a:solidFill>
              </a:rPr>
              <a:t> </a:t>
            </a:r>
            <a:r>
              <a:rPr lang="en-US" dirty="0">
                <a:solidFill>
                  <a:schemeClr val="accent2">
                    <a:lumMod val="40000"/>
                    <a:lumOff val="60000"/>
                  </a:schemeClr>
                </a:solidFill>
              </a:rPr>
              <a:t>Largest single source of airborne dioxins in U.S. (U.S. EPA)</a:t>
            </a:r>
          </a:p>
        </p:txBody>
      </p:sp>
      <p:sp>
        <p:nvSpPr>
          <p:cNvPr id="12291" name="TextBox 8"/>
          <p:cNvSpPr txBox="1">
            <a:spLocks noChangeArrowheads="1"/>
          </p:cNvSpPr>
          <p:nvPr/>
        </p:nvSpPr>
        <p:spPr bwMode="auto">
          <a:xfrm>
            <a:off x="609600" y="5638800"/>
            <a:ext cx="7848600" cy="830997"/>
          </a:xfrm>
          <a:prstGeom prst="rect">
            <a:avLst/>
          </a:prstGeom>
          <a:noFill/>
          <a:ln w="9525">
            <a:noFill/>
            <a:miter lim="800000"/>
            <a:headEnd/>
            <a:tailEnd/>
          </a:ln>
        </p:spPr>
        <p:txBody>
          <a:bodyPr wrap="square">
            <a:spAutoFit/>
          </a:bodyPr>
          <a:lstStyle/>
          <a:p>
            <a:pPr algn="ctr">
              <a:defRPr/>
            </a:pPr>
            <a:r>
              <a:rPr lang="en-US" dirty="0"/>
              <a:t>In just one year, a single backyard burn barrel can produce more dioxins than a municipal trash incinerator.</a:t>
            </a:r>
            <a:endParaRPr lang="en-US" sz="2400" dirty="0">
              <a:latin typeface="Arial" charset="0"/>
            </a:endParaRPr>
          </a:p>
        </p:txBody>
      </p:sp>
      <p:pic>
        <p:nvPicPr>
          <p:cNvPr id="15362" name="Picture 4" descr="A smoking burn barrel "/>
          <p:cNvPicPr>
            <a:picLocks noChangeAspect="1" noChangeArrowheads="1"/>
          </p:cNvPicPr>
          <p:nvPr/>
        </p:nvPicPr>
        <p:blipFill rotWithShape="1">
          <a:blip r:embed="rId3">
            <a:extLst>
              <a:ext uri="{28A0092B-C50C-407E-A947-70E740481C1C}">
                <a14:useLocalDpi xmlns:a14="http://schemas.microsoft.com/office/drawing/2010/main" val="0"/>
              </a:ext>
            </a:extLst>
          </a:blip>
          <a:srcRect l="15729" t="11963" r="15458" b="12138"/>
          <a:stretch/>
        </p:blipFill>
        <p:spPr bwMode="auto">
          <a:xfrm>
            <a:off x="1270734" y="1908714"/>
            <a:ext cx="2158266" cy="317392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Box 8" descr="This is a &quot;greater than&quot; symbol, to show that a burn barrel emits more dioxin pollution than a municipal trash incinerator."/>
          <p:cNvSpPr txBox="1">
            <a:spLocks noChangeArrowheads="1"/>
          </p:cNvSpPr>
          <p:nvPr/>
        </p:nvSpPr>
        <p:spPr bwMode="auto">
          <a:xfrm>
            <a:off x="3810000" y="2727069"/>
            <a:ext cx="1600200" cy="1446213"/>
          </a:xfrm>
          <a:prstGeom prst="rect">
            <a:avLst/>
          </a:prstGeom>
          <a:noFill/>
          <a:ln w="9525">
            <a:noFill/>
            <a:miter lim="800000"/>
            <a:headEnd/>
            <a:tailEnd/>
          </a:ln>
        </p:spPr>
        <p:txBody>
          <a:bodyPr>
            <a:spAutoFit/>
          </a:bodyPr>
          <a:lstStyle/>
          <a:p>
            <a:pPr algn="ctr">
              <a:defRPr/>
            </a:pPr>
            <a:r>
              <a:rPr lang="en-US" sz="8800" dirty="0">
                <a:solidFill>
                  <a:schemeClr val="accent2">
                    <a:lumMod val="40000"/>
                    <a:lumOff val="60000"/>
                  </a:schemeClr>
                </a:solidFill>
                <a:effectLst>
                  <a:outerShdw blurRad="38100" dist="38100" dir="2700000" algn="tl">
                    <a:srgbClr val="000000">
                      <a:alpha val="43137"/>
                    </a:srgbClr>
                  </a:outerShdw>
                </a:effectLst>
                <a:latin typeface="Arial" charset="0"/>
              </a:rPr>
              <a:t>&gt;</a:t>
            </a:r>
          </a:p>
        </p:txBody>
      </p:sp>
      <p:pic>
        <p:nvPicPr>
          <p:cNvPr id="15365" name="Picture 2" descr="A municipal trash incinerator"/>
          <p:cNvPicPr>
            <a:picLocks noChangeAspect="1" noChangeArrowheads="1"/>
          </p:cNvPicPr>
          <p:nvPr/>
        </p:nvPicPr>
        <p:blipFill rotWithShape="1">
          <a:blip r:embed="rId4">
            <a:extLst>
              <a:ext uri="{28A0092B-C50C-407E-A947-70E740481C1C}">
                <a14:useLocalDpi xmlns:a14="http://schemas.microsoft.com/office/drawing/2010/main" val="0"/>
              </a:ext>
            </a:extLst>
          </a:blip>
          <a:srcRect l="5264" r="34725" b="5692"/>
          <a:stretch/>
        </p:blipFill>
        <p:spPr bwMode="auto">
          <a:xfrm>
            <a:off x="5791200" y="1908713"/>
            <a:ext cx="2133600" cy="317392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7734967"/>
      </p:ext>
    </p:extLst>
  </p:cSld>
  <p:clrMapOvr>
    <a:masterClrMapping/>
  </p:clrMapOvr>
  <mc:AlternateContent xmlns:mc="http://schemas.openxmlformats.org/markup-compatibility/2006" xmlns:p14="http://schemas.microsoft.com/office/powerpoint/2010/main">
    <mc:Choice Requires="p14">
      <p:transition spd="med" p14:dur="700" advTm="30302">
        <p:fade/>
      </p:transition>
    </mc:Choice>
    <mc:Fallback xmlns="">
      <p:transition spd="med" advTm="30302">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pPr algn="ctr"/>
            <a:r>
              <a:rPr lang="en-US" sz="3600" dirty="0">
                <a:solidFill>
                  <a:schemeClr val="accent2">
                    <a:lumMod val="40000"/>
                    <a:lumOff val="60000"/>
                  </a:schemeClr>
                </a:solidFill>
                <a:latin typeface="+mn-lt"/>
              </a:rPr>
              <a:t>Dioxins move through the food chain</a:t>
            </a:r>
          </a:p>
        </p:txBody>
      </p:sp>
      <p:pic>
        <p:nvPicPr>
          <p:cNvPr id="82947" name="Picture 3" descr="A smoking burn barre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676400"/>
            <a:ext cx="2000988" cy="30130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8" name="Circular Arrow 7" descr="An arrow points away from the burn barrel smoke towards a cow eating grass."/>
          <p:cNvSpPr/>
          <p:nvPr/>
        </p:nvSpPr>
        <p:spPr>
          <a:xfrm rot="1885486">
            <a:off x="1969714" y="2010341"/>
            <a:ext cx="1752600" cy="1676400"/>
          </a:xfrm>
          <a:prstGeom prst="circular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6" name="Picture 3" descr="A cow eating gr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319" y="3505200"/>
            <a:ext cx="1874838" cy="28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ircular Arrow 8" descr="An arrow points away from the cow eating grass towards a child drinking a glass of milk."/>
          <p:cNvSpPr/>
          <p:nvPr/>
        </p:nvSpPr>
        <p:spPr>
          <a:xfrm rot="9480000" flipH="1">
            <a:off x="4644860" y="4503876"/>
            <a:ext cx="2073275" cy="1774825"/>
          </a:xfrm>
          <a:prstGeom prst="circular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82948" name="Picture 4" descr="A child drinking a glass of mil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5768" y="1676400"/>
            <a:ext cx="2711032" cy="309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707544026"/>
      </p:ext>
    </p:extLst>
  </p:cSld>
  <p:clrMapOvr>
    <a:masterClrMapping/>
  </p:clrMapOvr>
  <mc:AlternateContent xmlns:mc="http://schemas.openxmlformats.org/markup-compatibility/2006" xmlns:p14="http://schemas.microsoft.com/office/powerpoint/2010/main">
    <mc:Choice Requires="p14">
      <p:transition spd="med" p14:dur="700" advTm="25306">
        <p:fade/>
      </p:transition>
    </mc:Choice>
    <mc:Fallback xmlns="">
      <p:transition spd="med" advTm="25306">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pPr algn="ctr" eaLnBrk="1" fontAlgn="auto" hangingPunct="1">
              <a:spcAft>
                <a:spcPts val="0"/>
              </a:spcAft>
              <a:defRPr/>
            </a:pPr>
            <a:r>
              <a:rPr lang="en-US" sz="4000" dirty="0">
                <a:solidFill>
                  <a:schemeClr val="accent2">
                    <a:lumMod val="40000"/>
                    <a:lumOff val="60000"/>
                  </a:schemeClr>
                </a:solidFill>
                <a:effectLst>
                  <a:outerShdw blurRad="38100" dist="38100" dir="2700000" algn="tl">
                    <a:srgbClr val="000000"/>
                  </a:outerShdw>
                </a:effectLst>
                <a:latin typeface="+mn-lt"/>
              </a:rPr>
              <a:t>Illegal open burning in Kentucky continues to be a problem</a:t>
            </a:r>
            <a:r>
              <a:rPr lang="en-US" sz="4400" dirty="0">
                <a:solidFill>
                  <a:srgbClr val="E29C50"/>
                </a:solidFill>
                <a:effectLst>
                  <a:outerShdw blurRad="38100" dist="38100" dir="2700000" algn="tl">
                    <a:srgbClr val="000000"/>
                  </a:outerShdw>
                </a:effectLst>
              </a:rPr>
              <a:t/>
            </a:r>
            <a:br>
              <a:rPr lang="en-US" sz="4400" dirty="0">
                <a:solidFill>
                  <a:srgbClr val="E29C50"/>
                </a:solidFill>
                <a:effectLst>
                  <a:outerShdw blurRad="38100" dist="38100" dir="2700000" algn="tl">
                    <a:srgbClr val="000000"/>
                  </a:outerShdw>
                </a:effectLst>
              </a:rPr>
            </a:br>
            <a:endParaRPr lang="en-US" dirty="0">
              <a:solidFill>
                <a:srgbClr val="E29C50"/>
              </a:solidFill>
            </a:endParaRPr>
          </a:p>
        </p:txBody>
      </p:sp>
      <p:pic>
        <p:nvPicPr>
          <p:cNvPr id="4" name="Picture 3" descr="This chart shows Kentucky open burning complaints and violations from 2011-2019. Complaints average around 620 per year, while violations average around 270 per year.">
            <a:extLst>
              <a:ext uri="{FF2B5EF4-FFF2-40B4-BE49-F238E27FC236}">
                <a16:creationId xmlns:a16="http://schemas.microsoft.com/office/drawing/2014/main" id="{5ECE75EB-416D-F24D-AB0C-D2A6A6F6F83A}"/>
              </a:ext>
            </a:extLst>
          </p:cNvPr>
          <p:cNvPicPr>
            <a:picLocks noChangeAspect="1"/>
          </p:cNvPicPr>
          <p:nvPr/>
        </p:nvPicPr>
        <p:blipFill>
          <a:blip r:embed="rId3"/>
          <a:stretch>
            <a:fillRect/>
          </a:stretch>
        </p:blipFill>
        <p:spPr>
          <a:xfrm>
            <a:off x="741218" y="1676400"/>
            <a:ext cx="7661564" cy="4707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9990">
        <p:fade/>
      </p:transition>
    </mc:Choice>
    <mc:Fallback xmlns="">
      <p:transition spd="med" advTm="1999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lstStyle/>
          <a:p>
            <a:pPr algn="ctr"/>
            <a:r>
              <a:rPr lang="en-US" dirty="0">
                <a:solidFill>
                  <a:schemeClr val="accent2">
                    <a:lumMod val="40000"/>
                    <a:lumOff val="60000"/>
                  </a:schemeClr>
                </a:solidFill>
                <a:effectLst>
                  <a:outerShdw blurRad="38100" dist="38100" dir="2700000" algn="tl">
                    <a:srgbClr val="000000">
                      <a:alpha val="43137"/>
                    </a:srgbClr>
                  </a:outerShdw>
                </a:effectLst>
              </a:rPr>
              <a:t>How Do We Respond?</a:t>
            </a:r>
          </a:p>
        </p:txBody>
      </p:sp>
      <p:sp>
        <p:nvSpPr>
          <p:cNvPr id="3" name="TextBox 2"/>
          <p:cNvSpPr txBox="1"/>
          <p:nvPr/>
        </p:nvSpPr>
        <p:spPr>
          <a:xfrm>
            <a:off x="762000" y="1668482"/>
            <a:ext cx="7620000" cy="3785652"/>
          </a:xfrm>
          <a:prstGeom prst="rect">
            <a:avLst/>
          </a:prstGeom>
          <a:noFill/>
        </p:spPr>
        <p:txBody>
          <a:bodyPr wrap="square" rtlCol="0">
            <a:spAutoFit/>
          </a:bodyPr>
          <a:lstStyle/>
          <a:p>
            <a:pPr marL="342900" indent="-342900">
              <a:buFont typeface="Arial" panose="020B0604020202020204" pitchFamily="34" charset="0"/>
              <a:buChar char="•"/>
            </a:pPr>
            <a:r>
              <a:rPr lang="en-US" dirty="0"/>
              <a:t>Receive complaint</a:t>
            </a:r>
          </a:p>
          <a:p>
            <a:pPr marL="800100" lvl="1" indent="-342900">
              <a:buFont typeface="Arial" panose="020B0604020202020204" pitchFamily="34" charset="0"/>
              <a:buChar char="•"/>
            </a:pPr>
            <a:r>
              <a:rPr lang="en-US" dirty="0"/>
              <a:t>Need an address where the burning happened in order to investigate</a:t>
            </a:r>
          </a:p>
          <a:p>
            <a:pPr marL="342900" indent="-342900">
              <a:buFont typeface="Arial" panose="020B0604020202020204" pitchFamily="34" charset="0"/>
              <a:buChar char="•"/>
            </a:pPr>
            <a:r>
              <a:rPr lang="en-US" dirty="0"/>
              <a:t>Enter information into complaints database</a:t>
            </a:r>
          </a:p>
          <a:p>
            <a:pPr marL="342900" indent="-342900">
              <a:buFont typeface="Arial" panose="020B0604020202020204" pitchFamily="34" charset="0"/>
              <a:buChar char="•"/>
            </a:pPr>
            <a:r>
              <a:rPr lang="en-US" dirty="0"/>
              <a:t>Site visit generally within 3-5 working days</a:t>
            </a:r>
          </a:p>
          <a:p>
            <a:pPr marL="342900" indent="-342900">
              <a:buFont typeface="Arial" panose="020B0604020202020204" pitchFamily="34" charset="0"/>
              <a:buChar char="•"/>
            </a:pPr>
            <a:r>
              <a:rPr lang="en-US" dirty="0"/>
              <a:t>Inspection of burn site</a:t>
            </a:r>
          </a:p>
          <a:p>
            <a:pPr marL="342900" indent="-342900">
              <a:buFont typeface="Arial" panose="020B0604020202020204" pitchFamily="34" charset="0"/>
              <a:buChar char="•"/>
            </a:pPr>
            <a:r>
              <a:rPr lang="en-US" dirty="0"/>
              <a:t>Depending on the outcome of the investigation, a Letter of Warning or Notice of Violation may be issued</a:t>
            </a:r>
          </a:p>
          <a:p>
            <a:pPr marL="342900" indent="-342900">
              <a:buFont typeface="Arial" panose="020B0604020202020204" pitchFamily="34" charset="0"/>
              <a:buChar char="•"/>
            </a:pPr>
            <a:endParaRPr lang="en-US" dirty="0"/>
          </a:p>
        </p:txBody>
      </p:sp>
      <p:sp>
        <p:nvSpPr>
          <p:cNvPr id="4" name="TextBox 3"/>
          <p:cNvSpPr txBox="1"/>
          <p:nvPr/>
        </p:nvSpPr>
        <p:spPr>
          <a:xfrm>
            <a:off x="533400" y="5638800"/>
            <a:ext cx="8153400" cy="707886"/>
          </a:xfrm>
          <a:prstGeom prst="rect">
            <a:avLst/>
          </a:prstGeom>
          <a:noFill/>
        </p:spPr>
        <p:txBody>
          <a:bodyPr wrap="square" rtlCol="0">
            <a:spAutoFit/>
          </a:bodyPr>
          <a:lstStyle/>
          <a:p>
            <a:r>
              <a:rPr lang="en-US" sz="2000" dirty="0"/>
              <a:t>It is not necessary for an inspector to witness the actual burn; evidence may be obtained from debris and ash piles, photos, etc.</a:t>
            </a:r>
          </a:p>
        </p:txBody>
      </p:sp>
    </p:spTree>
    <p:custDataLst>
      <p:tags r:id="rId1"/>
    </p:custDataLst>
    <p:extLst>
      <p:ext uri="{BB962C8B-B14F-4D97-AF65-F5344CB8AC3E}">
        <p14:creationId xmlns:p14="http://schemas.microsoft.com/office/powerpoint/2010/main" val="4120261451"/>
      </p:ext>
    </p:extLst>
  </p:cSld>
  <p:clrMapOvr>
    <a:masterClrMapping/>
  </p:clrMapOvr>
  <mc:AlternateContent xmlns:mc="http://schemas.openxmlformats.org/markup-compatibility/2006" xmlns:p14="http://schemas.microsoft.com/office/powerpoint/2010/main">
    <mc:Choice Requires="p14">
      <p:transition spd="med" p14:dur="700" advTm="42911">
        <p:fade/>
      </p:transition>
    </mc:Choice>
    <mc:Fallback xmlns="">
      <p:transition spd="med" advTm="4291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0" end="0"/>
                                            </p:txEl>
                                          </p:spTgt>
                                        </p:tgtEl>
                                        <p:attrNameLst>
                                          <p:attrName>style.visibility</p:attrName>
                                        </p:attrNameLst>
                                      </p:cBhvr>
                                      <p:to>
                                        <p:strVal val="visible"/>
                                      </p:to>
                                    </p:set>
                                    <p:animEffect transition="in" filter="fade">
                                      <p:cBhvr>
                                        <p:cTn id="3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title"/>
          </p:nvPr>
        </p:nvSpPr>
        <p:spPr>
          <a:xfrm>
            <a:off x="381000" y="152400"/>
            <a:ext cx="8458200" cy="1143000"/>
          </a:xfrm>
        </p:spPr>
        <p:txBody>
          <a:bodyPr/>
          <a:lstStyle/>
          <a:p>
            <a:pP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Arial" charset="0"/>
              </a:rPr>
              <a:t>Legal or Illegal?</a:t>
            </a:r>
          </a:p>
        </p:txBody>
      </p:sp>
      <p:sp>
        <p:nvSpPr>
          <p:cNvPr id="90114" name="Text Box 2"/>
          <p:cNvSpPr txBox="1">
            <a:spLocks noChangeArrowheads="1"/>
          </p:cNvSpPr>
          <p:nvPr/>
        </p:nvSpPr>
        <p:spPr bwMode="auto">
          <a:xfrm>
            <a:off x="5536700" y="2971800"/>
            <a:ext cx="3200400" cy="1938992"/>
          </a:xfrm>
          <a:prstGeom prst="rect">
            <a:avLst/>
          </a:prstGeom>
          <a:noFill/>
          <a:ln w="9525">
            <a:noFill/>
            <a:miter lim="800000"/>
            <a:headEnd/>
            <a:tailEnd/>
          </a:ln>
          <a:effectLst/>
        </p:spPr>
        <p:txBody>
          <a:bodyPr wrap="square">
            <a:spAutoFit/>
          </a:bodyPr>
          <a:lstStyle/>
          <a:p>
            <a:pPr>
              <a:defRPr/>
            </a:pPr>
            <a:r>
              <a:rPr lang="en-US" i="1" dirty="0">
                <a:latin typeface="+mn-lt"/>
              </a:rPr>
              <a:t>What, when, where, </a:t>
            </a:r>
            <a:r>
              <a:rPr lang="en-US" dirty="0">
                <a:latin typeface="+mn-lt"/>
              </a:rPr>
              <a:t>and</a:t>
            </a:r>
            <a:r>
              <a:rPr lang="en-US" i="1" dirty="0">
                <a:latin typeface="+mn-lt"/>
              </a:rPr>
              <a:t> how</a:t>
            </a:r>
            <a:r>
              <a:rPr lang="en-US" dirty="0">
                <a:latin typeface="+mn-lt"/>
              </a:rPr>
              <a:t> a material is burned determines if the burning is legal or illegal.</a:t>
            </a:r>
          </a:p>
        </p:txBody>
      </p:sp>
      <p:pic>
        <p:nvPicPr>
          <p:cNvPr id="92162" name="Picture 2" descr="A pile of furniture, demolition debris, and trash burns in an example of illegal open burning."/>
          <p:cNvPicPr>
            <a:picLocks noChangeAspect="1" noChangeArrowheads="1"/>
          </p:cNvPicPr>
          <p:nvPr/>
        </p:nvPicPr>
        <p:blipFill rotWithShape="1">
          <a:blip r:embed="rId3">
            <a:extLst>
              <a:ext uri="{28A0092B-C50C-407E-A947-70E740481C1C}">
                <a14:useLocalDpi xmlns:a14="http://schemas.microsoft.com/office/drawing/2010/main" val="0"/>
              </a:ext>
            </a:extLst>
          </a:blip>
          <a:srcRect l="11955" t="11439" r="11083" b="16550"/>
          <a:stretch/>
        </p:blipFill>
        <p:spPr bwMode="auto">
          <a:xfrm>
            <a:off x="370114" y="2392742"/>
            <a:ext cx="4953000" cy="347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0106771"/>
      </p:ext>
    </p:extLst>
  </p:cSld>
  <p:clrMapOvr>
    <a:masterClrMapping/>
  </p:clrMapOvr>
  <p:transition advTm="1598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A0816-F719-E14F-A7E0-EFA323FCF62E}"/>
              </a:ext>
            </a:extLst>
          </p:cNvPr>
          <p:cNvSpPr>
            <a:spLocks noGrp="1"/>
          </p:cNvSpPr>
          <p:nvPr>
            <p:ph type="title"/>
          </p:nvPr>
        </p:nvSpPr>
        <p:spPr>
          <a:xfrm>
            <a:off x="381000" y="152400"/>
            <a:ext cx="7470648" cy="1143000"/>
          </a:xfrm>
        </p:spPr>
        <p:txBody>
          <a:bodyPr/>
          <a:lstStyle/>
          <a:p>
            <a:r>
              <a:rPr lang="en-US" dirty="0">
                <a:solidFill>
                  <a:schemeClr val="accent2">
                    <a:lumMod val="40000"/>
                    <a:lumOff val="60000"/>
                  </a:schemeClr>
                </a:solidFill>
                <a:effectLst>
                  <a:outerShdw blurRad="50800" dist="38100" dir="2700000" algn="tl" rotWithShape="0">
                    <a:prstClr val="black">
                      <a:alpha val="40000"/>
                    </a:prstClr>
                  </a:outerShdw>
                </a:effectLst>
                <a:latin typeface="+mn-lt"/>
              </a:rPr>
              <a:t>Check Local Ordinances</a:t>
            </a:r>
          </a:p>
        </p:txBody>
      </p:sp>
      <p:sp>
        <p:nvSpPr>
          <p:cNvPr id="4" name="Text Box 2"/>
          <p:cNvSpPr txBox="1">
            <a:spLocks noChangeArrowheads="1"/>
          </p:cNvSpPr>
          <p:nvPr/>
        </p:nvSpPr>
        <p:spPr bwMode="auto">
          <a:xfrm>
            <a:off x="5791200" y="2819400"/>
            <a:ext cx="3124200" cy="2677656"/>
          </a:xfrm>
          <a:prstGeom prst="rect">
            <a:avLst/>
          </a:prstGeom>
          <a:noFill/>
          <a:ln w="9525">
            <a:noFill/>
            <a:miter lim="800000"/>
            <a:headEnd/>
            <a:tailEnd/>
          </a:ln>
          <a:effectLst/>
        </p:spPr>
        <p:txBody>
          <a:bodyPr wrap="square">
            <a:spAutoFit/>
          </a:bodyPr>
          <a:lstStyle/>
          <a:p>
            <a:pPr>
              <a:defRPr/>
            </a:pPr>
            <a:r>
              <a:rPr lang="en-US" dirty="0">
                <a:solidFill>
                  <a:srgbClr val="F8F8F8"/>
                </a:solidFill>
                <a:effectLst>
                  <a:outerShdw blurRad="38100" dist="38100" dir="2700000" algn="tl">
                    <a:srgbClr val="000000"/>
                  </a:outerShdw>
                </a:effectLst>
                <a:latin typeface="+mn-lt"/>
              </a:rPr>
              <a:t>Local county and municipal ordinances may have more stringent rules than the state regulation described in this presentation.</a:t>
            </a:r>
          </a:p>
        </p:txBody>
      </p:sp>
      <p:pic>
        <p:nvPicPr>
          <p:cNvPr id="91138" name="Picture 2" descr="A fire burns in a fie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399" y="2514600"/>
            <a:ext cx="5038935" cy="3357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739042"/>
      </p:ext>
    </p:extLst>
  </p:cSld>
  <p:clrMapOvr>
    <a:masterClrMapping/>
  </p:clrMapOvr>
  <mc:AlternateContent xmlns:mc="http://schemas.openxmlformats.org/markup-compatibility/2006" xmlns:p14="http://schemas.microsoft.com/office/powerpoint/2010/main">
    <mc:Choice Requires="p14">
      <p:transition spd="med" p14:dur="700" advTm="12981">
        <p:fade/>
      </p:transition>
    </mc:Choice>
    <mc:Fallback xmlns="">
      <p:transition spd="med" advTm="12981">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check-mark[1]"/>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3193" y="469257"/>
            <a:ext cx="677613"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27650" name="Rectangle 3"/>
          <p:cNvSpPr>
            <a:spLocks noGrp="1" noChangeArrowheads="1"/>
          </p:cNvSpPr>
          <p:nvPr>
            <p:ph type="title"/>
          </p:nvPr>
        </p:nvSpPr>
        <p:spPr>
          <a:xfrm>
            <a:off x="830013" y="202557"/>
            <a:ext cx="8077200" cy="1143000"/>
          </a:xfrm>
        </p:spPr>
        <p:txBody>
          <a:bodyPr>
            <a:normAutofit/>
          </a:bodyPr>
          <a:lstStyle/>
          <a:p>
            <a:pPr algn="ctr" fontAlgn="auto">
              <a:spcAft>
                <a:spcPts val="0"/>
              </a:spcAft>
              <a:defRPr/>
            </a:pPr>
            <a:r>
              <a:rPr lang="en-US" sz="3600" dirty="0">
                <a:solidFill>
                  <a:schemeClr val="accent2">
                    <a:lumMod val="40000"/>
                    <a:lumOff val="60000"/>
                  </a:schemeClr>
                </a:solidFill>
                <a:effectLst>
                  <a:outerShdw blurRad="38100" dist="38100" dir="2700000" algn="tl">
                    <a:srgbClr val="000000">
                      <a:alpha val="43137"/>
                    </a:srgbClr>
                  </a:outerShdw>
                </a:effectLst>
                <a:latin typeface="+mn-lt"/>
              </a:rPr>
              <a:t>Cooking, Camping, &amp; Comfort Fires</a:t>
            </a:r>
          </a:p>
        </p:txBody>
      </p:sp>
      <p:sp>
        <p:nvSpPr>
          <p:cNvPr id="97285" name="Rectangle 5"/>
          <p:cNvSpPr>
            <a:spLocks noChangeArrowheads="1"/>
          </p:cNvSpPr>
          <p:nvPr/>
        </p:nvSpPr>
        <p:spPr bwMode="auto">
          <a:xfrm>
            <a:off x="4800599" y="1981200"/>
            <a:ext cx="4106613" cy="3785652"/>
          </a:xfrm>
          <a:prstGeom prst="rect">
            <a:avLst/>
          </a:prstGeom>
          <a:noFill/>
          <a:ln w="9525">
            <a:noFill/>
            <a:miter lim="800000"/>
            <a:headEnd/>
            <a:tailEnd/>
          </a:ln>
          <a:effectLst/>
        </p:spPr>
        <p:txBody>
          <a:bodyPr wrap="square">
            <a:spAutoFit/>
          </a:bodyPr>
          <a:lstStyle/>
          <a:p>
            <a:pPr marL="342900" indent="-342900">
              <a:spcBef>
                <a:spcPct val="50000"/>
              </a:spcBef>
              <a:buClr>
                <a:srgbClr val="92D050"/>
              </a:buClr>
              <a:buFont typeface="Wingdings" panose="05000000000000000000" pitchFamily="2" charset="2"/>
              <a:buChar char="þ"/>
              <a:defRPr/>
            </a:pPr>
            <a:r>
              <a:rPr lang="en-US" dirty="0">
                <a:latin typeface="+mn-lt"/>
              </a:rPr>
              <a:t> Fires set for recreational or ceremonial purposes (campfires, bonfires)</a:t>
            </a:r>
          </a:p>
          <a:p>
            <a:pPr marL="342900" indent="-342900">
              <a:spcBef>
                <a:spcPct val="50000"/>
              </a:spcBef>
              <a:buClr>
                <a:srgbClr val="92D050"/>
              </a:buClr>
              <a:buFont typeface="Wingdings" panose="05000000000000000000" pitchFamily="2" charset="2"/>
              <a:buChar char="þ"/>
              <a:defRPr/>
            </a:pPr>
            <a:r>
              <a:rPr lang="en-US" dirty="0">
                <a:latin typeface="+mn-lt"/>
              </a:rPr>
              <a:t> </a:t>
            </a:r>
            <a:r>
              <a:rPr lang="en-US" dirty="0"/>
              <a:t>Fires set for cooking (campfires)</a:t>
            </a:r>
          </a:p>
          <a:p>
            <a:pPr marL="342900" indent="-342900">
              <a:spcBef>
                <a:spcPct val="50000"/>
              </a:spcBef>
              <a:buClr>
                <a:srgbClr val="92D050"/>
              </a:buClr>
              <a:buFont typeface="Wingdings" panose="05000000000000000000" pitchFamily="2" charset="2"/>
              <a:buChar char="þ"/>
              <a:defRPr/>
            </a:pPr>
            <a:r>
              <a:rPr lang="en-US" dirty="0">
                <a:latin typeface="+mn-lt"/>
              </a:rPr>
              <a:t>Small fires set for comfort heat at construction sites (only when air temp. is below 50˚)</a:t>
            </a:r>
          </a:p>
        </p:txBody>
      </p:sp>
      <p:pic>
        <p:nvPicPr>
          <p:cNvPr id="83970" name="Picture 2" descr="A close up of a hot dog on a gril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1371600"/>
            <a:ext cx="2116219" cy="2645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urry photo of a fire pla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4343400"/>
            <a:ext cx="3048000" cy="20320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35072">
        <p:fade/>
      </p:transition>
    </mc:Choice>
    <mc:Fallback xmlns="">
      <p:transition spd="med" advTm="3507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285">
                                            <p:txEl>
                                              <p:pRg st="0" end="0"/>
                                            </p:txEl>
                                          </p:spTgt>
                                        </p:tgtEl>
                                        <p:attrNameLst>
                                          <p:attrName>style.visibility</p:attrName>
                                        </p:attrNameLst>
                                      </p:cBhvr>
                                      <p:to>
                                        <p:strVal val="visible"/>
                                      </p:to>
                                    </p:set>
                                    <p:animEffect transition="in" filter="fade">
                                      <p:cBhvr>
                                        <p:cTn id="7" dur="500"/>
                                        <p:tgtEl>
                                          <p:spTgt spid="972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7285">
                                            <p:txEl>
                                              <p:pRg st="1" end="1"/>
                                            </p:txEl>
                                          </p:spTgt>
                                        </p:tgtEl>
                                        <p:attrNameLst>
                                          <p:attrName>style.visibility</p:attrName>
                                        </p:attrNameLst>
                                      </p:cBhvr>
                                      <p:to>
                                        <p:strVal val="visible"/>
                                      </p:to>
                                    </p:set>
                                    <p:animEffect transition="in" filter="fade">
                                      <p:cBhvr>
                                        <p:cTn id="12" dur="500"/>
                                        <p:tgtEl>
                                          <p:spTgt spid="972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285">
                                            <p:txEl>
                                              <p:pRg st="2" end="2"/>
                                            </p:txEl>
                                          </p:spTgt>
                                        </p:tgtEl>
                                        <p:attrNameLst>
                                          <p:attrName>style.visibility</p:attrName>
                                        </p:attrNameLst>
                                      </p:cBhvr>
                                      <p:to>
                                        <p:strVal val="visible"/>
                                      </p:to>
                                    </p:set>
                                    <p:animEffect transition="in" filter="fade">
                                      <p:cBhvr>
                                        <p:cTn id="17" dur="500"/>
                                        <p:tgtEl>
                                          <p:spTgt spid="972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heck-mark[1]"/>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2000" y="354932"/>
            <a:ext cx="677613"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108547" name="Rectangle 3"/>
          <p:cNvSpPr>
            <a:spLocks noGrp="1" noChangeArrowheads="1"/>
          </p:cNvSpPr>
          <p:nvPr>
            <p:ph type="title"/>
          </p:nvPr>
        </p:nvSpPr>
        <p:spPr>
          <a:xfrm>
            <a:off x="729204" y="393032"/>
            <a:ext cx="7470648" cy="1143000"/>
          </a:xfrm>
        </p:spPr>
        <p:txBody>
          <a:bodyPr>
            <a:normAutofit fontScale="90000"/>
          </a:bodyPr>
          <a:lstStyle/>
          <a:p>
            <a:pPr algn="ct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Arial" charset="0"/>
              </a:rPr>
              <a:t>Natural growth from land clearing &amp; storms</a:t>
            </a:r>
          </a:p>
        </p:txBody>
      </p:sp>
      <p:sp>
        <p:nvSpPr>
          <p:cNvPr id="108548" name="Text Box 4"/>
          <p:cNvSpPr txBox="1">
            <a:spLocks noChangeArrowheads="1"/>
          </p:cNvSpPr>
          <p:nvPr/>
        </p:nvSpPr>
        <p:spPr bwMode="auto">
          <a:xfrm>
            <a:off x="5410200" y="1956765"/>
            <a:ext cx="3505200" cy="3637919"/>
          </a:xfrm>
          <a:prstGeom prst="rect">
            <a:avLst/>
          </a:prstGeom>
          <a:noFill/>
          <a:ln w="9525">
            <a:noFill/>
            <a:miter lim="800000"/>
            <a:headEnd/>
            <a:tailEnd/>
          </a:ln>
          <a:effectLst/>
        </p:spPr>
        <p:txBody>
          <a:bodyPr wrap="square">
            <a:spAutoFit/>
          </a:bodyPr>
          <a:lstStyle/>
          <a:p>
            <a:pPr>
              <a:spcAft>
                <a:spcPct val="30000"/>
              </a:spcAft>
              <a:defRPr/>
            </a:pPr>
            <a:r>
              <a:rPr lang="en-US" i="1" dirty="0">
                <a:latin typeface="+mn-lt"/>
              </a:rPr>
              <a:t>Burning of:</a:t>
            </a:r>
          </a:p>
          <a:p>
            <a:pPr marL="342900" indent="-342900">
              <a:spcAft>
                <a:spcPct val="30000"/>
              </a:spcAft>
              <a:buClr>
                <a:srgbClr val="92D050"/>
              </a:buClr>
              <a:buFont typeface="Wingdings" panose="05000000000000000000" pitchFamily="2" charset="2"/>
              <a:buChar char="þ"/>
              <a:defRPr/>
            </a:pPr>
            <a:r>
              <a:rPr lang="en-US" dirty="0">
                <a:latin typeface="+mn-lt"/>
              </a:rPr>
              <a:t> Natural growth disturbed as part of land clearing activities (development sites, etc.)</a:t>
            </a:r>
          </a:p>
          <a:p>
            <a:pPr marL="342900" indent="-342900">
              <a:buClr>
                <a:srgbClr val="92D050"/>
              </a:buClr>
              <a:buFont typeface="Wingdings" panose="05000000000000000000" pitchFamily="2" charset="2"/>
              <a:buChar char="þ"/>
              <a:defRPr/>
            </a:pPr>
            <a:r>
              <a:rPr lang="en-US" dirty="0">
                <a:latin typeface="+mn-lt"/>
              </a:rPr>
              <a:t> Trees and tree limbs, felled by storms</a:t>
            </a:r>
          </a:p>
        </p:txBody>
      </p:sp>
      <p:pic>
        <p:nvPicPr>
          <p:cNvPr id="2" name="Picture 1" descr="A bulldozer clearing the land of natural growth"/>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2057400"/>
            <a:ext cx="4597400" cy="3448050"/>
          </a:xfrm>
          <a:prstGeom prst="rect">
            <a:avLst/>
          </a:prstGeom>
        </p:spPr>
      </p:pic>
      <p:sp>
        <p:nvSpPr>
          <p:cNvPr id="3" name="Rectangle 2"/>
          <p:cNvSpPr/>
          <p:nvPr/>
        </p:nvSpPr>
        <p:spPr>
          <a:xfrm>
            <a:off x="0" y="5855368"/>
            <a:ext cx="9144000" cy="707886"/>
          </a:xfrm>
          <a:prstGeom prst="rect">
            <a:avLst/>
          </a:prstGeom>
        </p:spPr>
        <p:txBody>
          <a:bodyPr wrap="square">
            <a:spAutoFit/>
          </a:bodyPr>
          <a:lstStyle/>
          <a:p>
            <a:pPr lvl="1">
              <a:spcBef>
                <a:spcPct val="50000"/>
              </a:spcBef>
              <a:defRPr/>
            </a:pPr>
            <a:r>
              <a:rPr lang="en-US" sz="2000" i="1" dirty="0"/>
              <a:t>Ozone season exceptions: Jefferson, Boone, Kenton, Campbell, Boyd, Bullitt, Oldham, and Lawrence (partial)</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35480">
        <p:fade/>
      </p:transition>
    </mc:Choice>
    <mc:Fallback xmlns="">
      <p:transition spd="med" advTm="3548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548">
                                            <p:txEl>
                                              <p:pRg st="1" end="1"/>
                                            </p:txEl>
                                          </p:spTgt>
                                        </p:tgtEl>
                                        <p:attrNameLst>
                                          <p:attrName>style.visibility</p:attrName>
                                        </p:attrNameLst>
                                      </p:cBhvr>
                                      <p:to>
                                        <p:strVal val="visible"/>
                                      </p:to>
                                    </p:set>
                                    <p:animEffect transition="in" filter="fade">
                                      <p:cBhvr>
                                        <p:cTn id="7" dur="500"/>
                                        <p:tgtEl>
                                          <p:spTgt spid="10854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548">
                                            <p:txEl>
                                              <p:pRg st="2" end="2"/>
                                            </p:txEl>
                                          </p:spTgt>
                                        </p:tgtEl>
                                        <p:attrNameLst>
                                          <p:attrName>style.visibility</p:attrName>
                                        </p:attrNameLst>
                                      </p:cBhvr>
                                      <p:to>
                                        <p:strVal val="visible"/>
                                      </p:to>
                                    </p:set>
                                    <p:animEffect transition="in" filter="fade">
                                      <p:cBhvr>
                                        <p:cTn id="12" dur="500"/>
                                        <p:tgtEl>
                                          <p:spTgt spid="1085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5"/>
          <p:cNvSpPr>
            <a:spLocks noGrp="1" noChangeArrowheads="1"/>
          </p:cNvSpPr>
          <p:nvPr>
            <p:ph type="title"/>
          </p:nvPr>
        </p:nvSpPr>
        <p:spPr/>
        <p:txBody>
          <a:bodyPr/>
          <a:lstStyle/>
          <a:p>
            <a:pPr algn="ctr" fontAlgn="auto">
              <a:spcAft>
                <a:spcPts val="0"/>
              </a:spcAft>
              <a:defRPr/>
            </a:pPr>
            <a:r>
              <a:rPr lang="en-US" dirty="0">
                <a:solidFill>
                  <a:schemeClr val="accent2">
                    <a:lumMod val="40000"/>
                    <a:lumOff val="60000"/>
                  </a:schemeClr>
                </a:solidFill>
                <a:effectLst>
                  <a:outerShdw blurRad="38100" dist="38100" dir="2700000" algn="tl">
                    <a:srgbClr val="000000">
                      <a:alpha val="43137"/>
                    </a:srgbClr>
                  </a:outerShdw>
                </a:effectLst>
                <a:latin typeface="+mn-lt"/>
              </a:rPr>
              <a:t>Open Burning in Kentucky</a:t>
            </a:r>
          </a:p>
        </p:txBody>
      </p:sp>
      <p:sp>
        <p:nvSpPr>
          <p:cNvPr id="8" name="Content Placeholder 7">
            <a:extLst>
              <a:ext uri="{FF2B5EF4-FFF2-40B4-BE49-F238E27FC236}">
                <a16:creationId xmlns:a16="http://schemas.microsoft.com/office/drawing/2014/main" id="{134A54D9-500F-944E-8B3A-C8D599EE72AE}"/>
              </a:ext>
            </a:extLst>
          </p:cNvPr>
          <p:cNvSpPr>
            <a:spLocks noGrp="1"/>
          </p:cNvSpPr>
          <p:nvPr>
            <p:ph idx="1"/>
          </p:nvPr>
        </p:nvSpPr>
        <p:spPr>
          <a:xfrm>
            <a:off x="457200" y="2057400"/>
            <a:ext cx="4267200" cy="3962400"/>
          </a:xfrm>
        </p:spPr>
        <p:txBody>
          <a:bodyPr/>
          <a:lstStyle/>
          <a:p>
            <a:pPr marL="342900" indent="-342900">
              <a:buFont typeface="Arial" panose="020B0604020202020204" pitchFamily="34" charset="0"/>
              <a:buChar char="•"/>
              <a:defRPr/>
            </a:pPr>
            <a:r>
              <a:rPr lang="en-US" sz="3200" dirty="0"/>
              <a:t>What is it?</a:t>
            </a:r>
          </a:p>
          <a:p>
            <a:pPr marL="342900" indent="-342900">
              <a:buFont typeface="Arial" panose="020B0604020202020204" pitchFamily="34" charset="0"/>
              <a:buChar char="•"/>
              <a:defRPr/>
            </a:pPr>
            <a:r>
              <a:rPr lang="en-US" sz="3200" dirty="0"/>
              <a:t>Why be concerned?</a:t>
            </a:r>
          </a:p>
          <a:p>
            <a:pPr marL="342900" indent="-342900">
              <a:buFont typeface="Arial" panose="020B0604020202020204" pitchFamily="34" charset="0"/>
              <a:buChar char="•"/>
              <a:defRPr/>
            </a:pPr>
            <a:r>
              <a:rPr lang="en-US" sz="3200" dirty="0"/>
              <a:t>Legal or Illegal?</a:t>
            </a:r>
          </a:p>
          <a:p>
            <a:pPr marL="342900" indent="-342900">
              <a:buFont typeface="Arial" panose="020B0604020202020204" pitchFamily="34" charset="0"/>
              <a:buChar char="•"/>
              <a:defRPr/>
            </a:pPr>
            <a:r>
              <a:rPr lang="en-US" sz="3200" dirty="0"/>
              <a:t>Restrictions</a:t>
            </a:r>
          </a:p>
          <a:p>
            <a:pPr marL="342900" indent="-342900">
              <a:buFont typeface="Arial" panose="020B0604020202020204" pitchFamily="34" charset="0"/>
              <a:buChar char="•"/>
              <a:defRPr/>
            </a:pPr>
            <a:r>
              <a:rPr lang="en-US" sz="3200" dirty="0"/>
              <a:t>How you can help</a:t>
            </a:r>
            <a:endParaRPr lang="en-US" dirty="0"/>
          </a:p>
        </p:txBody>
      </p:sp>
      <p:pic>
        <p:nvPicPr>
          <p:cNvPr id="5" name="Picture 4" descr="A smouldering pile of trash, an example of an illegal open bur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3376" y="2057400"/>
            <a:ext cx="4241800" cy="3336118"/>
          </a:xfrm>
          <a:prstGeom prst="rect">
            <a:avLst/>
          </a:prstGeom>
        </p:spPr>
      </p:pic>
    </p:spTree>
    <p:extLst>
      <p:ext uri="{BB962C8B-B14F-4D97-AF65-F5344CB8AC3E}">
        <p14:creationId xmlns:p14="http://schemas.microsoft.com/office/powerpoint/2010/main" val="4249220272"/>
      </p:ext>
    </p:extLst>
  </p:cSld>
  <p:clrMapOvr>
    <a:masterClrMapping/>
  </p:clrMapOvr>
  <mc:AlternateContent xmlns:mc="http://schemas.openxmlformats.org/markup-compatibility/2006" xmlns:p14="http://schemas.microsoft.com/office/powerpoint/2010/main">
    <mc:Choice Requires="p14">
      <p:transition spd="med" p14:dur="700" advTm="20386">
        <p:fade/>
      </p:transition>
    </mc:Choice>
    <mc:Fallback xmlns="">
      <p:transition spd="med" advTm="20386">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heck-mark[1]"/>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66193" y="541020"/>
            <a:ext cx="677613"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99332" name="Rectangle 1028"/>
          <p:cNvSpPr>
            <a:spLocks noGrp="1" noChangeArrowheads="1"/>
          </p:cNvSpPr>
          <p:nvPr>
            <p:ph type="title"/>
          </p:nvPr>
        </p:nvSpPr>
        <p:spPr>
          <a:xfrm>
            <a:off x="457200" y="274320"/>
            <a:ext cx="7848600" cy="1143000"/>
          </a:xfrm>
        </p:spPr>
        <p:txBody>
          <a:bodyPr/>
          <a:lstStyle/>
          <a:p>
            <a:pPr algn="ct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Arial" charset="0"/>
              </a:rPr>
              <a:t>Prescribed Fire</a:t>
            </a:r>
          </a:p>
        </p:txBody>
      </p:sp>
      <p:sp>
        <p:nvSpPr>
          <p:cNvPr id="99331" name="Text Box 1027"/>
          <p:cNvSpPr txBox="1">
            <a:spLocks noChangeArrowheads="1"/>
          </p:cNvSpPr>
          <p:nvPr/>
        </p:nvSpPr>
        <p:spPr bwMode="auto">
          <a:xfrm>
            <a:off x="5943600" y="2588871"/>
            <a:ext cx="2971800" cy="2677656"/>
          </a:xfrm>
          <a:prstGeom prst="rect">
            <a:avLst/>
          </a:prstGeom>
          <a:noFill/>
          <a:ln w="9525">
            <a:noFill/>
            <a:miter lim="800000"/>
            <a:headEnd/>
            <a:tailEnd/>
          </a:ln>
          <a:effectLst/>
        </p:spPr>
        <p:txBody>
          <a:bodyPr wrap="square">
            <a:spAutoFit/>
          </a:bodyPr>
          <a:lstStyle/>
          <a:p>
            <a:pPr marL="342900" indent="-342900">
              <a:spcBef>
                <a:spcPct val="50000"/>
              </a:spcBef>
              <a:buClr>
                <a:srgbClr val="92D050"/>
              </a:buClr>
              <a:buFont typeface="Wingdings" panose="05000000000000000000" pitchFamily="2" charset="2"/>
              <a:buChar char="þ"/>
              <a:defRPr/>
            </a:pPr>
            <a:r>
              <a:rPr lang="en-US" dirty="0">
                <a:solidFill>
                  <a:srgbClr val="FFFFFF"/>
                </a:solidFill>
                <a:latin typeface="+mn-lt"/>
              </a:rPr>
              <a:t>Fires set for recognized agricultural, silvicultural, range, or wildlife management practices.</a:t>
            </a:r>
          </a:p>
        </p:txBody>
      </p:sp>
      <p:pic>
        <p:nvPicPr>
          <p:cNvPr id="84994" name="Picture 2" descr="A conservation official works a prescribed fire along the edge of a woodl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752" y="1524000"/>
            <a:ext cx="3396496" cy="2547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2" name="Picture 2" descr="A aerial view of a burning agrictural field, which is an example of a legal prescribed burning practi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733800"/>
            <a:ext cx="3886200" cy="27704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advTm="13556">
        <p:fade/>
      </p:transition>
    </mc:Choice>
    <mc:Fallback xmlns="">
      <p:transition spd="med" advTm="13556">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2" descr="check-mark[1]"/>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1000" y="472109"/>
            <a:ext cx="677613"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134146" name="Rectangle 2"/>
          <p:cNvSpPr>
            <a:spLocks noGrp="1" noChangeArrowheads="1"/>
          </p:cNvSpPr>
          <p:nvPr>
            <p:ph type="title"/>
          </p:nvPr>
        </p:nvSpPr>
        <p:spPr>
          <a:xfrm>
            <a:off x="1219200" y="228600"/>
            <a:ext cx="4907282" cy="1143000"/>
          </a:xfrm>
        </p:spPr>
        <p:txBody>
          <a:bodyPr/>
          <a:lstStyle/>
          <a:p>
            <a:pP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mn-lt"/>
              </a:rPr>
              <a:t>Live Fire Training</a:t>
            </a:r>
          </a:p>
        </p:txBody>
      </p:sp>
      <p:sp>
        <p:nvSpPr>
          <p:cNvPr id="134148" name="Text Box 4"/>
          <p:cNvSpPr txBox="1">
            <a:spLocks noChangeArrowheads="1"/>
          </p:cNvSpPr>
          <p:nvPr/>
        </p:nvSpPr>
        <p:spPr bwMode="auto">
          <a:xfrm>
            <a:off x="762000" y="1371600"/>
            <a:ext cx="7696200" cy="954088"/>
          </a:xfrm>
          <a:prstGeom prst="rect">
            <a:avLst/>
          </a:prstGeom>
          <a:noFill/>
          <a:ln w="9525">
            <a:noFill/>
            <a:miter lim="800000"/>
            <a:headEnd/>
            <a:tailEnd/>
          </a:ln>
          <a:effectLst/>
        </p:spPr>
        <p:txBody>
          <a:bodyPr>
            <a:spAutoFit/>
          </a:bodyPr>
          <a:lstStyle/>
          <a:p>
            <a:pPr marL="457200" indent="-457200">
              <a:spcBef>
                <a:spcPct val="50000"/>
              </a:spcBef>
              <a:buClr>
                <a:srgbClr val="92D050"/>
              </a:buClr>
              <a:buFont typeface="Wingdings" panose="05000000000000000000" pitchFamily="2" charset="2"/>
              <a:buChar char="þ"/>
              <a:defRPr/>
            </a:pPr>
            <a:r>
              <a:rPr lang="en-US" sz="2800" dirty="0">
                <a:effectLst>
                  <a:outerShdw blurRad="38100" dist="38100" dir="2700000" algn="tl">
                    <a:srgbClr val="000000"/>
                  </a:outerShdw>
                </a:effectLst>
              </a:rPr>
              <a:t>Fires set for the purpose of instruction and training of firefighters.</a:t>
            </a:r>
          </a:p>
        </p:txBody>
      </p:sp>
      <p:sp>
        <p:nvSpPr>
          <p:cNvPr id="2" name="TextBox 1">
            <a:extLst>
              <a:ext uri="{FF2B5EF4-FFF2-40B4-BE49-F238E27FC236}">
                <a16:creationId xmlns:a16="http://schemas.microsoft.com/office/drawing/2014/main" id="{325B0966-FAFD-1E49-9A6A-C01146DDD02C}"/>
              </a:ext>
            </a:extLst>
          </p:cNvPr>
          <p:cNvSpPr txBox="1"/>
          <p:nvPr/>
        </p:nvSpPr>
        <p:spPr>
          <a:xfrm>
            <a:off x="5451763" y="2963857"/>
            <a:ext cx="3352800" cy="2862322"/>
          </a:xfrm>
          <a:prstGeom prst="rect">
            <a:avLst/>
          </a:prstGeom>
          <a:noFill/>
        </p:spPr>
        <p:txBody>
          <a:bodyPr wrap="square" rtlCol="0">
            <a:spAutoFit/>
          </a:bodyPr>
          <a:lstStyle/>
          <a:p>
            <a:pPr marL="342900" indent="-342900">
              <a:buClr>
                <a:schemeClr val="tx1"/>
              </a:buClr>
              <a:buFont typeface="Arial" panose="020B0604020202020204" pitchFamily="34" charset="0"/>
              <a:buChar char="•"/>
            </a:pPr>
            <a:r>
              <a:rPr lang="en-US" sz="2000" dirty="0"/>
              <a:t>Materials likely to produce toxic emissions must be removed prior to burn.</a:t>
            </a:r>
          </a:p>
          <a:p>
            <a:pPr marL="342900" indent="-342900">
              <a:buClr>
                <a:schemeClr val="tx1"/>
              </a:buClr>
              <a:buFont typeface="Arial" panose="020B0604020202020204" pitchFamily="34" charset="0"/>
              <a:buChar char="•"/>
            </a:pPr>
            <a:r>
              <a:rPr lang="en-US" sz="2000" dirty="0"/>
              <a:t>Contact the State Fire Commission for more information.</a:t>
            </a:r>
          </a:p>
          <a:p>
            <a:pPr marL="342900" indent="-342900">
              <a:buClr>
                <a:schemeClr val="tx1"/>
              </a:buClr>
              <a:buFont typeface="Arial" panose="020B0604020202020204" pitchFamily="34" charset="0"/>
              <a:buChar char="•"/>
            </a:pPr>
            <a:r>
              <a:rPr lang="en-US" sz="2000" dirty="0"/>
              <a:t>Additional restrictions apply.</a:t>
            </a:r>
          </a:p>
        </p:txBody>
      </p:sp>
      <p:pic>
        <p:nvPicPr>
          <p:cNvPr id="6" name="Picture 5" descr="A fire fighter works to extiguish a house fire during a fire training exercise."/>
          <p:cNvPicPr>
            <a:picLocks noChangeAspect="1"/>
          </p:cNvPicPr>
          <p:nvPr/>
        </p:nvPicPr>
        <p:blipFill rotWithShape="1">
          <a:blip r:embed="rId5" cstate="print">
            <a:extLst>
              <a:ext uri="{28A0092B-C50C-407E-A947-70E740481C1C}">
                <a14:useLocalDpi xmlns:a14="http://schemas.microsoft.com/office/drawing/2010/main" val="0"/>
              </a:ext>
            </a:extLst>
          </a:blip>
          <a:srcRect r="19588"/>
          <a:stretch/>
        </p:blipFill>
        <p:spPr>
          <a:xfrm>
            <a:off x="304801" y="2662646"/>
            <a:ext cx="4953000" cy="3464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5598">
        <p:fade/>
      </p:transition>
    </mc:Choice>
    <mc:Fallback xmlns="">
      <p:transition spd="med" advTm="25598">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question mark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322" y="341293"/>
            <a:ext cx="830955" cy="830955"/>
          </a:xfrm>
          <a:prstGeom prst="rect">
            <a:avLst/>
          </a:prstGeom>
        </p:spPr>
      </p:pic>
      <p:sp>
        <p:nvSpPr>
          <p:cNvPr id="100356" name="Rectangle 4"/>
          <p:cNvSpPr>
            <a:spLocks noGrp="1" noChangeArrowheads="1"/>
          </p:cNvSpPr>
          <p:nvPr>
            <p:ph type="title"/>
          </p:nvPr>
        </p:nvSpPr>
        <p:spPr>
          <a:xfrm>
            <a:off x="1295400" y="185270"/>
            <a:ext cx="3657600" cy="1143000"/>
          </a:xfrm>
        </p:spPr>
        <p:txBody>
          <a:bodyPr/>
          <a:lstStyle/>
          <a:p>
            <a:pP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mn-lt"/>
              </a:rPr>
              <a:t>Leaf Burning</a:t>
            </a:r>
          </a:p>
        </p:txBody>
      </p:sp>
      <p:sp>
        <p:nvSpPr>
          <p:cNvPr id="5" name="TextBox 4"/>
          <p:cNvSpPr txBox="1"/>
          <p:nvPr/>
        </p:nvSpPr>
        <p:spPr>
          <a:xfrm>
            <a:off x="596096" y="1219200"/>
            <a:ext cx="7848600" cy="954107"/>
          </a:xfrm>
          <a:prstGeom prst="rect">
            <a:avLst/>
          </a:prstGeom>
          <a:noFill/>
        </p:spPr>
        <p:txBody>
          <a:bodyPr wrap="square">
            <a:spAutoFit/>
          </a:bodyPr>
          <a:lstStyle/>
          <a:p>
            <a:pPr marL="457200" indent="-457200">
              <a:buFont typeface="Arial" panose="020B0604020202020204" pitchFamily="34" charset="0"/>
              <a:buChar char="•"/>
              <a:defRPr/>
            </a:pPr>
            <a:r>
              <a:rPr lang="en-US" sz="2800" dirty="0">
                <a:effectLst>
                  <a:outerShdw blurRad="38100" dist="38100" dir="2700000" algn="tl">
                    <a:srgbClr val="000000">
                      <a:alpha val="43137"/>
                    </a:srgbClr>
                  </a:outerShdw>
                </a:effectLst>
                <a:latin typeface="+mn-lt"/>
              </a:rPr>
              <a:t>Restricted in some areas, permitted in others</a:t>
            </a:r>
          </a:p>
          <a:p>
            <a:pPr marL="457200" indent="-457200">
              <a:buFont typeface="Arial" panose="020B0604020202020204" pitchFamily="34" charset="0"/>
              <a:buChar char="•"/>
              <a:defRPr/>
            </a:pPr>
            <a:r>
              <a:rPr lang="en-US" sz="2800" dirty="0">
                <a:effectLst>
                  <a:outerShdw blurRad="38100" dist="38100" dir="2700000" algn="tl">
                    <a:srgbClr val="000000">
                      <a:alpha val="43137"/>
                    </a:srgbClr>
                  </a:outerShdw>
                </a:effectLst>
                <a:latin typeface="+mn-lt"/>
              </a:rPr>
              <a:t>Check local ordinances</a:t>
            </a:r>
          </a:p>
        </p:txBody>
      </p:sp>
      <p:sp>
        <p:nvSpPr>
          <p:cNvPr id="100355" name="Rectangle 3"/>
          <p:cNvSpPr>
            <a:spLocks noChangeArrowheads="1"/>
          </p:cNvSpPr>
          <p:nvPr/>
        </p:nvSpPr>
        <p:spPr bwMode="auto">
          <a:xfrm>
            <a:off x="3505200" y="3352800"/>
            <a:ext cx="5105400" cy="2492990"/>
          </a:xfrm>
          <a:prstGeom prst="rect">
            <a:avLst/>
          </a:prstGeom>
          <a:noFill/>
          <a:ln w="9525">
            <a:noFill/>
            <a:miter lim="800000"/>
            <a:headEnd/>
            <a:tailEnd/>
          </a:ln>
          <a:effectLst/>
        </p:spPr>
        <p:txBody>
          <a:bodyPr wrap="square">
            <a:spAutoFit/>
          </a:bodyPr>
          <a:lstStyle/>
          <a:p>
            <a:pPr marL="173038">
              <a:spcBef>
                <a:spcPct val="50000"/>
              </a:spcBef>
              <a:defRPr/>
            </a:pPr>
            <a:r>
              <a:rPr lang="en-US" dirty="0"/>
              <a:t>The following counties are not allowed to burn leaves during ozone season, May - September:</a:t>
            </a:r>
          </a:p>
          <a:p>
            <a:pPr lvl="1">
              <a:spcBef>
                <a:spcPct val="50000"/>
              </a:spcBef>
              <a:defRPr/>
            </a:pPr>
            <a:r>
              <a:rPr lang="en-US" i="1" dirty="0"/>
              <a:t>Jefferson, Boone, Kenton, Campbell, Boyd, Bullitt, Oldham, and Lawrence (partial)</a:t>
            </a:r>
          </a:p>
        </p:txBody>
      </p:sp>
      <p:pic>
        <p:nvPicPr>
          <p:cNvPr id="91138" name="Picture 2" descr="Man burning leav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438400"/>
            <a:ext cx="2590800" cy="39823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6413956"/>
            <a:ext cx="2514600" cy="215444"/>
          </a:xfrm>
          <a:prstGeom prst="rect">
            <a:avLst/>
          </a:prstGeom>
          <a:noFill/>
        </p:spPr>
        <p:txBody>
          <a:bodyPr wrap="square" rtlCol="0">
            <a:spAutoFit/>
          </a:bodyPr>
          <a:lstStyle/>
          <a:p>
            <a:pPr algn="r"/>
            <a:r>
              <a:rPr lang="en-US" sz="800" i="1" dirty="0"/>
              <a:t>Iowa DNR</a:t>
            </a:r>
          </a:p>
        </p:txBody>
      </p:sp>
    </p:spTree>
  </p:cSld>
  <p:clrMapOvr>
    <a:masterClrMapping/>
  </p:clrMapOvr>
  <mc:AlternateContent xmlns:mc="http://schemas.openxmlformats.org/markup-compatibility/2006" xmlns:p14="http://schemas.microsoft.com/office/powerpoint/2010/main">
    <mc:Choice Requires="p14">
      <p:transition spd="med" p14:dur="700" advTm="28110">
        <p:fade/>
      </p:transition>
    </mc:Choice>
    <mc:Fallback xmlns="">
      <p:transition spd="med" advTm="2811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check-mark[1]"/>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219200" y="348305"/>
            <a:ext cx="677613"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2" name="Title 1"/>
          <p:cNvSpPr>
            <a:spLocks noGrp="1"/>
          </p:cNvSpPr>
          <p:nvPr>
            <p:ph type="title"/>
          </p:nvPr>
        </p:nvSpPr>
        <p:spPr>
          <a:xfrm>
            <a:off x="911352" y="360362"/>
            <a:ext cx="7470648" cy="1143000"/>
          </a:xfrm>
        </p:spPr>
        <p:txBody>
          <a:bodyPr>
            <a:normAutofit fontScale="90000"/>
          </a:bodyPr>
          <a:lstStyle/>
          <a:p>
            <a:pPr algn="ctr"/>
            <a:r>
              <a:rPr lang="en-US" dirty="0">
                <a:solidFill>
                  <a:schemeClr val="accent2">
                    <a:lumMod val="40000"/>
                    <a:lumOff val="60000"/>
                  </a:schemeClr>
                </a:solidFill>
                <a:effectLst>
                  <a:outerShdw blurRad="38100" dist="38100" dir="2700000" algn="tl">
                    <a:srgbClr val="000000">
                      <a:alpha val="43137"/>
                    </a:srgbClr>
                  </a:outerShdw>
                </a:effectLst>
                <a:latin typeface="+mn-lt"/>
              </a:rPr>
              <a:t>Uncoated Household</a:t>
            </a:r>
            <a:br>
              <a:rPr lang="en-US" dirty="0">
                <a:solidFill>
                  <a:schemeClr val="accent2">
                    <a:lumMod val="40000"/>
                    <a:lumOff val="60000"/>
                  </a:schemeClr>
                </a:solidFill>
                <a:effectLst>
                  <a:outerShdw blurRad="38100" dist="38100" dir="2700000" algn="tl">
                    <a:srgbClr val="000000">
                      <a:alpha val="43137"/>
                    </a:srgbClr>
                  </a:outerShdw>
                </a:effectLst>
                <a:latin typeface="+mn-lt"/>
              </a:rPr>
            </a:br>
            <a:r>
              <a:rPr lang="en-US" dirty="0">
                <a:solidFill>
                  <a:schemeClr val="accent2">
                    <a:lumMod val="40000"/>
                    <a:lumOff val="60000"/>
                  </a:schemeClr>
                </a:solidFill>
                <a:effectLst>
                  <a:outerShdw blurRad="38100" dist="38100" dir="2700000" algn="tl">
                    <a:srgbClr val="000000">
                      <a:alpha val="43137"/>
                    </a:srgbClr>
                  </a:outerShdw>
                </a:effectLst>
                <a:latin typeface="+mn-lt"/>
              </a:rPr>
              <a:t> Paper Products</a:t>
            </a:r>
          </a:p>
        </p:txBody>
      </p:sp>
      <p:sp>
        <p:nvSpPr>
          <p:cNvPr id="3" name="TextBox 2"/>
          <p:cNvSpPr txBox="1"/>
          <p:nvPr/>
        </p:nvSpPr>
        <p:spPr>
          <a:xfrm>
            <a:off x="2057400" y="1752600"/>
            <a:ext cx="5334000" cy="461665"/>
          </a:xfrm>
          <a:prstGeom prst="rect">
            <a:avLst/>
          </a:prstGeom>
          <a:noFill/>
        </p:spPr>
        <p:txBody>
          <a:bodyPr wrap="square" rtlCol="0">
            <a:spAutoFit/>
          </a:bodyPr>
          <a:lstStyle/>
          <a:p>
            <a:pPr algn="ctr"/>
            <a:r>
              <a:rPr lang="en-US" i="1" dirty="0"/>
              <a:t>Check local ordinances</a:t>
            </a:r>
          </a:p>
        </p:txBody>
      </p:sp>
      <p:pic>
        <p:nvPicPr>
          <p:cNvPr id="4" name="Picture 3" descr="Pile of office paper"/>
          <p:cNvPicPr>
            <a:picLocks noChangeAspect="1"/>
          </p:cNvPicPr>
          <p:nvPr/>
        </p:nvPicPr>
        <p:blipFill rotWithShape="1">
          <a:blip r:embed="rId5" cstate="print">
            <a:extLst>
              <a:ext uri="{28A0092B-C50C-407E-A947-70E740481C1C}">
                <a14:useLocalDpi xmlns:a14="http://schemas.microsoft.com/office/drawing/2010/main" val="0"/>
              </a:ext>
            </a:extLst>
          </a:blip>
          <a:srcRect l="7098" t="9841"/>
          <a:stretch/>
        </p:blipFill>
        <p:spPr>
          <a:xfrm>
            <a:off x="685800" y="2339528"/>
            <a:ext cx="1905768" cy="2461072"/>
          </a:xfrm>
          <a:prstGeom prst="rect">
            <a:avLst/>
          </a:prstGeom>
        </p:spPr>
      </p:pic>
      <p:sp>
        <p:nvSpPr>
          <p:cNvPr id="12" name="TextBox 11" descr="Office paper is permitted to be open burned"/>
          <p:cNvSpPr txBox="1"/>
          <p:nvPr/>
        </p:nvSpPr>
        <p:spPr>
          <a:xfrm>
            <a:off x="419484" y="4828572"/>
            <a:ext cx="2438400" cy="461665"/>
          </a:xfrm>
          <a:prstGeom prst="rect">
            <a:avLst/>
          </a:prstGeom>
          <a:noFill/>
        </p:spPr>
        <p:txBody>
          <a:bodyPr wrap="square" rtlCol="0">
            <a:spAutoFit/>
          </a:bodyPr>
          <a:lstStyle/>
          <a:p>
            <a:pPr marL="285750" indent="-285750" algn="ctr">
              <a:buClr>
                <a:srgbClr val="92D050"/>
              </a:buClr>
              <a:buFont typeface="Wingdings" panose="05000000000000000000" pitchFamily="2" charset="2"/>
              <a:buChar char="þ"/>
            </a:pPr>
            <a:r>
              <a:rPr lang="en-US" dirty="0"/>
              <a:t>Office paper</a:t>
            </a:r>
          </a:p>
        </p:txBody>
      </p:sp>
      <p:pic>
        <p:nvPicPr>
          <p:cNvPr id="6" name="Picture 5" descr="Plain cardboar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9920" y="4022820"/>
            <a:ext cx="2651759" cy="1894114"/>
          </a:xfrm>
          <a:prstGeom prst="rect">
            <a:avLst/>
          </a:prstGeom>
        </p:spPr>
      </p:pic>
      <p:sp>
        <p:nvSpPr>
          <p:cNvPr id="13" name="TextBox 12" descr="Plain cardboard is permitted to be open burned"/>
          <p:cNvSpPr txBox="1"/>
          <p:nvPr/>
        </p:nvSpPr>
        <p:spPr>
          <a:xfrm>
            <a:off x="3124199" y="5916934"/>
            <a:ext cx="2743199" cy="461665"/>
          </a:xfrm>
          <a:prstGeom prst="rect">
            <a:avLst/>
          </a:prstGeom>
          <a:noFill/>
        </p:spPr>
        <p:txBody>
          <a:bodyPr wrap="square" rtlCol="0">
            <a:spAutoFit/>
          </a:bodyPr>
          <a:lstStyle/>
          <a:p>
            <a:pPr marL="285750" indent="-285750" algn="ctr">
              <a:buClr>
                <a:srgbClr val="92D050"/>
              </a:buClr>
              <a:buFont typeface="Wingdings" panose="05000000000000000000" pitchFamily="2" charset="2"/>
              <a:buChar char="þ"/>
            </a:pPr>
            <a:r>
              <a:rPr lang="en-US" dirty="0"/>
              <a:t>Plain cardboard</a:t>
            </a:r>
          </a:p>
        </p:txBody>
      </p:sp>
      <p:pic>
        <p:nvPicPr>
          <p:cNvPr id="5" name="Picture 4" descr="Pile of newspape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9350" y="2769964"/>
            <a:ext cx="2400300" cy="1600200"/>
          </a:xfrm>
          <a:prstGeom prst="rect">
            <a:avLst/>
          </a:prstGeom>
        </p:spPr>
      </p:pic>
      <p:sp>
        <p:nvSpPr>
          <p:cNvPr id="14" name="TextBox 13" descr="Newspaper is permitted to be open burned"/>
          <p:cNvSpPr txBox="1"/>
          <p:nvPr/>
        </p:nvSpPr>
        <p:spPr>
          <a:xfrm>
            <a:off x="6334125" y="4370164"/>
            <a:ext cx="2190750" cy="461665"/>
          </a:xfrm>
          <a:prstGeom prst="rect">
            <a:avLst/>
          </a:prstGeom>
          <a:noFill/>
        </p:spPr>
        <p:txBody>
          <a:bodyPr wrap="square" rtlCol="0">
            <a:spAutoFit/>
          </a:bodyPr>
          <a:lstStyle/>
          <a:p>
            <a:pPr marL="285750" indent="-285750" algn="ctr">
              <a:buClr>
                <a:srgbClr val="92D050"/>
              </a:buClr>
              <a:buFont typeface="Wingdings" panose="05000000000000000000" pitchFamily="2" charset="2"/>
              <a:buChar char="þ"/>
            </a:pPr>
            <a:r>
              <a:rPr lang="en-US" dirty="0"/>
              <a:t>Newspaper</a:t>
            </a:r>
          </a:p>
        </p:txBody>
      </p:sp>
    </p:spTree>
  </p:cSld>
  <p:clrMapOvr>
    <a:masterClrMapping/>
  </p:clrMapOvr>
  <mc:AlternateContent xmlns:mc="http://schemas.openxmlformats.org/markup-compatibility/2006" xmlns:p14="http://schemas.microsoft.com/office/powerpoint/2010/main">
    <mc:Choice Requires="p14">
      <p:transition spd="med" p14:dur="700" advTm="15921">
        <p:fade/>
      </p:transition>
    </mc:Choice>
    <mc:Fallback xmlns="">
      <p:transition spd="med" advTm="15921">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900" name="Rectangle 4"/>
          <p:cNvSpPr>
            <a:spLocks noGrp="1" noChangeArrowheads="1"/>
          </p:cNvSpPr>
          <p:nvPr>
            <p:ph type="title"/>
          </p:nvPr>
        </p:nvSpPr>
        <p:spPr>
          <a:xfrm>
            <a:off x="0" y="274320"/>
            <a:ext cx="9144000" cy="1143000"/>
          </a:xfrm>
        </p:spPr>
        <p:txBody>
          <a:bodyPr/>
          <a:lstStyle/>
          <a:p>
            <a:pPr algn="ct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Arial" charset="0"/>
              </a:rPr>
              <a:t>What About Trash?</a:t>
            </a:r>
          </a:p>
        </p:txBody>
      </p:sp>
      <p:sp>
        <p:nvSpPr>
          <p:cNvPr id="5" name="TextBox 4"/>
          <p:cNvSpPr txBox="1"/>
          <p:nvPr/>
        </p:nvSpPr>
        <p:spPr>
          <a:xfrm>
            <a:off x="1066800" y="1295400"/>
            <a:ext cx="7239000" cy="954088"/>
          </a:xfrm>
          <a:prstGeom prst="rect">
            <a:avLst/>
          </a:prstGeom>
          <a:noFill/>
        </p:spPr>
        <p:txBody>
          <a:bodyPr>
            <a:spAutoFit/>
          </a:bodyPr>
          <a:lstStyle/>
          <a:p>
            <a:pPr>
              <a:defRPr/>
            </a:pPr>
            <a:r>
              <a:rPr lang="en-US" sz="2800" i="1" dirty="0">
                <a:solidFill>
                  <a:schemeClr val="accent2">
                    <a:lumMod val="20000"/>
                    <a:lumOff val="80000"/>
                  </a:schemeClr>
                </a:solidFill>
                <a:latin typeface="+mn-lt"/>
              </a:rPr>
              <a:t>Nearly everything found in household trash is illegal to burn.</a:t>
            </a:r>
          </a:p>
        </p:txBody>
      </p:sp>
      <p:sp>
        <p:nvSpPr>
          <p:cNvPr id="80901" name="Rectangle 5"/>
          <p:cNvSpPr>
            <a:spLocks noChangeArrowheads="1"/>
          </p:cNvSpPr>
          <p:nvPr/>
        </p:nvSpPr>
        <p:spPr bwMode="auto">
          <a:xfrm>
            <a:off x="609600" y="2590800"/>
            <a:ext cx="7315200" cy="3859518"/>
          </a:xfrm>
          <a:prstGeom prst="rect">
            <a:avLst/>
          </a:prstGeom>
          <a:noFill/>
          <a:ln w="9525">
            <a:noFill/>
            <a:miter lim="800000"/>
            <a:headEnd/>
            <a:tailEnd/>
          </a:ln>
          <a:effectLst/>
        </p:spPr>
        <p:txBody>
          <a:bodyPr wrap="square">
            <a:spAutoFit/>
          </a:bodyPr>
          <a:lstStyle/>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Plastic</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Coated paper and cardboard</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Food</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Foam insulation</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Styrofoam </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Metal &amp; glass</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Aerosol cans </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Rubber</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Painted products</a:t>
            </a:r>
          </a:p>
          <a:p>
            <a:pPr marL="800100" lvl="1" indent="-342900">
              <a:lnSpc>
                <a:spcPct val="75000"/>
              </a:lnSpc>
              <a:spcBef>
                <a:spcPct val="30000"/>
              </a:spcBef>
              <a:buClr>
                <a:srgbClr val="FF0000"/>
              </a:buClr>
              <a:buFont typeface="Arial" panose="020B0604020202020204" pitchFamily="34" charset="0"/>
              <a:buChar char="X"/>
              <a:defRPr/>
            </a:pPr>
            <a:r>
              <a:rPr lang="en-US" dirty="0">
                <a:solidFill>
                  <a:srgbClr val="FFFFFF"/>
                </a:solidFill>
              </a:rPr>
              <a:t> Diapers, clothing</a:t>
            </a:r>
          </a:p>
        </p:txBody>
      </p:sp>
      <p:grpSp>
        <p:nvGrpSpPr>
          <p:cNvPr id="2" name="Group 1" descr="A garbage bag with a red circle and slash icon over it signifies that most everything in trash is illegal to be burned in Kentucky.">
            <a:extLst>
              <a:ext uri="{FF2B5EF4-FFF2-40B4-BE49-F238E27FC236}">
                <a16:creationId xmlns:a16="http://schemas.microsoft.com/office/drawing/2014/main" id="{B6699F23-4DF5-154D-B8FA-DF7D89CC6504}"/>
              </a:ext>
            </a:extLst>
          </p:cNvPr>
          <p:cNvGrpSpPr/>
          <p:nvPr/>
        </p:nvGrpSpPr>
        <p:grpSpPr>
          <a:xfrm>
            <a:off x="5334000" y="3276600"/>
            <a:ext cx="3124200" cy="3203293"/>
            <a:chOff x="5334000" y="3276600"/>
            <a:chExt cx="3124200" cy="3203293"/>
          </a:xfrm>
        </p:grpSpPr>
        <p:pic>
          <p:nvPicPr>
            <p:cNvPr id="93188" name="Picture 4" descr="A bag of trash with a red circle and slash across it, signifying that you shouldn't burn trash."/>
            <p:cNvPicPr>
              <a:picLocks noChangeAspect="1" noChangeArrowheads="1"/>
            </p:cNvPicPr>
            <p:nvPr/>
          </p:nvPicPr>
          <p:blipFill rotWithShape="1">
            <a:blip r:embed="rId3">
              <a:extLst>
                <a:ext uri="{28A0092B-C50C-407E-A947-70E740481C1C}">
                  <a14:useLocalDpi xmlns:a14="http://schemas.microsoft.com/office/drawing/2010/main" val="0"/>
                </a:ext>
              </a:extLst>
            </a:blip>
            <a:srcRect l="11969" t="13357" r="9469" b="5544"/>
            <a:stretch/>
          </p:blipFill>
          <p:spPr bwMode="auto">
            <a:xfrm>
              <a:off x="5417966" y="3276600"/>
              <a:ext cx="2956265" cy="3203293"/>
            </a:xfrm>
            <a:prstGeom prst="rect">
              <a:avLst/>
            </a:prstGeom>
            <a:noFill/>
            <a:extLst>
              <a:ext uri="{909E8E84-426E-40DD-AFC4-6F175D3DCCD1}">
                <a14:hiddenFill xmlns:a14="http://schemas.microsoft.com/office/drawing/2010/main">
                  <a:solidFill>
                    <a:srgbClr val="FFFFFF"/>
                  </a:solidFill>
                </a14:hiddenFill>
              </a:ext>
            </a:extLst>
          </p:spPr>
        </p:pic>
        <p:sp>
          <p:nvSpPr>
            <p:cNvPr id="9" name="Flowchart: Connector 8"/>
            <p:cNvSpPr/>
            <p:nvPr/>
          </p:nvSpPr>
          <p:spPr>
            <a:xfrm>
              <a:off x="5334000" y="3352800"/>
              <a:ext cx="3124200" cy="3048000"/>
            </a:xfrm>
            <a:prstGeom prst="flowChartConnector">
              <a:avLst/>
            </a:prstGeom>
            <a:noFill/>
            <a:ln w="50800">
              <a:solidFill>
                <a:srgbClr val="F8442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 name="Straight Connector 10"/>
            <p:cNvCxnSpPr>
              <a:stCxn id="9" idx="7"/>
              <a:endCxn id="9" idx="3"/>
            </p:cNvCxnSpPr>
            <p:nvPr/>
          </p:nvCxnSpPr>
          <p:spPr>
            <a:xfrm flipH="1">
              <a:off x="5791528" y="3799169"/>
              <a:ext cx="2209144" cy="2155262"/>
            </a:xfrm>
            <a:prstGeom prst="line">
              <a:avLst/>
            </a:prstGeom>
            <a:ln w="50800">
              <a:solidFill>
                <a:srgbClr val="F84426"/>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advTm="35415">
        <p:fade/>
      </p:transition>
    </mc:Choice>
    <mc:Fallback xmlns="">
      <p:transition spd="med" advTm="35415">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320"/>
            <a:ext cx="9144000" cy="1143000"/>
          </a:xfrm>
        </p:spPr>
        <p:txBody>
          <a:bodyPr/>
          <a:lstStyle/>
          <a:p>
            <a:pPr algn="ctr" fontAlgn="auto">
              <a:spcAft>
                <a:spcPts val="0"/>
              </a:spcAft>
              <a:defRPr/>
            </a:pPr>
            <a:r>
              <a:rPr lang="en-US" dirty="0">
                <a:solidFill>
                  <a:schemeClr val="accent2">
                    <a:lumMod val="40000"/>
                    <a:lumOff val="60000"/>
                  </a:schemeClr>
                </a:solidFill>
                <a:effectLst>
                  <a:outerShdw blurRad="38100" dist="38100" dir="2700000" algn="tl">
                    <a:srgbClr val="000000">
                      <a:alpha val="43137"/>
                    </a:srgbClr>
                  </a:outerShdw>
                </a:effectLst>
                <a:latin typeface="+mn-lt"/>
              </a:rPr>
              <a:t>Today’s Trash is Different</a:t>
            </a:r>
          </a:p>
        </p:txBody>
      </p:sp>
      <p:sp>
        <p:nvSpPr>
          <p:cNvPr id="15" name="TextBox 14"/>
          <p:cNvSpPr txBox="1"/>
          <p:nvPr/>
        </p:nvSpPr>
        <p:spPr>
          <a:xfrm>
            <a:off x="609600" y="5334000"/>
            <a:ext cx="2514600" cy="461665"/>
          </a:xfrm>
          <a:prstGeom prst="rect">
            <a:avLst/>
          </a:prstGeom>
          <a:noFill/>
        </p:spPr>
        <p:txBody>
          <a:bodyPr wrap="square" rtlCol="0">
            <a:spAutoFit/>
          </a:bodyPr>
          <a:lstStyle/>
          <a:p>
            <a:pPr algn="r"/>
            <a:r>
              <a:rPr lang="en-US" dirty="0">
                <a:effectLst>
                  <a:outerShdw blurRad="38100" dist="38100" dir="2700000" algn="tl">
                    <a:srgbClr val="000000">
                      <a:alpha val="43137"/>
                    </a:srgbClr>
                  </a:outerShdw>
                </a:effectLst>
              </a:rPr>
              <a:t>Yesterday’s trash</a:t>
            </a:r>
          </a:p>
        </p:txBody>
      </p:sp>
      <p:pic>
        <p:nvPicPr>
          <p:cNvPr id="3" name="Picture 2" descr="An old glass bot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581" y="2008870"/>
            <a:ext cx="1675888" cy="2234517"/>
          </a:xfrm>
          <a:prstGeom prst="rect">
            <a:avLst/>
          </a:prstGeom>
        </p:spPr>
      </p:pic>
      <p:pic>
        <p:nvPicPr>
          <p:cNvPr id="4" name="Picture 3" descr="Tin can"/>
          <p:cNvPicPr>
            <a:picLocks noChangeAspect="1"/>
          </p:cNvPicPr>
          <p:nvPr/>
        </p:nvPicPr>
        <p:blipFill rotWithShape="1">
          <a:blip r:embed="rId4" cstate="print">
            <a:extLst>
              <a:ext uri="{28A0092B-C50C-407E-A947-70E740481C1C}">
                <a14:useLocalDpi xmlns:a14="http://schemas.microsoft.com/office/drawing/2010/main" val="0"/>
              </a:ext>
            </a:extLst>
          </a:blip>
          <a:srcRect l="12254" r="12685"/>
          <a:stretch/>
        </p:blipFill>
        <p:spPr>
          <a:xfrm>
            <a:off x="1770926" y="3586924"/>
            <a:ext cx="1979271" cy="1765195"/>
          </a:xfrm>
          <a:prstGeom prst="rect">
            <a:avLst/>
          </a:prstGeom>
        </p:spPr>
      </p:pic>
      <p:pic>
        <p:nvPicPr>
          <p:cNvPr id="5" name="Picture 4" descr="Newspap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2746" y="1828800"/>
            <a:ext cx="2383292" cy="1588861"/>
          </a:xfrm>
          <a:prstGeom prst="rect">
            <a:avLst/>
          </a:prstGeom>
        </p:spPr>
      </p:pic>
      <p:sp>
        <p:nvSpPr>
          <p:cNvPr id="16" name="TextBox 15"/>
          <p:cNvSpPr txBox="1"/>
          <p:nvPr/>
        </p:nvSpPr>
        <p:spPr>
          <a:xfrm>
            <a:off x="5772596" y="5598864"/>
            <a:ext cx="2514600" cy="461665"/>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rPr>
              <a:t>Today’s trash</a:t>
            </a:r>
          </a:p>
        </p:txBody>
      </p:sp>
      <p:pic>
        <p:nvPicPr>
          <p:cNvPr id="10" name="Picture 9" descr="Modern trash containing lots of plastic"/>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8800" y="1676399"/>
            <a:ext cx="2782193" cy="3894219"/>
          </a:xfrm>
          <a:prstGeom prst="rect">
            <a:avLst/>
          </a:prstGeom>
        </p:spPr>
      </p:pic>
    </p:spTree>
    <p:extLst>
      <p:ext uri="{BB962C8B-B14F-4D97-AF65-F5344CB8AC3E}">
        <p14:creationId xmlns:p14="http://schemas.microsoft.com/office/powerpoint/2010/main" val="3158876711"/>
      </p:ext>
    </p:extLst>
  </p:cSld>
  <p:clrMapOvr>
    <a:masterClrMapping/>
  </p:clrMapOvr>
  <p:transition advTm="12506">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74638"/>
            <a:ext cx="8839198" cy="1143000"/>
          </a:xfrm>
        </p:spPr>
        <p:txBody>
          <a:bodyPr/>
          <a:lstStyle/>
          <a:p>
            <a:pPr algn="ctr"/>
            <a:r>
              <a:rPr lang="en-US" dirty="0">
                <a:solidFill>
                  <a:schemeClr val="accent2">
                    <a:lumMod val="40000"/>
                    <a:lumOff val="60000"/>
                  </a:schemeClr>
                </a:solidFill>
                <a:latin typeface="+mn-lt"/>
              </a:rPr>
              <a:t>What’s in that trash?</a:t>
            </a:r>
          </a:p>
        </p:txBody>
      </p:sp>
      <p:grpSp>
        <p:nvGrpSpPr>
          <p:cNvPr id="3" name="Group 2" descr="A diagram shows that common trash items release checmicals and heavy metals when burned.">
            <a:extLst>
              <a:ext uri="{FF2B5EF4-FFF2-40B4-BE49-F238E27FC236}">
                <a16:creationId xmlns:a16="http://schemas.microsoft.com/office/drawing/2014/main" id="{2007EA90-0EA3-424A-9E2C-AA166C33354C}"/>
              </a:ext>
            </a:extLst>
          </p:cNvPr>
          <p:cNvGrpSpPr/>
          <p:nvPr/>
        </p:nvGrpSpPr>
        <p:grpSpPr>
          <a:xfrm>
            <a:off x="683238" y="1435235"/>
            <a:ext cx="8308361" cy="4858107"/>
            <a:chOff x="683238" y="1435235"/>
            <a:chExt cx="8308361" cy="4858107"/>
          </a:xfrm>
        </p:grpSpPr>
        <p:sp>
          <p:nvSpPr>
            <p:cNvPr id="6" name="TextBox 5"/>
            <p:cNvSpPr txBox="1"/>
            <p:nvPr/>
          </p:nvSpPr>
          <p:spPr>
            <a:xfrm>
              <a:off x="6553199" y="1676399"/>
              <a:ext cx="1447800" cy="523220"/>
            </a:xfrm>
            <a:prstGeom prst="rect">
              <a:avLst/>
            </a:prstGeom>
            <a:noFill/>
          </p:spPr>
          <p:txBody>
            <a:bodyPr wrap="square" rtlCol="0">
              <a:spAutoFit/>
            </a:bodyPr>
            <a:lstStyle/>
            <a:p>
              <a:r>
                <a:rPr lang="en-US" sz="2800" dirty="0"/>
                <a:t>Dioxin</a:t>
              </a:r>
            </a:p>
          </p:txBody>
        </p:sp>
        <p:sp>
          <p:nvSpPr>
            <p:cNvPr id="7" name="TextBox 6"/>
            <p:cNvSpPr txBox="1"/>
            <p:nvPr/>
          </p:nvSpPr>
          <p:spPr>
            <a:xfrm>
              <a:off x="6979443" y="2753435"/>
              <a:ext cx="1743075" cy="523220"/>
            </a:xfrm>
            <a:prstGeom prst="rect">
              <a:avLst/>
            </a:prstGeom>
            <a:noFill/>
          </p:spPr>
          <p:txBody>
            <a:bodyPr wrap="square" rtlCol="0">
              <a:spAutoFit/>
            </a:bodyPr>
            <a:lstStyle/>
            <a:p>
              <a:r>
                <a:rPr lang="en-US" sz="2800" dirty="0"/>
                <a:t>Benzene</a:t>
              </a:r>
            </a:p>
          </p:txBody>
        </p:sp>
        <p:sp>
          <p:nvSpPr>
            <p:cNvPr id="8" name="TextBox 7"/>
            <p:cNvSpPr txBox="1"/>
            <p:nvPr/>
          </p:nvSpPr>
          <p:spPr>
            <a:xfrm>
              <a:off x="7010400" y="4127211"/>
              <a:ext cx="1981199" cy="523220"/>
            </a:xfrm>
            <a:prstGeom prst="rect">
              <a:avLst/>
            </a:prstGeom>
            <a:noFill/>
          </p:spPr>
          <p:txBody>
            <a:bodyPr wrap="square" rtlCol="0">
              <a:spAutoFit/>
            </a:bodyPr>
            <a:lstStyle/>
            <a:p>
              <a:r>
                <a:rPr lang="en-US" sz="2800" dirty="0"/>
                <a:t>Toluene</a:t>
              </a:r>
            </a:p>
          </p:txBody>
        </p:sp>
        <p:sp>
          <p:nvSpPr>
            <p:cNvPr id="9" name="TextBox 8"/>
            <p:cNvSpPr txBox="1"/>
            <p:nvPr/>
          </p:nvSpPr>
          <p:spPr>
            <a:xfrm>
              <a:off x="6076950" y="5485386"/>
              <a:ext cx="1904999" cy="523220"/>
            </a:xfrm>
            <a:prstGeom prst="rect">
              <a:avLst/>
            </a:prstGeom>
            <a:noFill/>
          </p:spPr>
          <p:txBody>
            <a:bodyPr wrap="square" rtlCol="0">
              <a:spAutoFit/>
            </a:bodyPr>
            <a:lstStyle/>
            <a:p>
              <a:r>
                <a:rPr lang="en-US" sz="2800" dirty="0"/>
                <a:t>Acrolein</a:t>
              </a:r>
            </a:p>
          </p:txBody>
        </p:sp>
        <p:sp>
          <p:nvSpPr>
            <p:cNvPr id="10" name="TextBox 9"/>
            <p:cNvSpPr txBox="1"/>
            <p:nvPr/>
          </p:nvSpPr>
          <p:spPr>
            <a:xfrm>
              <a:off x="2781299" y="5770122"/>
              <a:ext cx="2590800" cy="523220"/>
            </a:xfrm>
            <a:prstGeom prst="rect">
              <a:avLst/>
            </a:prstGeom>
            <a:noFill/>
          </p:spPr>
          <p:txBody>
            <a:bodyPr wrap="square" rtlCol="0">
              <a:spAutoFit/>
            </a:bodyPr>
            <a:lstStyle/>
            <a:p>
              <a:r>
                <a:rPr lang="en-US" sz="2800" dirty="0"/>
                <a:t>Acetaldehyde</a:t>
              </a:r>
            </a:p>
          </p:txBody>
        </p:sp>
        <p:sp>
          <p:nvSpPr>
            <p:cNvPr id="11" name="TextBox 10"/>
            <p:cNvSpPr txBox="1"/>
            <p:nvPr/>
          </p:nvSpPr>
          <p:spPr>
            <a:xfrm>
              <a:off x="697705" y="4963180"/>
              <a:ext cx="1780995" cy="523220"/>
            </a:xfrm>
            <a:prstGeom prst="rect">
              <a:avLst/>
            </a:prstGeom>
            <a:noFill/>
          </p:spPr>
          <p:txBody>
            <a:bodyPr wrap="square" rtlCol="0">
              <a:spAutoFit/>
            </a:bodyPr>
            <a:lstStyle/>
            <a:p>
              <a:r>
                <a:rPr lang="en-US" sz="2800" dirty="0"/>
                <a:t>Cadmium</a:t>
              </a:r>
            </a:p>
          </p:txBody>
        </p:sp>
        <p:sp>
          <p:nvSpPr>
            <p:cNvPr id="12" name="TextBox 11"/>
            <p:cNvSpPr txBox="1"/>
            <p:nvPr/>
          </p:nvSpPr>
          <p:spPr>
            <a:xfrm>
              <a:off x="697706" y="3230846"/>
              <a:ext cx="1447800" cy="523220"/>
            </a:xfrm>
            <a:prstGeom prst="rect">
              <a:avLst/>
            </a:prstGeom>
            <a:noFill/>
          </p:spPr>
          <p:txBody>
            <a:bodyPr wrap="square" rtlCol="0">
              <a:spAutoFit/>
            </a:bodyPr>
            <a:lstStyle/>
            <a:p>
              <a:r>
                <a:rPr lang="en-US" sz="2800" dirty="0"/>
                <a:t>Furan</a:t>
              </a:r>
            </a:p>
          </p:txBody>
        </p:sp>
        <p:sp>
          <p:nvSpPr>
            <p:cNvPr id="13" name="TextBox 12"/>
            <p:cNvSpPr txBox="1"/>
            <p:nvPr/>
          </p:nvSpPr>
          <p:spPr>
            <a:xfrm>
              <a:off x="683238" y="2041518"/>
              <a:ext cx="1795462" cy="523220"/>
            </a:xfrm>
            <a:prstGeom prst="rect">
              <a:avLst/>
            </a:prstGeom>
            <a:noFill/>
          </p:spPr>
          <p:txBody>
            <a:bodyPr wrap="square" rtlCol="0">
              <a:spAutoFit/>
            </a:bodyPr>
            <a:lstStyle/>
            <a:p>
              <a:r>
                <a:rPr lang="en-US" sz="2800" dirty="0"/>
                <a:t>Mercury</a:t>
              </a:r>
            </a:p>
          </p:txBody>
        </p:sp>
        <p:sp>
          <p:nvSpPr>
            <p:cNvPr id="14" name="TextBox 13"/>
            <p:cNvSpPr txBox="1"/>
            <p:nvPr/>
          </p:nvSpPr>
          <p:spPr>
            <a:xfrm>
              <a:off x="3909831" y="1435235"/>
              <a:ext cx="1447800" cy="523220"/>
            </a:xfrm>
            <a:prstGeom prst="rect">
              <a:avLst/>
            </a:prstGeom>
            <a:noFill/>
          </p:spPr>
          <p:txBody>
            <a:bodyPr wrap="square" rtlCol="0">
              <a:spAutoFit/>
            </a:bodyPr>
            <a:lstStyle/>
            <a:p>
              <a:r>
                <a:rPr lang="en-US" sz="2800" dirty="0"/>
                <a:t>Lead</a:t>
              </a:r>
            </a:p>
          </p:txBody>
        </p:sp>
        <p:pic>
          <p:nvPicPr>
            <p:cNvPr id="16" name="Picture 15" descr="An image of plastic, paper and metal trash items with a list of pollutants that are released when trash is burned: Lead, mercury, furan, xylene, acetaldehyde, acrolein, touene, benzene and dioxi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3807" y="2333906"/>
              <a:ext cx="3688784" cy="2527012"/>
            </a:xfrm>
            <a:prstGeom prst="rect">
              <a:avLst/>
            </a:prstGeom>
            <a:ln>
              <a:noFill/>
            </a:ln>
            <a:effectLst>
              <a:softEdge rad="112500"/>
            </a:effectLst>
          </p:spPr>
        </p:pic>
        <p:cxnSp>
          <p:nvCxnSpPr>
            <p:cNvPr id="18" name="Straight Arrow Connector 17"/>
            <p:cNvCxnSpPr/>
            <p:nvPr/>
          </p:nvCxnSpPr>
          <p:spPr>
            <a:xfrm flipH="1">
              <a:off x="5715000" y="2261174"/>
              <a:ext cx="1144786" cy="784648"/>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484145" y="3230846"/>
              <a:ext cx="545304" cy="107364"/>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8" idx="1"/>
            </p:cNvCxnSpPr>
            <p:nvPr/>
          </p:nvCxnSpPr>
          <p:spPr>
            <a:xfrm flipH="1">
              <a:off x="6287393" y="4388821"/>
              <a:ext cx="723007" cy="0"/>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867400" y="4711986"/>
              <a:ext cx="879872" cy="773400"/>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495800" y="1968786"/>
              <a:ext cx="304800" cy="1262060"/>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315821" y="2514599"/>
              <a:ext cx="1760878" cy="977857"/>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267200" y="4860918"/>
              <a:ext cx="228600" cy="916855"/>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1752600" y="4711986"/>
              <a:ext cx="1051207" cy="316707"/>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1752600" y="3523233"/>
              <a:ext cx="1676400" cy="74179"/>
            </a:xfrm>
            <a:prstGeom prst="straightConnector1">
              <a:avLst/>
            </a:prstGeom>
            <a:ln>
              <a:solidFill>
                <a:schemeClr val="accent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7463866"/>
      </p:ext>
    </p:extLst>
  </p:cSld>
  <p:clrMapOvr>
    <a:masterClrMapping/>
  </p:clrMapOvr>
  <mc:AlternateContent xmlns:mc="http://schemas.openxmlformats.org/markup-compatibility/2006" xmlns:p14="http://schemas.microsoft.com/office/powerpoint/2010/main">
    <mc:Choice Requires="p14">
      <p:transition spd="med" p14:dur="700" advTm="35514">
        <p:fade/>
      </p:transition>
    </mc:Choice>
    <mc:Fallback xmlns="">
      <p:transition spd="med" advTm="35514">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381000" y="228600"/>
            <a:ext cx="7848600" cy="1143000"/>
          </a:xfrm>
        </p:spPr>
        <p:txBody>
          <a:bodyPr>
            <a:normAutofit/>
          </a:bodyPr>
          <a:lstStyle/>
          <a:p>
            <a:pPr eaLnBrk="1" fontAlgn="auto" hangingPunct="1">
              <a:spcAft>
                <a:spcPts val="0"/>
              </a:spcAft>
              <a:defRPr/>
            </a:pPr>
            <a:r>
              <a:rPr lang="en-US" sz="4100" dirty="0">
                <a:solidFill>
                  <a:schemeClr val="accent2">
                    <a:lumMod val="40000"/>
                    <a:lumOff val="60000"/>
                  </a:schemeClr>
                </a:solidFill>
                <a:effectLst>
                  <a:outerShdw blurRad="38100" dist="38100" dir="2700000" algn="tl">
                    <a:srgbClr val="000000"/>
                  </a:outerShdw>
                </a:effectLst>
                <a:latin typeface="+mn-lt"/>
              </a:rPr>
              <a:t>Prohibited Burn Items…</a:t>
            </a:r>
          </a:p>
        </p:txBody>
      </p:sp>
      <p:sp>
        <p:nvSpPr>
          <p:cNvPr id="113668" name="Text Box 4"/>
          <p:cNvSpPr txBox="1">
            <a:spLocks noChangeArrowheads="1"/>
          </p:cNvSpPr>
          <p:nvPr/>
        </p:nvSpPr>
        <p:spPr bwMode="auto">
          <a:xfrm>
            <a:off x="304800" y="2133600"/>
            <a:ext cx="2971800" cy="3785652"/>
          </a:xfrm>
          <a:prstGeom prst="rect">
            <a:avLst/>
          </a:prstGeom>
          <a:noFill/>
          <a:ln w="9525">
            <a:noFill/>
            <a:miter lim="800000"/>
            <a:headEnd/>
            <a:tailEnd/>
          </a:ln>
          <a:effectLst/>
        </p:spPr>
        <p:txBody>
          <a:bodyPr>
            <a:spAutoFit/>
          </a:bodyPr>
          <a:lstStyle/>
          <a:p>
            <a:pPr marL="342900" indent="-342900">
              <a:spcBef>
                <a:spcPct val="50000"/>
              </a:spcBef>
              <a:buClr>
                <a:srgbClr val="FF0000"/>
              </a:buClr>
              <a:buFont typeface="Arial" panose="020B0604020202020204" pitchFamily="34" charset="0"/>
              <a:buChar char="X"/>
              <a:defRPr/>
            </a:pPr>
            <a:r>
              <a:rPr lang="en-US" dirty="0">
                <a:latin typeface="+mn-lt"/>
              </a:rPr>
              <a:t> Tires</a:t>
            </a:r>
          </a:p>
          <a:p>
            <a:pPr marL="342900" indent="-342900">
              <a:spcBef>
                <a:spcPct val="50000"/>
              </a:spcBef>
              <a:buClr>
                <a:srgbClr val="FF0000"/>
              </a:buClr>
              <a:buFont typeface="Arial" panose="020B0604020202020204" pitchFamily="34" charset="0"/>
              <a:buChar char="X"/>
              <a:defRPr/>
            </a:pPr>
            <a:r>
              <a:rPr lang="en-US" dirty="0">
                <a:latin typeface="+mn-lt"/>
              </a:rPr>
              <a:t> Plastic</a:t>
            </a:r>
          </a:p>
          <a:p>
            <a:pPr marL="342900" indent="-342900">
              <a:spcBef>
                <a:spcPct val="50000"/>
              </a:spcBef>
              <a:buClr>
                <a:srgbClr val="FF0000"/>
              </a:buClr>
              <a:buFont typeface="Arial" panose="020B0604020202020204" pitchFamily="34" charset="0"/>
              <a:buChar char="X"/>
              <a:defRPr/>
            </a:pPr>
            <a:r>
              <a:rPr lang="en-US" dirty="0">
                <a:latin typeface="+mn-lt"/>
              </a:rPr>
              <a:t> Rubber</a:t>
            </a:r>
          </a:p>
          <a:p>
            <a:pPr marL="342900" indent="-342900">
              <a:spcBef>
                <a:spcPct val="50000"/>
              </a:spcBef>
              <a:buClr>
                <a:srgbClr val="FF0000"/>
              </a:buClr>
              <a:buFont typeface="Arial" panose="020B0604020202020204" pitchFamily="34" charset="0"/>
              <a:buChar char="X"/>
              <a:defRPr/>
            </a:pPr>
            <a:r>
              <a:rPr lang="en-US" dirty="0">
                <a:latin typeface="+mn-lt"/>
              </a:rPr>
              <a:t> Coated wire</a:t>
            </a:r>
          </a:p>
          <a:p>
            <a:pPr marL="342900" indent="-342900">
              <a:spcBef>
                <a:spcPct val="50000"/>
              </a:spcBef>
              <a:buClr>
                <a:srgbClr val="FF0000"/>
              </a:buClr>
              <a:buFont typeface="Arial" panose="020B0604020202020204" pitchFamily="34" charset="0"/>
              <a:buChar char="X"/>
              <a:defRPr/>
            </a:pPr>
            <a:r>
              <a:rPr lang="en-US" dirty="0">
                <a:latin typeface="+mn-lt"/>
              </a:rPr>
              <a:t> Insulated wire</a:t>
            </a:r>
          </a:p>
          <a:p>
            <a:pPr marL="342900" indent="-342900">
              <a:spcBef>
                <a:spcPct val="50000"/>
              </a:spcBef>
              <a:buClr>
                <a:srgbClr val="FF0000"/>
              </a:buClr>
              <a:buFont typeface="Arial" panose="020B0604020202020204" pitchFamily="34" charset="0"/>
              <a:buChar char="X"/>
              <a:defRPr/>
            </a:pPr>
            <a:r>
              <a:rPr lang="en-US" dirty="0">
                <a:latin typeface="+mn-lt"/>
              </a:rPr>
              <a:t> Foam insulation</a:t>
            </a:r>
          </a:p>
          <a:p>
            <a:pPr marL="342900" indent="-342900">
              <a:spcBef>
                <a:spcPct val="50000"/>
              </a:spcBef>
              <a:buClr>
                <a:srgbClr val="FF0000"/>
              </a:buClr>
              <a:buFont typeface="Arial" panose="020B0604020202020204" pitchFamily="34" charset="0"/>
              <a:buChar char="X"/>
              <a:defRPr/>
            </a:pPr>
            <a:r>
              <a:rPr lang="en-US" dirty="0">
                <a:latin typeface="+mn-lt"/>
              </a:rPr>
              <a:t> Used oil</a:t>
            </a:r>
          </a:p>
        </p:txBody>
      </p:sp>
      <p:pic>
        <p:nvPicPr>
          <p:cNvPr id="2" name="Picture 1" descr="A burning trash pile with tire rims and ash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2212122"/>
            <a:ext cx="4942840" cy="37071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3643">
        <p:fade/>
      </p:transition>
    </mc:Choice>
    <mc:Fallback xmlns="">
      <p:transition spd="med" advTm="13643">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04800"/>
            <a:ext cx="8382000" cy="1143000"/>
          </a:xfrm>
        </p:spPr>
        <p:txBody>
          <a:bodyPr>
            <a:normAutofit/>
          </a:bodyPr>
          <a:lstStyle/>
          <a:p>
            <a:pPr algn="ctr" eaLnBrk="1" fontAlgn="auto" hangingPunct="1">
              <a:spcAft>
                <a:spcPts val="0"/>
              </a:spcAft>
              <a:defRPr/>
            </a:pPr>
            <a:r>
              <a:rPr lang="en-US" sz="4100" dirty="0">
                <a:solidFill>
                  <a:schemeClr val="accent2">
                    <a:lumMod val="40000"/>
                    <a:lumOff val="60000"/>
                  </a:schemeClr>
                </a:solidFill>
                <a:effectLst>
                  <a:outerShdw blurRad="38100" dist="38100" dir="2700000" algn="tl">
                    <a:srgbClr val="000000"/>
                  </a:outerShdw>
                </a:effectLst>
                <a:latin typeface="+mn-lt"/>
              </a:rPr>
              <a:t>Prohibited: Agricultural Burning</a:t>
            </a:r>
          </a:p>
        </p:txBody>
      </p:sp>
      <p:sp>
        <p:nvSpPr>
          <p:cNvPr id="118788" name="Text Box 4"/>
          <p:cNvSpPr txBox="1">
            <a:spLocks noChangeArrowheads="1"/>
          </p:cNvSpPr>
          <p:nvPr/>
        </p:nvSpPr>
        <p:spPr bwMode="auto">
          <a:xfrm>
            <a:off x="296118" y="2118923"/>
            <a:ext cx="5571282" cy="3785652"/>
          </a:xfrm>
          <a:prstGeom prst="rect">
            <a:avLst/>
          </a:prstGeom>
          <a:noFill/>
          <a:ln w="9525">
            <a:noFill/>
            <a:miter lim="800000"/>
            <a:headEnd/>
            <a:tailEnd/>
          </a:ln>
          <a:effectLst/>
        </p:spPr>
        <p:txBody>
          <a:bodyPr wrap="square">
            <a:spAutoFit/>
          </a:bodyPr>
          <a:lstStyle/>
          <a:p>
            <a:pPr marL="342900" indent="-342900">
              <a:spcBef>
                <a:spcPct val="50000"/>
              </a:spcBef>
              <a:buClr>
                <a:srgbClr val="FF0000"/>
              </a:buClr>
              <a:buFont typeface="Arial" panose="020B0604020202020204" pitchFamily="34" charset="0"/>
              <a:buChar char="X"/>
              <a:defRPr/>
            </a:pPr>
            <a:r>
              <a:rPr lang="en-US" dirty="0">
                <a:latin typeface="+mn-lt"/>
              </a:rPr>
              <a:t> Bedding material</a:t>
            </a:r>
          </a:p>
          <a:p>
            <a:pPr marL="342900" indent="-342900">
              <a:spcBef>
                <a:spcPct val="50000"/>
              </a:spcBef>
              <a:buClr>
                <a:srgbClr val="FF0000"/>
              </a:buClr>
              <a:buFont typeface="Arial" panose="020B0604020202020204" pitchFamily="34" charset="0"/>
              <a:buChar char="X"/>
              <a:defRPr/>
            </a:pPr>
            <a:r>
              <a:rPr lang="en-US" dirty="0">
                <a:latin typeface="+mn-lt"/>
              </a:rPr>
              <a:t> Muck piles</a:t>
            </a:r>
          </a:p>
          <a:p>
            <a:pPr marL="342900" indent="-342900">
              <a:spcBef>
                <a:spcPct val="50000"/>
              </a:spcBef>
              <a:buClr>
                <a:srgbClr val="FF0000"/>
              </a:buClr>
              <a:buFont typeface="Arial" panose="020B0604020202020204" pitchFamily="34" charset="0"/>
              <a:buChar char="X"/>
              <a:defRPr/>
            </a:pPr>
            <a:r>
              <a:rPr lang="en-US" dirty="0">
                <a:latin typeface="+mn-lt"/>
              </a:rPr>
              <a:t> Mulch</a:t>
            </a:r>
          </a:p>
          <a:p>
            <a:pPr marL="342900" indent="-342900">
              <a:spcBef>
                <a:spcPct val="50000"/>
              </a:spcBef>
              <a:buClr>
                <a:srgbClr val="FF0000"/>
              </a:buClr>
              <a:buFont typeface="Arial" panose="020B0604020202020204" pitchFamily="34" charset="0"/>
              <a:buChar char="X"/>
              <a:defRPr/>
            </a:pPr>
            <a:r>
              <a:rPr lang="en-US" dirty="0">
                <a:latin typeface="+mn-lt"/>
              </a:rPr>
              <a:t> Hay</a:t>
            </a:r>
          </a:p>
          <a:p>
            <a:pPr marL="342900" indent="-342900">
              <a:spcBef>
                <a:spcPct val="50000"/>
              </a:spcBef>
              <a:buClr>
                <a:srgbClr val="FF0000"/>
              </a:buClr>
              <a:buFont typeface="Arial" panose="020B0604020202020204" pitchFamily="34" charset="0"/>
              <a:buChar char="X"/>
              <a:defRPr/>
            </a:pPr>
            <a:r>
              <a:rPr lang="en-US" dirty="0">
                <a:latin typeface="+mn-lt"/>
              </a:rPr>
              <a:t> Treated, stained, or painted lumber</a:t>
            </a:r>
          </a:p>
          <a:p>
            <a:pPr marL="342900" indent="-342900">
              <a:spcBef>
                <a:spcPct val="50000"/>
              </a:spcBef>
              <a:buClr>
                <a:srgbClr val="FF0000"/>
              </a:buClr>
              <a:buFont typeface="Arial" panose="020B0604020202020204" pitchFamily="34" charset="0"/>
              <a:buChar char="X"/>
              <a:defRPr/>
            </a:pPr>
            <a:r>
              <a:rPr lang="en-US" dirty="0">
                <a:latin typeface="+mn-lt"/>
              </a:rPr>
              <a:t> Fence posts &amp; wood pallets</a:t>
            </a:r>
          </a:p>
          <a:p>
            <a:pPr marL="342900" indent="-342900">
              <a:spcBef>
                <a:spcPct val="50000"/>
              </a:spcBef>
              <a:buClr>
                <a:srgbClr val="92D050"/>
              </a:buClr>
              <a:buFont typeface="Wingdings" panose="05000000000000000000" pitchFamily="2" charset="2"/>
              <a:buChar char="þ"/>
              <a:defRPr/>
            </a:pPr>
            <a:r>
              <a:rPr lang="en-US" dirty="0">
                <a:latin typeface="+mn-lt"/>
              </a:rPr>
              <a:t>Agricultural fields (no plastic)</a:t>
            </a:r>
          </a:p>
        </p:txBody>
      </p:sp>
      <p:pic>
        <p:nvPicPr>
          <p:cNvPr id="2" name="Picture 1" descr="A burning horse muck pile"/>
          <p:cNvPicPr>
            <a:picLocks noChangeAspect="1"/>
          </p:cNvPicPr>
          <p:nvPr/>
        </p:nvPicPr>
        <p:blipFill rotWithShape="1">
          <a:blip r:embed="rId3">
            <a:extLst>
              <a:ext uri="{28A0092B-C50C-407E-A947-70E740481C1C}">
                <a14:useLocalDpi xmlns:a14="http://schemas.microsoft.com/office/drawing/2010/main" val="0"/>
              </a:ext>
            </a:extLst>
          </a:blip>
          <a:srcRect l="7975" t="10802" r="11539" b="11675"/>
          <a:stretch/>
        </p:blipFill>
        <p:spPr>
          <a:xfrm>
            <a:off x="3429000" y="1676400"/>
            <a:ext cx="3142396" cy="2335349"/>
          </a:xfrm>
          <a:prstGeom prst="rect">
            <a:avLst/>
          </a:prstGeom>
        </p:spPr>
      </p:pic>
      <p:pic>
        <p:nvPicPr>
          <p:cNvPr id="3" name="Picture 2" descr="A pile of burning wood pallet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2200" y="3276600"/>
            <a:ext cx="2364536" cy="3152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7135">
        <p:fade/>
      </p:transition>
    </mc:Choice>
    <mc:Fallback xmlns="">
      <p:transition spd="med" advTm="27135">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6" name="Rectangle 4"/>
          <p:cNvSpPr>
            <a:spLocks noGrp="1" noChangeArrowheads="1"/>
          </p:cNvSpPr>
          <p:nvPr>
            <p:ph type="title"/>
          </p:nvPr>
        </p:nvSpPr>
        <p:spPr>
          <a:xfrm>
            <a:off x="0" y="274320"/>
            <a:ext cx="9144000" cy="1143000"/>
          </a:xfrm>
        </p:spPr>
        <p:txBody>
          <a:bodyPr>
            <a:normAutofit/>
          </a:bodyPr>
          <a:lstStyle/>
          <a:p>
            <a:pPr algn="ctr" fontAlgn="auto">
              <a:spcAft>
                <a:spcPts val="0"/>
              </a:spcAft>
              <a:defRPr/>
            </a:pPr>
            <a:r>
              <a:rPr lang="en-US" sz="4100" dirty="0">
                <a:solidFill>
                  <a:schemeClr val="accent2">
                    <a:lumMod val="40000"/>
                    <a:lumOff val="60000"/>
                  </a:schemeClr>
                </a:solidFill>
                <a:effectLst>
                  <a:outerShdw blurRad="38100" dist="38100" dir="2700000" algn="tl">
                    <a:srgbClr val="000000"/>
                  </a:outerShdw>
                </a:effectLst>
                <a:latin typeface="+mn-lt"/>
              </a:rPr>
              <a:t>Prohibited: Grass Clippings</a:t>
            </a:r>
          </a:p>
        </p:txBody>
      </p:sp>
      <p:sp>
        <p:nvSpPr>
          <p:cNvPr id="100355" name="Rectangle 3"/>
          <p:cNvSpPr>
            <a:spLocks noChangeArrowheads="1"/>
          </p:cNvSpPr>
          <p:nvPr/>
        </p:nvSpPr>
        <p:spPr bwMode="auto">
          <a:xfrm>
            <a:off x="4724400" y="2971800"/>
            <a:ext cx="4267200" cy="3416320"/>
          </a:xfrm>
          <a:prstGeom prst="rect">
            <a:avLst/>
          </a:prstGeom>
          <a:noFill/>
          <a:ln w="9525">
            <a:noFill/>
            <a:miter lim="800000"/>
            <a:headEnd/>
            <a:tailEnd/>
          </a:ln>
          <a:effectLst/>
        </p:spPr>
        <p:txBody>
          <a:bodyPr wrap="square">
            <a:spAutoFit/>
          </a:bodyPr>
          <a:lstStyle/>
          <a:p>
            <a:pPr marL="342900" indent="-342900">
              <a:spcBef>
                <a:spcPct val="50000"/>
              </a:spcBef>
              <a:buClr>
                <a:srgbClr val="FF0000"/>
              </a:buClr>
              <a:buFont typeface="Arial" panose="020B0604020202020204" pitchFamily="34" charset="0"/>
              <a:buChar char="X"/>
              <a:defRPr/>
            </a:pPr>
            <a:r>
              <a:rPr lang="en-US" dirty="0"/>
              <a:t> Grass clippings produce excessive smoke</a:t>
            </a:r>
          </a:p>
          <a:p>
            <a:pPr marL="342900" indent="-342900">
              <a:spcBef>
                <a:spcPct val="50000"/>
              </a:spcBef>
              <a:buClr>
                <a:srgbClr val="FF0000"/>
              </a:buClr>
              <a:buFont typeface="Arial" panose="020B0604020202020204" pitchFamily="34" charset="0"/>
              <a:buChar char="X"/>
              <a:defRPr/>
            </a:pPr>
            <a:r>
              <a:rPr lang="en-US" dirty="0"/>
              <a:t> Grass clippings are “yard waste”, which is not permitted to be burned according to 401 KAR 63:005</a:t>
            </a:r>
          </a:p>
          <a:p>
            <a:pPr>
              <a:spcBef>
                <a:spcPct val="50000"/>
              </a:spcBef>
              <a:defRPr/>
            </a:pPr>
            <a:endParaRPr lang="en-US" i="1" dirty="0">
              <a:solidFill>
                <a:srgbClr val="F8F8F8"/>
              </a:solidFill>
              <a:effectLst>
                <a:outerShdw blurRad="38100" dist="38100" dir="2700000" algn="tl">
                  <a:srgbClr val="000000"/>
                </a:outerShdw>
              </a:effectLst>
            </a:endParaRPr>
          </a:p>
        </p:txBody>
      </p:sp>
      <p:pic>
        <p:nvPicPr>
          <p:cNvPr id="90114" name="Picture 2" descr="A pile of burning grass clippings"/>
          <p:cNvPicPr>
            <a:picLocks noChangeAspect="1" noChangeArrowheads="1"/>
          </p:cNvPicPr>
          <p:nvPr/>
        </p:nvPicPr>
        <p:blipFill>
          <a:blip r:embed="rId3" cstate="print"/>
          <a:srcRect/>
          <a:stretch>
            <a:fillRect/>
          </a:stretch>
        </p:blipFill>
        <p:spPr bwMode="auto">
          <a:xfrm>
            <a:off x="381000" y="2895600"/>
            <a:ext cx="4057402" cy="3048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advTm="11308">
        <p:fade/>
      </p:transition>
    </mc:Choice>
    <mc:Fallback xmlns="">
      <p:transition spd="med" advTm="11308">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40000"/>
                    <a:lumOff val="60000"/>
                  </a:schemeClr>
                </a:solidFill>
                <a:latin typeface="+mn-lt"/>
              </a:rPr>
              <a:t>Our Mission</a:t>
            </a:r>
          </a:p>
        </p:txBody>
      </p:sp>
      <p:sp>
        <p:nvSpPr>
          <p:cNvPr id="4" name="Rectangle 3"/>
          <p:cNvSpPr/>
          <p:nvPr/>
        </p:nvSpPr>
        <p:spPr>
          <a:xfrm>
            <a:off x="467896" y="1417638"/>
            <a:ext cx="4426927" cy="4231928"/>
          </a:xfrm>
          <a:prstGeom prst="rect">
            <a:avLst/>
          </a:prstGeom>
        </p:spPr>
        <p:txBody>
          <a:bodyPr wrap="square">
            <a:spAutoFit/>
          </a:bodyPr>
          <a:lstStyle/>
          <a:p>
            <a:r>
              <a:rPr lang="en-US" sz="2800" dirty="0"/>
              <a:t>To protect human health and the environment by achieving and maintaining acceptable air quality through:</a:t>
            </a:r>
          </a:p>
          <a:p>
            <a:pPr algn="ctr"/>
            <a:endParaRPr lang="en-US" sz="900" dirty="0"/>
          </a:p>
          <a:p>
            <a:pPr marL="854869" indent="-214313">
              <a:buFont typeface="Arial" panose="020B0604020202020204" pitchFamily="34" charset="0"/>
              <a:buChar char="•"/>
            </a:pPr>
            <a:r>
              <a:rPr lang="en-US" dirty="0"/>
              <a:t>Air monitoring</a:t>
            </a:r>
          </a:p>
          <a:p>
            <a:pPr marL="854869" indent="-214313">
              <a:buFont typeface="Arial" panose="020B0604020202020204" pitchFamily="34" charset="0"/>
              <a:buChar char="•"/>
            </a:pPr>
            <a:r>
              <a:rPr lang="en-US" dirty="0"/>
              <a:t>Creating partnerships</a:t>
            </a:r>
          </a:p>
          <a:p>
            <a:pPr marL="854869" indent="-214313">
              <a:buFont typeface="Arial" panose="020B0604020202020204" pitchFamily="34" charset="0"/>
              <a:buChar char="•"/>
            </a:pPr>
            <a:r>
              <a:rPr lang="en-US" dirty="0"/>
              <a:t>Public information</a:t>
            </a:r>
          </a:p>
          <a:p>
            <a:pPr marL="854869" indent="-214313">
              <a:buFont typeface="Arial" panose="020B0604020202020204" pitchFamily="34" charset="0"/>
              <a:buChar char="•"/>
            </a:pPr>
            <a:r>
              <a:rPr lang="en-US" dirty="0"/>
              <a:t>Permitting and compliance</a:t>
            </a:r>
          </a:p>
        </p:txBody>
      </p:sp>
      <p:pic>
        <p:nvPicPr>
          <p:cNvPr id="5" name="Picture 4" descr="Air monitoring instruments"/>
          <p:cNvPicPr>
            <a:picLocks noChangeAspect="1"/>
          </p:cNvPicPr>
          <p:nvPr/>
        </p:nvPicPr>
        <p:blipFill rotWithShape="1">
          <a:blip r:embed="rId4" cstate="print">
            <a:extLst>
              <a:ext uri="{28A0092B-C50C-407E-A947-70E740481C1C}">
                <a14:useLocalDpi xmlns:a14="http://schemas.microsoft.com/office/drawing/2010/main" val="0"/>
              </a:ext>
            </a:extLst>
          </a:blip>
          <a:srcRect t="11913"/>
          <a:stretch/>
        </p:blipFill>
        <p:spPr>
          <a:xfrm>
            <a:off x="5181600" y="439043"/>
            <a:ext cx="1693985" cy="2652760"/>
          </a:xfrm>
          <a:prstGeom prst="rect">
            <a:avLst/>
          </a:prstGeom>
        </p:spPr>
      </p:pic>
      <p:pic>
        <p:nvPicPr>
          <p:cNvPr id="3" name="Picture 2" descr="decorative">
            <a:extLst>
              <a:ext uri="{C183D7F6-B498-43B3-948B-1728B52AA6E4}">
                <adec:decorative xmlns=""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271" t="1600" r="1411" b="11755"/>
          <a:stretch/>
        </p:blipFill>
        <p:spPr>
          <a:xfrm>
            <a:off x="7280030" y="1205724"/>
            <a:ext cx="1559170" cy="2216944"/>
          </a:xfrm>
          <a:prstGeom prst="rect">
            <a:avLst/>
          </a:prstGeom>
        </p:spPr>
      </p:pic>
      <p:pic>
        <p:nvPicPr>
          <p:cNvPr id="6" name="Picture 5" descr="A file folder filled with data sheets">
            <a:extLst>
              <a:ext uri="{C183D7F6-B498-43B3-948B-1728B52AA6E4}">
                <adec:decorative xmlns=""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8446"/>
          <a:stretch/>
        </p:blipFill>
        <p:spPr>
          <a:xfrm>
            <a:off x="4710298" y="3422668"/>
            <a:ext cx="2165287" cy="1682732"/>
          </a:xfrm>
          <a:prstGeom prst="rect">
            <a:avLst/>
          </a:prstGeom>
        </p:spPr>
      </p:pic>
      <p:pic>
        <p:nvPicPr>
          <p:cNvPr id="7" name="Picture 6" descr="A large smoke stack against a clear blue sky"/>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90542" y="4648200"/>
            <a:ext cx="1748658" cy="1791658"/>
          </a:xfrm>
          <a:prstGeom prst="rect">
            <a:avLst/>
          </a:prstGeom>
        </p:spPr>
      </p:pic>
    </p:spTree>
    <p:custDataLst>
      <p:tags r:id="rId1"/>
    </p:custDataLst>
    <p:extLst>
      <p:ext uri="{BB962C8B-B14F-4D97-AF65-F5344CB8AC3E}">
        <p14:creationId xmlns:p14="http://schemas.microsoft.com/office/powerpoint/2010/main" val="2994025226"/>
      </p:ext>
    </p:extLst>
  </p:cSld>
  <p:clrMapOvr>
    <a:masterClrMapping/>
  </p:clrMapOvr>
  <mc:AlternateContent xmlns:mc="http://schemas.openxmlformats.org/markup-compatibility/2006" xmlns:p14="http://schemas.microsoft.com/office/powerpoint/2010/main">
    <mc:Choice Requires="p14">
      <p:transition spd="med" p14:dur="700" advTm="36248">
        <p:fade/>
      </p:transition>
    </mc:Choice>
    <mc:Fallback xmlns="">
      <p:transition spd="med" advTm="3624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077200" cy="1143000"/>
          </a:xfrm>
        </p:spPr>
        <p:txBody>
          <a:bodyPr>
            <a:normAutofit fontScale="90000"/>
          </a:bodyPr>
          <a:lstStyle/>
          <a:p>
            <a:r>
              <a:rPr lang="en-US" dirty="0">
                <a:solidFill>
                  <a:schemeClr val="accent2">
                    <a:lumMod val="40000"/>
                    <a:lumOff val="60000"/>
                  </a:schemeClr>
                </a:solidFill>
                <a:effectLst>
                  <a:outerShdw blurRad="38100" dist="38100" dir="2700000" algn="tl">
                    <a:srgbClr val="000000"/>
                  </a:outerShdw>
                </a:effectLst>
                <a:latin typeface="+mn-lt"/>
              </a:rPr>
              <a:t>Prohibited: Chemical Containers</a:t>
            </a:r>
            <a:endParaRPr lang="en-US" dirty="0">
              <a:solidFill>
                <a:schemeClr val="accent2">
                  <a:lumMod val="40000"/>
                  <a:lumOff val="60000"/>
                </a:schemeClr>
              </a:solidFill>
              <a:latin typeface="+mn-lt"/>
            </a:endParaRPr>
          </a:p>
        </p:txBody>
      </p:sp>
      <p:sp>
        <p:nvSpPr>
          <p:cNvPr id="4" name="Rectangle 3"/>
          <p:cNvSpPr/>
          <p:nvPr/>
        </p:nvSpPr>
        <p:spPr>
          <a:xfrm>
            <a:off x="4800600" y="2743200"/>
            <a:ext cx="3886200" cy="2031325"/>
          </a:xfrm>
          <a:prstGeom prst="rect">
            <a:avLst/>
          </a:prstGeom>
        </p:spPr>
        <p:txBody>
          <a:bodyPr wrap="square">
            <a:spAutoFit/>
          </a:bodyPr>
          <a:lstStyle/>
          <a:p>
            <a:pPr marL="457200" indent="-457200">
              <a:spcBef>
                <a:spcPct val="50000"/>
              </a:spcBef>
              <a:buClr>
                <a:srgbClr val="FF0000"/>
              </a:buClr>
              <a:buFont typeface="Arial" panose="020B0604020202020204" pitchFamily="34" charset="0"/>
              <a:buChar char="X"/>
              <a:defRPr/>
            </a:pPr>
            <a:r>
              <a:rPr lang="en-US" sz="2800" dirty="0"/>
              <a:t> Agricultural chemical containers</a:t>
            </a:r>
          </a:p>
          <a:p>
            <a:pPr marL="457200" indent="-457200">
              <a:spcBef>
                <a:spcPct val="50000"/>
              </a:spcBef>
              <a:buClr>
                <a:srgbClr val="FF0000"/>
              </a:buClr>
              <a:buFont typeface="Arial" panose="020B0604020202020204" pitchFamily="34" charset="0"/>
              <a:buChar char="X"/>
              <a:defRPr/>
            </a:pPr>
            <a:r>
              <a:rPr lang="en-US" sz="2800" dirty="0"/>
              <a:t> Household chemical containers</a:t>
            </a:r>
          </a:p>
        </p:txBody>
      </p:sp>
      <p:pic>
        <p:nvPicPr>
          <p:cNvPr id="5" name="Picture 4" descr="A rusty chemical container"/>
          <p:cNvPicPr>
            <a:picLocks noChangeAspect="1"/>
          </p:cNvPicPr>
          <p:nvPr/>
        </p:nvPicPr>
        <p:blipFill rotWithShape="1">
          <a:blip r:embed="rId3" cstate="print">
            <a:extLst>
              <a:ext uri="{28A0092B-C50C-407E-A947-70E740481C1C}">
                <a14:useLocalDpi xmlns:a14="http://schemas.microsoft.com/office/drawing/2010/main" val="0"/>
              </a:ext>
            </a:extLst>
          </a:blip>
          <a:srcRect l="14557" r="29747"/>
          <a:stretch/>
        </p:blipFill>
        <p:spPr>
          <a:xfrm>
            <a:off x="533400" y="1752600"/>
            <a:ext cx="3733800" cy="44692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856">
        <p:fade/>
      </p:transition>
    </mc:Choice>
    <mc:Fallback xmlns="">
      <p:transition spd="med" advTm="5856">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04800"/>
            <a:ext cx="8382000" cy="1143000"/>
          </a:xfrm>
        </p:spPr>
        <p:txBody>
          <a:bodyPr>
            <a:normAutofit/>
          </a:bodyPr>
          <a:lstStyle/>
          <a:p>
            <a:pPr algn="ctr" eaLnBrk="1" fontAlgn="auto" hangingPunct="1">
              <a:spcAft>
                <a:spcPts val="0"/>
              </a:spcAft>
              <a:defRPr/>
            </a:pPr>
            <a:r>
              <a:rPr lang="en-US" sz="4100" dirty="0">
                <a:solidFill>
                  <a:schemeClr val="accent2">
                    <a:lumMod val="40000"/>
                    <a:lumOff val="60000"/>
                  </a:schemeClr>
                </a:solidFill>
                <a:effectLst>
                  <a:outerShdw blurRad="38100" dist="38100" dir="2700000" algn="tl">
                    <a:srgbClr val="000000"/>
                  </a:outerShdw>
                </a:effectLst>
                <a:latin typeface="+mn-lt"/>
              </a:rPr>
              <a:t>Prohibited: Buildings</a:t>
            </a:r>
          </a:p>
        </p:txBody>
      </p:sp>
      <p:sp>
        <p:nvSpPr>
          <p:cNvPr id="5" name="TextBox 4"/>
          <p:cNvSpPr txBox="1"/>
          <p:nvPr/>
        </p:nvSpPr>
        <p:spPr>
          <a:xfrm>
            <a:off x="1447800" y="5552114"/>
            <a:ext cx="8610600" cy="830997"/>
          </a:xfrm>
          <a:prstGeom prst="rect">
            <a:avLst/>
          </a:prstGeom>
          <a:noFill/>
        </p:spPr>
        <p:txBody>
          <a:bodyPr wrap="square" rtlCol="0">
            <a:spAutoFit/>
          </a:bodyPr>
          <a:lstStyle/>
          <a:p>
            <a:pPr marL="342900" indent="-342900">
              <a:buClr>
                <a:srgbClr val="FF0000"/>
              </a:buClr>
              <a:buFont typeface="Arial" panose="020B0604020202020204" pitchFamily="34" charset="0"/>
              <a:buChar char="X"/>
            </a:pPr>
            <a:r>
              <a:rPr lang="en-US" dirty="0"/>
              <a:t>Buildings may not be disposed of by burning.</a:t>
            </a:r>
          </a:p>
          <a:p>
            <a:pPr marL="342900" indent="-342900">
              <a:buClr>
                <a:srgbClr val="92D050"/>
              </a:buClr>
              <a:buFont typeface="Wingdings" panose="05000000000000000000" pitchFamily="2" charset="2"/>
              <a:buChar char="þ"/>
            </a:pPr>
            <a:r>
              <a:rPr lang="en-US" dirty="0"/>
              <a:t>Buildings may be demolished and buried onsite.</a:t>
            </a:r>
          </a:p>
        </p:txBody>
      </p:sp>
      <p:pic>
        <p:nvPicPr>
          <p:cNvPr id="4" name="Picture 3" descr="A burning bar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0700" y="1447800"/>
            <a:ext cx="5715000" cy="3811905"/>
          </a:xfrm>
          <a:prstGeom prst="rect">
            <a:avLst/>
          </a:prstGeom>
        </p:spPr>
      </p:pic>
    </p:spTree>
    <p:extLst>
      <p:ext uri="{BB962C8B-B14F-4D97-AF65-F5344CB8AC3E}">
        <p14:creationId xmlns:p14="http://schemas.microsoft.com/office/powerpoint/2010/main" val="35949666"/>
      </p:ext>
    </p:extLst>
  </p:cSld>
  <p:clrMapOvr>
    <a:masterClrMapping/>
  </p:clrMapOvr>
  <mc:AlternateContent xmlns:mc="http://schemas.openxmlformats.org/markup-compatibility/2006" xmlns:p14="http://schemas.microsoft.com/office/powerpoint/2010/main">
    <mc:Choice Requires="p14">
      <p:transition spd="med" p14:dur="700" advTm="23056">
        <p:fade/>
      </p:transition>
    </mc:Choice>
    <mc:Fallback xmlns="">
      <p:transition spd="med" advTm="23056">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685800" y="457200"/>
            <a:ext cx="7772400" cy="1447800"/>
          </a:xfrm>
        </p:spPr>
        <p:txBody>
          <a:bodyPr>
            <a:normAutofit fontScale="90000"/>
          </a:bodyPr>
          <a:lstStyle/>
          <a:p>
            <a:pPr eaLnBrk="1" fontAlgn="auto" hangingPunct="1">
              <a:spcAft>
                <a:spcPts val="0"/>
              </a:spcAft>
              <a:defRPr/>
            </a:pPr>
            <a:r>
              <a:rPr lang="en-US" dirty="0">
                <a:solidFill>
                  <a:schemeClr val="accent2">
                    <a:lumMod val="40000"/>
                    <a:lumOff val="60000"/>
                  </a:schemeClr>
                </a:solidFill>
                <a:effectLst>
                  <a:outerShdw blurRad="38100" dist="38100" dir="2700000" algn="tl">
                    <a:srgbClr val="000000"/>
                  </a:outerShdw>
                </a:effectLst>
                <a:latin typeface="+mn-lt"/>
              </a:rPr>
              <a:t>Prohibited: Construction/Demolition Debris</a:t>
            </a:r>
          </a:p>
        </p:txBody>
      </p:sp>
      <p:sp>
        <p:nvSpPr>
          <p:cNvPr id="114692" name="Text Box 4"/>
          <p:cNvSpPr txBox="1">
            <a:spLocks noChangeArrowheads="1"/>
          </p:cNvSpPr>
          <p:nvPr/>
        </p:nvSpPr>
        <p:spPr bwMode="auto">
          <a:xfrm>
            <a:off x="5562600" y="3164481"/>
            <a:ext cx="3352800" cy="2677656"/>
          </a:xfrm>
          <a:prstGeom prst="rect">
            <a:avLst/>
          </a:prstGeom>
          <a:noFill/>
          <a:ln w="9525">
            <a:noFill/>
            <a:miter lim="800000"/>
            <a:headEnd/>
            <a:tailEnd/>
          </a:ln>
          <a:effectLst/>
        </p:spPr>
        <p:txBody>
          <a:bodyPr wrap="square">
            <a:spAutoFit/>
          </a:bodyPr>
          <a:lstStyle/>
          <a:p>
            <a:pPr marL="342900" indent="-342900">
              <a:spcBef>
                <a:spcPct val="50000"/>
              </a:spcBef>
              <a:buClr>
                <a:srgbClr val="FF0000"/>
              </a:buClr>
              <a:buFont typeface="Arial" panose="020B0604020202020204" pitchFamily="34" charset="0"/>
              <a:buChar char="X"/>
              <a:defRPr/>
            </a:pPr>
            <a:r>
              <a:rPr lang="en-US" dirty="0">
                <a:latin typeface="+mn-lt"/>
              </a:rPr>
              <a:t> Asbestos materials</a:t>
            </a:r>
          </a:p>
          <a:p>
            <a:pPr marL="342900" indent="-342900">
              <a:spcBef>
                <a:spcPct val="50000"/>
              </a:spcBef>
              <a:buClr>
                <a:srgbClr val="FF0000"/>
              </a:buClr>
              <a:buFont typeface="Arial" panose="020B0604020202020204" pitchFamily="34" charset="0"/>
              <a:buChar char="X"/>
              <a:defRPr/>
            </a:pPr>
            <a:r>
              <a:rPr lang="en-US" dirty="0">
                <a:latin typeface="+mn-lt"/>
              </a:rPr>
              <a:t> Construction debris</a:t>
            </a:r>
          </a:p>
          <a:p>
            <a:pPr marL="342900" indent="-342900">
              <a:spcBef>
                <a:spcPct val="50000"/>
              </a:spcBef>
              <a:buClr>
                <a:srgbClr val="FF0000"/>
              </a:buClr>
              <a:buFont typeface="Arial" panose="020B0604020202020204" pitchFamily="34" charset="0"/>
              <a:buChar char="X"/>
              <a:defRPr/>
            </a:pPr>
            <a:r>
              <a:rPr lang="en-US" dirty="0">
                <a:latin typeface="+mn-lt"/>
              </a:rPr>
              <a:t> Demolition debris</a:t>
            </a:r>
          </a:p>
          <a:p>
            <a:pPr marL="342900" indent="-342900">
              <a:spcBef>
                <a:spcPct val="50000"/>
              </a:spcBef>
              <a:buClr>
                <a:srgbClr val="FF0000"/>
              </a:buClr>
              <a:buFont typeface="Arial" panose="020B0604020202020204" pitchFamily="34" charset="0"/>
              <a:buChar char="X"/>
              <a:defRPr/>
            </a:pPr>
            <a:r>
              <a:rPr lang="en-US" dirty="0">
                <a:latin typeface="+mn-lt"/>
              </a:rPr>
              <a:t> Drywall</a:t>
            </a:r>
          </a:p>
          <a:p>
            <a:pPr marL="342900" indent="-342900">
              <a:spcBef>
                <a:spcPct val="50000"/>
              </a:spcBef>
              <a:buClr>
                <a:srgbClr val="FF0000"/>
              </a:buClr>
              <a:buFont typeface="Arial" panose="020B0604020202020204" pitchFamily="34" charset="0"/>
              <a:buChar char="X"/>
              <a:defRPr/>
            </a:pPr>
            <a:r>
              <a:rPr lang="en-US" dirty="0">
                <a:latin typeface="+mn-lt"/>
              </a:rPr>
              <a:t> Shingles</a:t>
            </a:r>
          </a:p>
        </p:txBody>
      </p:sp>
      <p:pic>
        <p:nvPicPr>
          <p:cNvPr id="5" name="Picture 4" descr="A pile of burnt demolition debri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990" y="2662968"/>
            <a:ext cx="4907576" cy="36806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8299">
        <p:fade/>
      </p:transition>
    </mc:Choice>
    <mc:Fallback xmlns="">
      <p:transition spd="med" advTm="18299">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533400" y="457200"/>
            <a:ext cx="8382000" cy="1447800"/>
          </a:xfrm>
        </p:spPr>
        <p:txBody>
          <a:bodyPr>
            <a:normAutofit fontScale="90000"/>
          </a:bodyPr>
          <a:lstStyle/>
          <a:p>
            <a:pPr eaLnBrk="1" fontAlgn="auto" hangingPunct="1">
              <a:spcAft>
                <a:spcPts val="0"/>
              </a:spcAft>
              <a:defRPr/>
            </a:pPr>
            <a:r>
              <a:rPr lang="en-US" dirty="0">
                <a:solidFill>
                  <a:schemeClr val="accent2">
                    <a:lumMod val="40000"/>
                    <a:lumOff val="60000"/>
                  </a:schemeClr>
                </a:solidFill>
                <a:effectLst>
                  <a:outerShdw blurRad="38100" dist="38100" dir="2700000" algn="tl">
                    <a:srgbClr val="000000"/>
                  </a:outerShdw>
                </a:effectLst>
                <a:latin typeface="+mn-lt"/>
              </a:rPr>
              <a:t>Prohibited: </a:t>
            </a:r>
            <a:r>
              <a:rPr lang="en-US" dirty="0">
                <a:solidFill>
                  <a:schemeClr val="accent2">
                    <a:lumMod val="40000"/>
                    <a:lumOff val="60000"/>
                  </a:schemeClr>
                </a:solidFill>
                <a:effectLst>
                  <a:outerShdw blurRad="38100" dist="38100" dir="2700000" algn="tl">
                    <a:srgbClr val="000000">
                      <a:alpha val="43137"/>
                    </a:srgbClr>
                  </a:outerShdw>
                </a:effectLst>
                <a:latin typeface="+mn-lt"/>
              </a:rPr>
              <a:t>Waste from businesses, schools &amp; churches</a:t>
            </a:r>
          </a:p>
        </p:txBody>
      </p:sp>
      <p:sp>
        <p:nvSpPr>
          <p:cNvPr id="114692" name="Text Box 4"/>
          <p:cNvSpPr txBox="1">
            <a:spLocks noChangeArrowheads="1"/>
          </p:cNvSpPr>
          <p:nvPr/>
        </p:nvSpPr>
        <p:spPr bwMode="auto">
          <a:xfrm>
            <a:off x="5181600" y="2703016"/>
            <a:ext cx="3733800" cy="3970318"/>
          </a:xfrm>
          <a:prstGeom prst="rect">
            <a:avLst/>
          </a:prstGeom>
          <a:noFill/>
          <a:ln w="9525">
            <a:noFill/>
            <a:miter lim="800000"/>
            <a:headEnd/>
            <a:tailEnd/>
          </a:ln>
          <a:effectLst/>
        </p:spPr>
        <p:txBody>
          <a:bodyPr wrap="square">
            <a:spAutoFit/>
          </a:bodyPr>
          <a:lstStyle/>
          <a:p>
            <a:pPr marL="342900" indent="-342900">
              <a:spcBef>
                <a:spcPct val="50000"/>
              </a:spcBef>
              <a:buClr>
                <a:srgbClr val="FF0000"/>
              </a:buClr>
              <a:buFont typeface="Arial" panose="020B0604020202020204" pitchFamily="34" charset="0"/>
              <a:buChar char="X"/>
              <a:defRPr/>
            </a:pPr>
            <a:r>
              <a:rPr lang="en-US" dirty="0">
                <a:latin typeface="+mn-lt"/>
              </a:rPr>
              <a:t>Other than land clearing for development, businesses may not dispose of any waste by burning.</a:t>
            </a:r>
          </a:p>
          <a:p>
            <a:pPr marL="342900" indent="-342900">
              <a:spcBef>
                <a:spcPct val="50000"/>
              </a:spcBef>
              <a:buClr>
                <a:srgbClr val="FF0000"/>
              </a:buClr>
              <a:buFont typeface="Arial" panose="020B0604020202020204" pitchFamily="34" charset="0"/>
              <a:buChar char="X"/>
              <a:defRPr/>
            </a:pPr>
            <a:r>
              <a:rPr lang="en-US" dirty="0">
                <a:latin typeface="+mn-lt"/>
              </a:rPr>
              <a:t>Debris from private businesses may not be transported for burning elsewhere</a:t>
            </a:r>
            <a:r>
              <a:rPr lang="en-US" dirty="0" smtClean="0">
                <a:latin typeface="+mn-lt"/>
              </a:rPr>
              <a:t>.</a:t>
            </a:r>
            <a:r>
              <a:rPr lang="en-US" dirty="0" smtClean="0">
                <a:solidFill>
                  <a:srgbClr val="E29C50"/>
                </a:solidFill>
                <a:effectLst>
                  <a:outerShdw blurRad="38100" dist="38100" dir="2700000" algn="tl">
                    <a:srgbClr val="000000"/>
                  </a:outerShdw>
                </a:effectLst>
                <a:latin typeface="+mn-lt"/>
              </a:rPr>
              <a:t> </a:t>
            </a:r>
            <a:endParaRPr lang="en-US" dirty="0">
              <a:solidFill>
                <a:srgbClr val="E29C50"/>
              </a:solidFill>
              <a:effectLst>
                <a:outerShdw blurRad="38100" dist="38100" dir="2700000" algn="tl">
                  <a:srgbClr val="000000"/>
                </a:outerShdw>
              </a:effectLst>
              <a:latin typeface="+mn-lt"/>
            </a:endParaRPr>
          </a:p>
        </p:txBody>
      </p:sp>
      <p:pic>
        <p:nvPicPr>
          <p:cNvPr id="88066" name="Picture 2" descr="Burning pile of sawmill scr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895600"/>
            <a:ext cx="4419600"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advTm="25132">
        <p:fade/>
      </p:transition>
    </mc:Choice>
    <mc:Fallback xmlns="">
      <p:transition spd="med" advTm="25132">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915399" cy="1143000"/>
          </a:xfrm>
        </p:spPr>
        <p:txBody>
          <a:bodyPr>
            <a:normAutofit fontScale="90000"/>
          </a:bodyPr>
          <a:lstStyle/>
          <a:p>
            <a:pPr algn="ctr" eaLnBrk="1" hangingPunct="1">
              <a:defRPr/>
            </a:pPr>
            <a:r>
              <a:rPr lang="en-US" sz="4000" dirty="0">
                <a:solidFill>
                  <a:schemeClr val="accent2">
                    <a:lumMod val="40000"/>
                    <a:lumOff val="60000"/>
                  </a:schemeClr>
                </a:solidFill>
                <a:effectLst>
                  <a:outerShdw blurRad="38100" dist="38100" dir="2700000" algn="tl">
                    <a:srgbClr val="000000">
                      <a:alpha val="43137"/>
                    </a:srgbClr>
                  </a:outerShdw>
                </a:effectLst>
                <a:latin typeface="+mn-lt"/>
              </a:rPr>
              <a:t>Disposing of Vegetative Storm Debris</a:t>
            </a:r>
            <a:r>
              <a:rPr lang="en-US" dirty="0">
                <a:solidFill>
                  <a:schemeClr val="accent2">
                    <a:lumMod val="40000"/>
                    <a:lumOff val="60000"/>
                  </a:schemeClr>
                </a:solidFill>
                <a:effectLst>
                  <a:outerShdw blurRad="38100" dist="38100" dir="2700000" algn="tl">
                    <a:srgbClr val="000000">
                      <a:alpha val="43137"/>
                    </a:srgbClr>
                  </a:outerShdw>
                </a:effectLst>
                <a:latin typeface="+mn-lt"/>
              </a:rPr>
              <a:t/>
            </a:r>
            <a:br>
              <a:rPr lang="en-US" dirty="0">
                <a:solidFill>
                  <a:schemeClr val="accent2">
                    <a:lumMod val="40000"/>
                    <a:lumOff val="60000"/>
                  </a:schemeClr>
                </a:solidFill>
                <a:effectLst>
                  <a:outerShdw blurRad="38100" dist="38100" dir="2700000" algn="tl">
                    <a:srgbClr val="000000">
                      <a:alpha val="43137"/>
                    </a:srgbClr>
                  </a:outerShdw>
                </a:effectLst>
                <a:latin typeface="+mn-lt"/>
              </a:rPr>
            </a:br>
            <a:r>
              <a:rPr lang="en-US" sz="3100" i="1" dirty="0">
                <a:solidFill>
                  <a:schemeClr val="accent2">
                    <a:lumMod val="40000"/>
                    <a:lumOff val="60000"/>
                  </a:schemeClr>
                </a:solidFill>
                <a:effectLst>
                  <a:outerShdw blurRad="38100" dist="38100" dir="2700000" algn="tl">
                    <a:srgbClr val="000000">
                      <a:alpha val="43137"/>
                    </a:srgbClr>
                  </a:outerShdw>
                </a:effectLst>
                <a:latin typeface="+mn-lt"/>
              </a:rPr>
              <a:t>County or municipal governments only, with approval</a:t>
            </a:r>
            <a:endParaRPr lang="en-US" sz="3100" dirty="0">
              <a:solidFill>
                <a:schemeClr val="accent2">
                  <a:lumMod val="40000"/>
                  <a:lumOff val="60000"/>
                </a:schemeClr>
              </a:solidFill>
              <a:effectLst>
                <a:outerShdw blurRad="38100" dist="38100" dir="2700000" algn="tl">
                  <a:srgbClr val="000000">
                    <a:alpha val="43137"/>
                  </a:srgbClr>
                </a:outerShdw>
              </a:effectLst>
              <a:latin typeface="+mn-lt"/>
            </a:endParaRPr>
          </a:p>
        </p:txBody>
      </p:sp>
      <p:sp>
        <p:nvSpPr>
          <p:cNvPr id="25603" name="TextBox 2"/>
          <p:cNvSpPr txBox="1">
            <a:spLocks noChangeArrowheads="1"/>
          </p:cNvSpPr>
          <p:nvPr/>
        </p:nvSpPr>
        <p:spPr bwMode="auto">
          <a:xfrm>
            <a:off x="533400" y="1981200"/>
            <a:ext cx="4724400" cy="4524375"/>
          </a:xfrm>
          <a:prstGeom prst="rect">
            <a:avLst/>
          </a:prstGeom>
          <a:noFill/>
          <a:ln w="9525">
            <a:noFill/>
            <a:miter lim="800000"/>
            <a:headEnd/>
            <a:tailEnd/>
          </a:ln>
        </p:spPr>
        <p:txBody>
          <a:bodyPr>
            <a:spAutoFit/>
          </a:bodyPr>
          <a:lstStyle/>
          <a:p>
            <a:pPr>
              <a:buFont typeface="Arial" charset="0"/>
              <a:buChar char="•"/>
            </a:pPr>
            <a:r>
              <a:rPr lang="en-US" dirty="0"/>
              <a:t> May be legally burned (observe fire hazard season restrictions &amp; county burn bans).</a:t>
            </a:r>
          </a:p>
          <a:p>
            <a:endParaRPr lang="en-US" dirty="0"/>
          </a:p>
          <a:p>
            <a:pPr>
              <a:buFont typeface="Arial" charset="0"/>
              <a:buChar char="•"/>
            </a:pPr>
            <a:r>
              <a:rPr lang="en-US" dirty="0"/>
              <a:t> Large piles should be divided and burned incrementally over time.</a:t>
            </a:r>
          </a:p>
          <a:p>
            <a:endParaRPr lang="en-US" dirty="0"/>
          </a:p>
          <a:p>
            <a:pPr>
              <a:buFont typeface="Arial" charset="0"/>
              <a:buChar char="•"/>
            </a:pPr>
            <a:r>
              <a:rPr lang="en-US" dirty="0"/>
              <a:t> Care should be taken to locate burn piles away from residences and areas that could be impacted by smoke.</a:t>
            </a:r>
          </a:p>
        </p:txBody>
      </p:sp>
      <p:sp>
        <p:nvSpPr>
          <p:cNvPr id="3" name="TextBox 2"/>
          <p:cNvSpPr txBox="1"/>
          <p:nvPr/>
        </p:nvSpPr>
        <p:spPr>
          <a:xfrm>
            <a:off x="5753100" y="5029200"/>
            <a:ext cx="2895600" cy="830997"/>
          </a:xfrm>
          <a:prstGeom prst="rect">
            <a:avLst/>
          </a:prstGeom>
          <a:noFill/>
        </p:spPr>
        <p:txBody>
          <a:bodyPr wrap="square" rtlCol="0">
            <a:spAutoFit/>
          </a:bodyPr>
          <a:lstStyle/>
          <a:p>
            <a:r>
              <a:rPr lang="en-US" sz="1600" dirty="0"/>
              <a:t>Contact the Division for Air Quality before burning large stockpiles of debris.</a:t>
            </a:r>
          </a:p>
        </p:txBody>
      </p:sp>
      <p:pic>
        <p:nvPicPr>
          <p:cNvPr id="25604" name="Picture 2" descr="A burning pile of tree limbs"/>
          <p:cNvPicPr>
            <a:picLocks noChangeAspect="1" noChangeArrowheads="1"/>
          </p:cNvPicPr>
          <p:nvPr/>
        </p:nvPicPr>
        <p:blipFill>
          <a:blip r:embed="rId4" cstate="print"/>
          <a:srcRect l="11320" r="7547" b="20126"/>
          <a:stretch>
            <a:fillRect/>
          </a:stretch>
        </p:blipFill>
        <p:spPr bwMode="auto">
          <a:xfrm>
            <a:off x="5562600" y="2133600"/>
            <a:ext cx="3276600" cy="2647950"/>
          </a:xfrm>
          <a:prstGeom prst="rect">
            <a:avLst/>
          </a:prstGeom>
          <a:noFill/>
          <a:ln w="9525">
            <a:noFill/>
            <a:miter lim="800000"/>
            <a:headEnd/>
            <a:tailEnd/>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7532">
        <p:fade/>
      </p:transition>
    </mc:Choice>
    <mc:Fallback xmlns="">
      <p:transition spd="med" advTm="475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fade">
                                      <p:cBhvr>
                                        <p:cTn id="7" dur="500"/>
                                        <p:tgtEl>
                                          <p:spTgt spid="256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603">
                                            <p:txEl>
                                              <p:pRg st="2" end="2"/>
                                            </p:txEl>
                                          </p:spTgt>
                                        </p:tgtEl>
                                        <p:attrNameLst>
                                          <p:attrName>style.visibility</p:attrName>
                                        </p:attrNameLst>
                                      </p:cBhvr>
                                      <p:to>
                                        <p:strVal val="visible"/>
                                      </p:to>
                                    </p:set>
                                    <p:animEffect transition="in" filter="fade">
                                      <p:cBhvr>
                                        <p:cTn id="12" dur="500"/>
                                        <p:tgtEl>
                                          <p:spTgt spid="2560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3">
                                            <p:txEl>
                                              <p:pRg st="4" end="4"/>
                                            </p:txEl>
                                          </p:spTgt>
                                        </p:tgtEl>
                                        <p:attrNameLst>
                                          <p:attrName>style.visibility</p:attrName>
                                        </p:attrNameLst>
                                      </p:cBhvr>
                                      <p:to>
                                        <p:strVal val="visible"/>
                                      </p:to>
                                    </p:set>
                                    <p:animEffect transition="in" filter="fade">
                                      <p:cBhvr>
                                        <p:cTn id="17" dur="500"/>
                                        <p:tgtEl>
                                          <p:spTgt spid="2560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Question mark ico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722" y="460822"/>
            <a:ext cx="830955" cy="830955"/>
          </a:xfrm>
          <a:prstGeom prst="rect">
            <a:avLst/>
          </a:prstGeom>
        </p:spPr>
      </p:pic>
      <p:sp>
        <p:nvSpPr>
          <p:cNvPr id="2" name="Title 1"/>
          <p:cNvSpPr>
            <a:spLocks noGrp="1"/>
          </p:cNvSpPr>
          <p:nvPr>
            <p:ph type="title"/>
          </p:nvPr>
        </p:nvSpPr>
        <p:spPr>
          <a:xfrm>
            <a:off x="838200" y="304800"/>
            <a:ext cx="7470648" cy="1143000"/>
          </a:xfrm>
        </p:spPr>
        <p:txBody>
          <a:bodyPr>
            <a:normAutofit/>
          </a:bodyPr>
          <a:lstStyle/>
          <a:p>
            <a:pPr algn="ctr"/>
            <a:r>
              <a:rPr lang="en-US" sz="4100" dirty="0">
                <a:solidFill>
                  <a:schemeClr val="accent2">
                    <a:lumMod val="40000"/>
                    <a:lumOff val="60000"/>
                  </a:schemeClr>
                </a:solidFill>
                <a:effectLst>
                  <a:outerShdw blurRad="38100" dist="38100" dir="2700000" algn="tl">
                    <a:srgbClr val="000000">
                      <a:alpha val="43137"/>
                    </a:srgbClr>
                  </a:outerShdw>
                </a:effectLst>
                <a:latin typeface="+mn-lt"/>
              </a:rPr>
              <a:t>Disposing of Storm Debris</a:t>
            </a:r>
            <a:endParaRPr lang="en-US" sz="4100" dirty="0">
              <a:solidFill>
                <a:schemeClr val="accent2">
                  <a:lumMod val="40000"/>
                  <a:lumOff val="60000"/>
                </a:schemeClr>
              </a:solidFill>
              <a:latin typeface="+mn-lt"/>
            </a:endParaRPr>
          </a:p>
        </p:txBody>
      </p:sp>
      <p:sp>
        <p:nvSpPr>
          <p:cNvPr id="6" name="TextBox 5"/>
          <p:cNvSpPr txBox="1"/>
          <p:nvPr/>
        </p:nvSpPr>
        <p:spPr>
          <a:xfrm>
            <a:off x="762000" y="1676400"/>
            <a:ext cx="3962400" cy="2308324"/>
          </a:xfrm>
          <a:prstGeom prst="rect">
            <a:avLst/>
          </a:prstGeom>
          <a:noFill/>
        </p:spPr>
        <p:txBody>
          <a:bodyPr wrap="square" rtlCol="0">
            <a:spAutoFit/>
          </a:bodyPr>
          <a:lstStyle/>
          <a:p>
            <a:pPr marL="342900" indent="-342900">
              <a:buClr>
                <a:srgbClr val="FF0000"/>
              </a:buClr>
              <a:buFont typeface="Arial" panose="020B0604020202020204" pitchFamily="34" charset="0"/>
              <a:buChar char="X"/>
            </a:pPr>
            <a:r>
              <a:rPr lang="en-US" dirty="0"/>
              <a:t>Demolition debris may </a:t>
            </a:r>
            <a:r>
              <a:rPr lang="en-US" i="1" dirty="0"/>
              <a:t>not</a:t>
            </a:r>
            <a:r>
              <a:rPr lang="en-US" dirty="0"/>
              <a:t> be burned.  Debris may contain asbestos and other hazardous materials.</a:t>
            </a:r>
          </a:p>
          <a:p>
            <a:endParaRPr lang="en-US" dirty="0">
              <a:solidFill>
                <a:srgbClr val="E29C50"/>
              </a:solidFill>
            </a:endParaRPr>
          </a:p>
        </p:txBody>
      </p:sp>
      <p:sp>
        <p:nvSpPr>
          <p:cNvPr id="7" name="Rectangle 6"/>
          <p:cNvSpPr/>
          <p:nvPr/>
        </p:nvSpPr>
        <p:spPr>
          <a:xfrm>
            <a:off x="4953000" y="4572000"/>
            <a:ext cx="3657600" cy="1200329"/>
          </a:xfrm>
          <a:prstGeom prst="rect">
            <a:avLst/>
          </a:prstGeom>
        </p:spPr>
        <p:txBody>
          <a:bodyPr wrap="square">
            <a:spAutoFit/>
          </a:bodyPr>
          <a:lstStyle/>
          <a:p>
            <a:r>
              <a:rPr lang="en-US" dirty="0"/>
              <a:t>Demolition debris piles should be kept wet until final disposal in a landfill.</a:t>
            </a:r>
          </a:p>
        </p:txBody>
      </p:sp>
      <p:pic>
        <p:nvPicPr>
          <p:cNvPr id="91140" name="Picture 4" descr="Tornado damage and debris in West Liberty"/>
          <p:cNvPicPr>
            <a:picLocks noChangeAspect="1" noChangeArrowheads="1"/>
          </p:cNvPicPr>
          <p:nvPr/>
        </p:nvPicPr>
        <p:blipFill>
          <a:blip r:embed="rId4" cstate="print"/>
          <a:srcRect/>
          <a:stretch>
            <a:fillRect/>
          </a:stretch>
        </p:blipFill>
        <p:spPr bwMode="auto">
          <a:xfrm>
            <a:off x="914400" y="3733800"/>
            <a:ext cx="3581400" cy="2387600"/>
          </a:xfrm>
          <a:prstGeom prst="rect">
            <a:avLst/>
          </a:prstGeom>
          <a:noFill/>
          <a:ln w="9525">
            <a:noFill/>
            <a:miter lim="800000"/>
            <a:headEnd/>
            <a:tailEnd/>
          </a:ln>
          <a:effectLst/>
        </p:spPr>
      </p:pic>
      <p:pic>
        <p:nvPicPr>
          <p:cNvPr id="91139" name="Picture 3" descr="Tornado damage and debris in West Liberty, KY"/>
          <p:cNvPicPr>
            <a:picLocks noChangeAspect="1" noChangeArrowheads="1"/>
          </p:cNvPicPr>
          <p:nvPr/>
        </p:nvPicPr>
        <p:blipFill>
          <a:blip r:embed="rId5" cstate="print"/>
          <a:srcRect/>
          <a:stretch>
            <a:fillRect/>
          </a:stretch>
        </p:blipFill>
        <p:spPr bwMode="auto">
          <a:xfrm>
            <a:off x="4953000" y="1752600"/>
            <a:ext cx="3467100" cy="23114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med" p14:dur="700" advTm="33241">
        <p:fade/>
      </p:transition>
    </mc:Choice>
    <mc:Fallback xmlns="">
      <p:transition spd="med" advTm="33241">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3654552" y="362744"/>
            <a:ext cx="5032248" cy="1143000"/>
          </a:xfrm>
        </p:spPr>
        <p:txBody>
          <a:bodyPr>
            <a:normAutofit fontScale="90000"/>
          </a:bodyPr>
          <a:lstStyle/>
          <a:p>
            <a:pPr algn="r"/>
            <a:r>
              <a:rPr lang="en-US" sz="4100" dirty="0">
                <a:solidFill>
                  <a:schemeClr val="accent2">
                    <a:lumMod val="40000"/>
                    <a:lumOff val="60000"/>
                  </a:schemeClr>
                </a:solidFill>
                <a:effectLst>
                  <a:outerShdw blurRad="38100" dist="38100" dir="2700000" algn="tl">
                    <a:srgbClr val="000000">
                      <a:alpha val="43137"/>
                    </a:srgbClr>
                  </a:outerShdw>
                </a:effectLst>
                <a:latin typeface="+mn-lt"/>
              </a:rPr>
              <a:t>Restrictions During Fire Hazard Season</a:t>
            </a:r>
            <a:endParaRPr lang="en-US" sz="4100" dirty="0">
              <a:solidFill>
                <a:schemeClr val="accent2">
                  <a:lumMod val="40000"/>
                  <a:lumOff val="60000"/>
                </a:schemeClr>
              </a:solidFill>
              <a:latin typeface="+mn-lt"/>
            </a:endParaRPr>
          </a:p>
        </p:txBody>
      </p:sp>
      <p:sp>
        <p:nvSpPr>
          <p:cNvPr id="17412" name="TextBox 4"/>
          <p:cNvSpPr txBox="1">
            <a:spLocks noChangeArrowheads="1"/>
          </p:cNvSpPr>
          <p:nvPr/>
        </p:nvSpPr>
        <p:spPr bwMode="auto">
          <a:xfrm>
            <a:off x="1600200" y="1905000"/>
            <a:ext cx="7086600" cy="954088"/>
          </a:xfrm>
          <a:prstGeom prst="rect">
            <a:avLst/>
          </a:prstGeom>
          <a:noFill/>
          <a:ln w="9525">
            <a:noFill/>
            <a:miter lim="800000"/>
            <a:headEnd/>
            <a:tailEnd/>
          </a:ln>
        </p:spPr>
        <p:txBody>
          <a:bodyPr>
            <a:spAutoFit/>
          </a:bodyPr>
          <a:lstStyle/>
          <a:p>
            <a:pPr algn="r"/>
            <a:r>
              <a:rPr lang="en-US" sz="2800" dirty="0">
                <a:effectLst>
                  <a:outerShdw blurRad="38100" dist="38100" dir="2700000" algn="tl">
                    <a:srgbClr val="000000">
                      <a:alpha val="43137"/>
                    </a:srgbClr>
                  </a:outerShdw>
                </a:effectLst>
              </a:rPr>
              <a:t>Oct. 1 – Dec. 15 </a:t>
            </a:r>
            <a:r>
              <a:rPr lang="en-US" sz="2800" i="1" dirty="0">
                <a:effectLst>
                  <a:outerShdw blurRad="38100" dist="38100" dir="2700000" algn="tl">
                    <a:srgbClr val="000000">
                      <a:alpha val="43137"/>
                    </a:srgbClr>
                  </a:outerShdw>
                </a:effectLst>
              </a:rPr>
              <a:t>and</a:t>
            </a:r>
            <a:r>
              <a:rPr lang="en-US" sz="2800" dirty="0">
                <a:effectLst>
                  <a:outerShdw blurRad="38100" dist="38100" dir="2700000" algn="tl">
                    <a:srgbClr val="000000">
                      <a:alpha val="43137"/>
                    </a:srgbClr>
                  </a:outerShdw>
                </a:effectLst>
              </a:rPr>
              <a:t> </a:t>
            </a:r>
          </a:p>
          <a:p>
            <a:pPr algn="r"/>
            <a:r>
              <a:rPr lang="en-US" sz="2800" dirty="0">
                <a:effectLst>
                  <a:outerShdw blurRad="38100" dist="38100" dir="2700000" algn="tl">
                    <a:srgbClr val="000000">
                      <a:alpha val="43137"/>
                    </a:srgbClr>
                  </a:outerShdw>
                </a:effectLst>
              </a:rPr>
              <a:t>Feb. 15 – April 30</a:t>
            </a:r>
          </a:p>
        </p:txBody>
      </p:sp>
      <p:sp>
        <p:nvSpPr>
          <p:cNvPr id="17411" name="TextBox 3"/>
          <p:cNvSpPr txBox="1">
            <a:spLocks noChangeArrowheads="1"/>
          </p:cNvSpPr>
          <p:nvPr/>
        </p:nvSpPr>
        <p:spPr bwMode="auto">
          <a:xfrm>
            <a:off x="4867003" y="3657600"/>
            <a:ext cx="4013563" cy="2308324"/>
          </a:xfrm>
          <a:prstGeom prst="rect">
            <a:avLst/>
          </a:prstGeom>
          <a:noFill/>
          <a:ln w="9525">
            <a:noFill/>
            <a:miter lim="800000"/>
            <a:headEnd/>
            <a:tailEnd/>
          </a:ln>
        </p:spPr>
        <p:txBody>
          <a:bodyPr wrap="square">
            <a:spAutoFit/>
          </a:bodyPr>
          <a:lstStyle/>
          <a:p>
            <a:r>
              <a:rPr lang="en-US" dirty="0"/>
              <a:t>During fire hazard season, burning within 150 feet of any woodland or brushland area is allowed </a:t>
            </a:r>
            <a:r>
              <a:rPr lang="en-US" i="1" dirty="0"/>
              <a:t>only during evening hours </a:t>
            </a:r>
            <a:r>
              <a:rPr lang="en-US" dirty="0"/>
              <a:t>between </a:t>
            </a:r>
          </a:p>
          <a:p>
            <a:r>
              <a:rPr lang="en-US" dirty="0"/>
              <a:t>6 p.m. &amp; 6 a.m.</a:t>
            </a:r>
          </a:p>
        </p:txBody>
      </p:sp>
      <p:pic>
        <p:nvPicPr>
          <p:cNvPr id="2" name="Picture 1" descr="A silhouette of a fire fighter stands agains a huge pile of burning debris"/>
          <p:cNvPicPr>
            <a:picLocks noChangeAspect="1"/>
          </p:cNvPicPr>
          <p:nvPr/>
        </p:nvPicPr>
        <p:blipFill rotWithShape="1">
          <a:blip r:embed="rId3" cstate="print">
            <a:extLst>
              <a:ext uri="{28A0092B-C50C-407E-A947-70E740481C1C}">
                <a14:useLocalDpi xmlns:a14="http://schemas.microsoft.com/office/drawing/2010/main" val="0"/>
              </a:ext>
            </a:extLst>
          </a:blip>
          <a:srcRect l="7753" r="18323"/>
          <a:stretch/>
        </p:blipFill>
        <p:spPr>
          <a:xfrm>
            <a:off x="381000" y="2769850"/>
            <a:ext cx="3962400" cy="35675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3605">
        <p:fade/>
      </p:transition>
    </mc:Choice>
    <mc:Fallback xmlns="">
      <p:transition spd="med" advTm="23605">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9" name="Rectangle 3"/>
          <p:cNvSpPr>
            <a:spLocks noGrp="1" noChangeArrowheads="1"/>
          </p:cNvSpPr>
          <p:nvPr>
            <p:ph type="title"/>
          </p:nvPr>
        </p:nvSpPr>
        <p:spPr>
          <a:xfrm>
            <a:off x="457200" y="685800"/>
            <a:ext cx="5105400" cy="1143000"/>
          </a:xfrm>
        </p:spPr>
        <p:txBody>
          <a:bodyPr>
            <a:noAutofit/>
          </a:bodyPr>
          <a:lstStyle/>
          <a:p>
            <a:pPr fontAlgn="auto">
              <a:spcAft>
                <a:spcPts val="0"/>
              </a:spcAft>
              <a:defRPr/>
            </a:pPr>
            <a:r>
              <a:rPr lang="en-US" sz="3600" dirty="0">
                <a:ln w="6350">
                  <a:noFill/>
                </a:ln>
                <a:solidFill>
                  <a:schemeClr val="accent2">
                    <a:lumMod val="40000"/>
                    <a:lumOff val="60000"/>
                  </a:schemeClr>
                </a:solidFill>
                <a:effectLst>
                  <a:outerShdw blurRad="38100" dist="38100" dir="2700000" algn="tl">
                    <a:srgbClr val="000000">
                      <a:alpha val="43137"/>
                    </a:srgbClr>
                  </a:outerShdw>
                </a:effectLst>
                <a:latin typeface="+mn-lt"/>
              </a:rPr>
              <a:t>Restrictions during </a:t>
            </a:r>
            <a:br>
              <a:rPr lang="en-US" sz="3600" dirty="0">
                <a:ln w="6350">
                  <a:noFill/>
                </a:ln>
                <a:solidFill>
                  <a:schemeClr val="accent2">
                    <a:lumMod val="40000"/>
                    <a:lumOff val="60000"/>
                  </a:schemeClr>
                </a:solidFill>
                <a:effectLst>
                  <a:outerShdw blurRad="38100" dist="38100" dir="2700000" algn="tl">
                    <a:srgbClr val="000000">
                      <a:alpha val="43137"/>
                    </a:srgbClr>
                  </a:outerShdw>
                </a:effectLst>
                <a:latin typeface="+mn-lt"/>
              </a:rPr>
            </a:br>
            <a:r>
              <a:rPr lang="en-US" sz="3600" dirty="0">
                <a:ln w="6350">
                  <a:noFill/>
                </a:ln>
                <a:solidFill>
                  <a:schemeClr val="accent2">
                    <a:lumMod val="40000"/>
                    <a:lumOff val="60000"/>
                  </a:schemeClr>
                </a:solidFill>
                <a:effectLst>
                  <a:outerShdw blurRad="38100" dist="38100" dir="2700000" algn="tl">
                    <a:srgbClr val="000000">
                      <a:alpha val="43137"/>
                    </a:srgbClr>
                  </a:outerShdw>
                </a:effectLst>
                <a:latin typeface="+mn-lt"/>
              </a:rPr>
              <a:t>ozone season:</a:t>
            </a:r>
          </a:p>
        </p:txBody>
      </p:sp>
      <p:sp>
        <p:nvSpPr>
          <p:cNvPr id="6" name="Rectangle 5"/>
          <p:cNvSpPr/>
          <p:nvPr/>
        </p:nvSpPr>
        <p:spPr>
          <a:xfrm>
            <a:off x="487680" y="1828800"/>
            <a:ext cx="8305800" cy="523220"/>
          </a:xfrm>
          <a:prstGeom prst="rect">
            <a:avLst/>
          </a:prstGeom>
        </p:spPr>
        <p:txBody>
          <a:bodyPr wrap="square">
            <a:spAutoFit/>
          </a:bodyPr>
          <a:lstStyle/>
          <a:p>
            <a:r>
              <a:rPr lang="en-US" sz="2800" dirty="0"/>
              <a:t>May – September</a:t>
            </a:r>
            <a:endParaRPr lang="en-US" dirty="0"/>
          </a:p>
        </p:txBody>
      </p:sp>
      <p:sp>
        <p:nvSpPr>
          <p:cNvPr id="91138" name="Text Box 2"/>
          <p:cNvSpPr txBox="1">
            <a:spLocks noChangeArrowheads="1"/>
          </p:cNvSpPr>
          <p:nvPr/>
        </p:nvSpPr>
        <p:spPr bwMode="auto">
          <a:xfrm>
            <a:off x="4267200" y="3050845"/>
            <a:ext cx="4419600" cy="3847207"/>
          </a:xfrm>
          <a:prstGeom prst="rect">
            <a:avLst/>
          </a:prstGeom>
          <a:noFill/>
          <a:ln w="9525">
            <a:noFill/>
            <a:miter lim="800000"/>
            <a:headEnd/>
            <a:tailEnd/>
          </a:ln>
          <a:effectLst/>
        </p:spPr>
        <p:txBody>
          <a:bodyPr wrap="square">
            <a:spAutoFit/>
          </a:bodyPr>
          <a:lstStyle/>
          <a:p>
            <a:pPr>
              <a:buFontTx/>
              <a:buChar char="•"/>
              <a:defRPr/>
            </a:pPr>
            <a:r>
              <a:rPr lang="en-US" dirty="0">
                <a:solidFill>
                  <a:srgbClr val="FFFFFF"/>
                </a:solidFill>
                <a:latin typeface="+mn-lt"/>
              </a:rPr>
              <a:t> Only in Boone, Boyd, Bullitt, Campbell, Jefferson, Kenton, Lawrence, &amp; Oldham counties</a:t>
            </a:r>
          </a:p>
          <a:p>
            <a:pPr>
              <a:defRPr/>
            </a:pPr>
            <a:r>
              <a:rPr lang="en-US" dirty="0">
                <a:solidFill>
                  <a:srgbClr val="FFFFFF"/>
                </a:solidFill>
                <a:latin typeface="+mn-lt"/>
              </a:rPr>
              <a:t> </a:t>
            </a:r>
          </a:p>
          <a:p>
            <a:pPr>
              <a:buFontTx/>
              <a:buChar char="•"/>
              <a:defRPr/>
            </a:pPr>
            <a:r>
              <a:rPr lang="en-US" dirty="0">
                <a:solidFill>
                  <a:srgbClr val="FFFFFF"/>
                </a:solidFill>
                <a:latin typeface="+mn-lt"/>
              </a:rPr>
              <a:t> No open burning for land clearing permitted</a:t>
            </a:r>
          </a:p>
          <a:p>
            <a:pPr>
              <a:buFontTx/>
              <a:buChar char="•"/>
              <a:defRPr/>
            </a:pPr>
            <a:endParaRPr lang="en-US" dirty="0">
              <a:solidFill>
                <a:srgbClr val="FFFFFF"/>
              </a:solidFill>
              <a:latin typeface="+mn-lt"/>
            </a:endParaRPr>
          </a:p>
          <a:p>
            <a:pPr>
              <a:buFontTx/>
              <a:buChar char="•"/>
              <a:defRPr/>
            </a:pPr>
            <a:r>
              <a:rPr lang="en-US" dirty="0">
                <a:solidFill>
                  <a:srgbClr val="FFFFFF"/>
                </a:solidFill>
                <a:latin typeface="+mn-lt"/>
              </a:rPr>
              <a:t> Other restrictions apply</a:t>
            </a:r>
            <a:endParaRPr lang="en-US" dirty="0">
              <a:solidFill>
                <a:srgbClr val="FFFFFF"/>
              </a:solidFill>
            </a:endParaRPr>
          </a:p>
          <a:p>
            <a:pPr>
              <a:defRPr/>
            </a:pPr>
            <a:endParaRPr lang="en-US" dirty="0">
              <a:solidFill>
                <a:srgbClr val="FFFFFF"/>
              </a:solidFill>
              <a:effectLst>
                <a:outerShdw blurRad="38100" dist="38100" dir="2700000" algn="tl">
                  <a:srgbClr val="000000"/>
                </a:outerShdw>
              </a:effectLst>
            </a:endParaRPr>
          </a:p>
          <a:p>
            <a:pPr>
              <a:buFontTx/>
              <a:buChar char="•"/>
              <a:defRPr/>
            </a:pPr>
            <a:endParaRPr lang="en-US" sz="2800" dirty="0">
              <a:solidFill>
                <a:srgbClr val="FFFFFF"/>
              </a:solidFill>
              <a:effectLst>
                <a:outerShdw blurRad="38100" dist="38100" dir="2700000" algn="tl">
                  <a:srgbClr val="000000"/>
                </a:outerShdw>
              </a:effectLst>
            </a:endParaRPr>
          </a:p>
        </p:txBody>
      </p:sp>
      <p:pic>
        <p:nvPicPr>
          <p:cNvPr id="2" name="Picture 2" descr="A large pile of burning tree branche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9658"/>
          <a:stretch/>
        </p:blipFill>
        <p:spPr bwMode="auto">
          <a:xfrm>
            <a:off x="544216" y="3014192"/>
            <a:ext cx="3332130" cy="3158008"/>
          </a:xfrm>
          <a:prstGeom prst="rect">
            <a:avLst/>
          </a:prstGeom>
          <a:noFill/>
          <a:extLst>
            <a:ext uri="{909E8E84-426E-40DD-AFC4-6F175D3DCCD1}">
              <a14:hiddenFill xmlns:a14="http://schemas.microsoft.com/office/drawing/2010/main">
                <a:solidFill>
                  <a:srgbClr val="FFFFFF"/>
                </a:solidFill>
              </a14:hiddenFill>
            </a:ext>
          </a:extLst>
        </p:spPr>
      </p:pic>
      <p:pic>
        <p:nvPicPr>
          <p:cNvPr id="93186" name="Picture 2" descr="A pile of burning brush"/>
          <p:cNvPicPr>
            <a:picLocks noChangeAspect="1" noChangeArrowheads="1"/>
          </p:cNvPicPr>
          <p:nvPr/>
        </p:nvPicPr>
        <p:blipFill rotWithShape="1">
          <a:blip r:embed="rId4">
            <a:extLst>
              <a:ext uri="{28A0092B-C50C-407E-A947-70E740481C1C}">
                <a14:useLocalDpi xmlns:a14="http://schemas.microsoft.com/office/drawing/2010/main" val="0"/>
              </a:ext>
            </a:extLst>
          </a:blip>
          <a:srcRect l="33091" r="19650" b="20712"/>
          <a:stretch/>
        </p:blipFill>
        <p:spPr bwMode="auto">
          <a:xfrm>
            <a:off x="6172200" y="402196"/>
            <a:ext cx="2228249" cy="2611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med" p14:dur="700" advTm="22296">
        <p:fade/>
      </p:transition>
    </mc:Choice>
    <mc:Fallback xmlns="">
      <p:transition spd="med" advTm="22296">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153400" cy="1143000"/>
          </a:xfrm>
        </p:spPr>
        <p:txBody>
          <a:bodyPr/>
          <a:lstStyle/>
          <a:p>
            <a:pPr algn="ctr"/>
            <a:r>
              <a:rPr lang="en-US" dirty="0">
                <a:solidFill>
                  <a:schemeClr val="accent2">
                    <a:lumMod val="40000"/>
                    <a:lumOff val="60000"/>
                  </a:schemeClr>
                </a:solidFill>
                <a:effectLst>
                  <a:outerShdw blurRad="38100" dist="38100" dir="2700000" algn="tl">
                    <a:srgbClr val="000000">
                      <a:alpha val="43137"/>
                    </a:srgbClr>
                  </a:outerShdw>
                </a:effectLst>
              </a:rPr>
              <a:t>Burn Bans</a:t>
            </a:r>
          </a:p>
        </p:txBody>
      </p:sp>
      <p:sp>
        <p:nvSpPr>
          <p:cNvPr id="3" name="TextBox 2"/>
          <p:cNvSpPr txBox="1"/>
          <p:nvPr/>
        </p:nvSpPr>
        <p:spPr>
          <a:xfrm>
            <a:off x="457200" y="1600200"/>
            <a:ext cx="8458200" cy="1200329"/>
          </a:xfrm>
          <a:prstGeom prst="rect">
            <a:avLst/>
          </a:prstGeom>
          <a:noFill/>
        </p:spPr>
        <p:txBody>
          <a:bodyPr wrap="square" rtlCol="0">
            <a:spAutoFit/>
          </a:bodyPr>
          <a:lstStyle/>
          <a:p>
            <a:pPr marL="342900" indent="-342900">
              <a:buFont typeface="Arial" panose="020B0604020202020204" pitchFamily="34" charset="0"/>
              <a:buChar char="•"/>
            </a:pPr>
            <a:r>
              <a:rPr lang="en-US" dirty="0"/>
              <a:t>Can be declared by county Judge Executive </a:t>
            </a:r>
            <a:r>
              <a:rPr lang="en-US"/>
              <a:t>or Governor</a:t>
            </a:r>
            <a:endParaRPr lang="en-US" dirty="0"/>
          </a:p>
          <a:p>
            <a:pPr marL="342900" indent="-342900">
              <a:buFont typeface="Arial" panose="020B0604020202020204" pitchFamily="34" charset="0"/>
              <a:buChar char="•"/>
            </a:pPr>
            <a:r>
              <a:rPr lang="en-US" dirty="0"/>
              <a:t>Generally during extreme risk of wildfire hazard</a:t>
            </a:r>
          </a:p>
          <a:p>
            <a:pPr marL="342900" indent="-342900">
              <a:buFont typeface="Arial" panose="020B0604020202020204" pitchFamily="34" charset="0"/>
              <a:buChar char="•"/>
            </a:pPr>
            <a:r>
              <a:rPr lang="en-US" dirty="0"/>
              <a:t>Check Division of Forestry’s County Burn Bans page</a:t>
            </a:r>
          </a:p>
        </p:txBody>
      </p:sp>
      <p:pic>
        <p:nvPicPr>
          <p:cNvPr id="4" name="Picture 3" descr="A screen shot of the Open Burning page on the Division for Air Quality's website"/>
          <p:cNvPicPr>
            <a:picLocks noChangeAspect="1"/>
          </p:cNvPicPr>
          <p:nvPr/>
        </p:nvPicPr>
        <p:blipFill rotWithShape="1">
          <a:blip r:embed="rId3"/>
          <a:srcRect l="55000" t="11975" r="834" b="25555"/>
          <a:stretch/>
        </p:blipFill>
        <p:spPr>
          <a:xfrm>
            <a:off x="723900" y="3153674"/>
            <a:ext cx="7658100" cy="3323326"/>
          </a:xfrm>
          <a:prstGeom prst="rect">
            <a:avLst/>
          </a:prstGeom>
        </p:spPr>
      </p:pic>
    </p:spTree>
    <p:extLst>
      <p:ext uri="{BB962C8B-B14F-4D97-AF65-F5344CB8AC3E}">
        <p14:creationId xmlns:p14="http://schemas.microsoft.com/office/powerpoint/2010/main" val="3107413279"/>
      </p:ext>
    </p:extLst>
  </p:cSld>
  <p:clrMapOvr>
    <a:masterClrMapping/>
  </p:clrMapOvr>
  <mc:AlternateContent xmlns:mc="http://schemas.openxmlformats.org/markup-compatibility/2006" xmlns:p14="http://schemas.microsoft.com/office/powerpoint/2010/main">
    <mc:Choice Requires="p14">
      <p:transition spd="med" p14:dur="700" advTm="24127">
        <p:fade/>
      </p:transition>
    </mc:Choice>
    <mc:Fallback xmlns="">
      <p:transition spd="med" advTm="24127">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3"/>
          <p:cNvSpPr>
            <a:spLocks noGrp="1" noChangeArrowheads="1"/>
          </p:cNvSpPr>
          <p:nvPr>
            <p:ph type="title"/>
          </p:nvPr>
        </p:nvSpPr>
        <p:spPr>
          <a:xfrm>
            <a:off x="800100" y="434378"/>
            <a:ext cx="7543800" cy="1000125"/>
          </a:xfrm>
        </p:spPr>
        <p:txBody>
          <a:bodyPr>
            <a:noAutofit/>
          </a:bodyPr>
          <a:lstStyle/>
          <a:p>
            <a:pPr algn="ctr">
              <a:defRPr/>
            </a:pPr>
            <a:r>
              <a:rPr lang="en-US" sz="4400" i="1" dirty="0">
                <a:solidFill>
                  <a:schemeClr val="accent2">
                    <a:lumMod val="40000"/>
                    <a:lumOff val="60000"/>
                  </a:schemeClr>
                </a:solidFill>
                <a:effectLst>
                  <a:outerShdw blurRad="38100" dist="38100" dir="2700000" algn="tl">
                    <a:srgbClr val="000000"/>
                  </a:outerShdw>
                </a:effectLst>
                <a:latin typeface="+mn-lt"/>
              </a:rPr>
              <a:t>Where</a:t>
            </a:r>
            <a:r>
              <a:rPr lang="en-US" sz="4400" dirty="0">
                <a:solidFill>
                  <a:schemeClr val="accent2">
                    <a:lumMod val="40000"/>
                    <a:lumOff val="60000"/>
                  </a:schemeClr>
                </a:solidFill>
                <a:effectLst>
                  <a:outerShdw blurRad="38100" dist="38100" dir="2700000" algn="tl">
                    <a:srgbClr val="000000"/>
                  </a:outerShdw>
                </a:effectLst>
                <a:latin typeface="+mn-lt"/>
              </a:rPr>
              <a:t> Can You Burn Approved Materials?</a:t>
            </a:r>
          </a:p>
        </p:txBody>
      </p:sp>
      <p:sp>
        <p:nvSpPr>
          <p:cNvPr id="92162" name="Text Box 2"/>
          <p:cNvSpPr txBox="1">
            <a:spLocks noChangeArrowheads="1"/>
          </p:cNvSpPr>
          <p:nvPr/>
        </p:nvSpPr>
        <p:spPr bwMode="auto">
          <a:xfrm>
            <a:off x="4057650" y="2057400"/>
            <a:ext cx="4933950" cy="4385816"/>
          </a:xfrm>
          <a:prstGeom prst="rect">
            <a:avLst/>
          </a:prstGeom>
          <a:noFill/>
          <a:ln w="9525">
            <a:noFill/>
            <a:miter lim="800000"/>
            <a:headEnd/>
            <a:tailEnd/>
          </a:ln>
          <a:effectLst/>
        </p:spPr>
        <p:txBody>
          <a:bodyPr wrap="square">
            <a:spAutoFit/>
          </a:bodyPr>
          <a:lstStyle/>
          <a:p>
            <a:pPr marL="285750" indent="-285750">
              <a:buClr>
                <a:srgbClr val="92D050"/>
              </a:buClr>
              <a:buFont typeface="Wingdings" panose="05000000000000000000" pitchFamily="2" charset="2"/>
              <a:buChar char="þ"/>
              <a:defRPr/>
            </a:pPr>
            <a:endParaRPr lang="en-US" sz="1500" b="1" dirty="0">
              <a:solidFill>
                <a:schemeClr val="accent2">
                  <a:lumMod val="75000"/>
                </a:schemeClr>
              </a:solidFill>
              <a:effectLst>
                <a:outerShdw blurRad="38100" dist="38100" dir="2700000" algn="tl">
                  <a:srgbClr val="000000"/>
                </a:outerShdw>
              </a:effectLst>
              <a:latin typeface="Eras Demi ITC" panose="020B0805030504020804" pitchFamily="34" charset="0"/>
            </a:endParaRPr>
          </a:p>
          <a:p>
            <a:pPr marL="342900" indent="-342900">
              <a:buClr>
                <a:srgbClr val="FF0000"/>
              </a:buClr>
              <a:buSzPct val="110000"/>
              <a:buFont typeface="Arial" panose="020B0604020202020204" pitchFamily="34" charset="0"/>
              <a:buChar char="X"/>
              <a:defRPr/>
            </a:pPr>
            <a:r>
              <a:rPr lang="en-US" dirty="0">
                <a:effectLst>
                  <a:outerShdw blurRad="38100" dist="38100" dir="2700000" algn="tl">
                    <a:srgbClr val="000000"/>
                  </a:outerShdw>
                </a:effectLst>
              </a:rPr>
              <a:t>Do </a:t>
            </a:r>
            <a:r>
              <a:rPr lang="en-US" dirty="0"/>
              <a:t>not</a:t>
            </a:r>
            <a:r>
              <a:rPr lang="en-US" dirty="0">
                <a:effectLst>
                  <a:outerShdw blurRad="38100" dist="38100" dir="2700000" algn="tl">
                    <a:srgbClr val="000000"/>
                  </a:outerShdw>
                </a:effectLst>
              </a:rPr>
              <a:t> locate fires near streams, sinkholes, or under/over utility lines.</a:t>
            </a:r>
          </a:p>
          <a:p>
            <a:pPr>
              <a:buClr>
                <a:srgbClr val="92D050"/>
              </a:buClr>
              <a:buSzPct val="110000"/>
              <a:defRPr/>
            </a:pPr>
            <a:endParaRPr lang="en-US" dirty="0">
              <a:effectLst>
                <a:outerShdw blurRad="38100" dist="38100" dir="2700000" algn="tl">
                  <a:srgbClr val="000000"/>
                </a:outerShdw>
              </a:effectLst>
              <a:latin typeface="+mn-lt"/>
            </a:endParaRPr>
          </a:p>
          <a:p>
            <a:pPr marL="342900" indent="-342900">
              <a:buClr>
                <a:srgbClr val="92D050"/>
              </a:buClr>
              <a:buSzPct val="110000"/>
              <a:buFont typeface="Wingdings" panose="05000000000000000000" pitchFamily="2" charset="2"/>
              <a:buChar char="þ"/>
              <a:defRPr/>
            </a:pPr>
            <a:r>
              <a:rPr lang="en-US" dirty="0">
                <a:effectLst>
                  <a:outerShdw blurRad="38100" dist="38100" dir="2700000" algn="tl">
                    <a:srgbClr val="000000"/>
                  </a:outerShdw>
                </a:effectLst>
                <a:latin typeface="+mn-lt"/>
              </a:rPr>
              <a:t>Use common sense to locate fires away from nearby residences or businesses.</a:t>
            </a:r>
          </a:p>
          <a:p>
            <a:pPr>
              <a:defRPr/>
            </a:pPr>
            <a:endParaRPr lang="en-US" dirty="0">
              <a:effectLst>
                <a:outerShdw blurRad="38100" dist="38100" dir="2700000" algn="tl">
                  <a:srgbClr val="000000"/>
                </a:outerShdw>
              </a:effectLst>
              <a:latin typeface="+mn-lt"/>
            </a:endParaRPr>
          </a:p>
          <a:p>
            <a:pPr marL="342900" indent="-342900">
              <a:buClr>
                <a:srgbClr val="92D050"/>
              </a:buClr>
              <a:buSzPct val="110000"/>
              <a:buFont typeface="Wingdings" panose="05000000000000000000" pitchFamily="2" charset="2"/>
              <a:buChar char="þ"/>
              <a:defRPr/>
            </a:pPr>
            <a:r>
              <a:rPr lang="en-US" dirty="0">
                <a:effectLst>
                  <a:outerShdw blurRad="38100" dist="38100" dir="2700000" algn="tl">
                    <a:srgbClr val="000000"/>
                  </a:outerShdw>
                </a:effectLst>
                <a:latin typeface="+mn-lt"/>
              </a:rPr>
              <a:t>Check to make sure local city/county ordinances allow burning.</a:t>
            </a:r>
          </a:p>
        </p:txBody>
      </p:sp>
      <p:pic>
        <p:nvPicPr>
          <p:cNvPr id="5" name="Picture 3" descr="A burn pile next to a utility pole"/>
          <p:cNvPicPr>
            <a:picLocks noChangeAspect="1" noChangeArrowheads="1"/>
          </p:cNvPicPr>
          <p:nvPr/>
        </p:nvPicPr>
        <p:blipFill>
          <a:blip r:embed="rId4" cstate="print">
            <a:lum bright="12000" contrast="6000"/>
          </a:blip>
          <a:srcRect l="9953" r="24108" b="11667"/>
          <a:stretch>
            <a:fillRect/>
          </a:stretch>
        </p:blipFill>
        <p:spPr bwMode="auto">
          <a:xfrm>
            <a:off x="457200" y="2385022"/>
            <a:ext cx="3465913" cy="4038600"/>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1779526715"/>
      </p:ext>
    </p:extLst>
  </p:cSld>
  <p:clrMapOvr>
    <a:masterClrMapping/>
  </p:clrMapOvr>
  <p:transition advTm="2482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62">
                                            <p:txEl>
                                              <p:pRg st="1" end="1"/>
                                            </p:txEl>
                                          </p:spTgt>
                                        </p:tgtEl>
                                        <p:attrNameLst>
                                          <p:attrName>style.visibility</p:attrName>
                                        </p:attrNameLst>
                                      </p:cBhvr>
                                      <p:to>
                                        <p:strVal val="visible"/>
                                      </p:to>
                                    </p:set>
                                    <p:animEffect transition="in" filter="fade">
                                      <p:cBhvr>
                                        <p:cTn id="7" dur="500"/>
                                        <p:tgtEl>
                                          <p:spTgt spid="9216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62">
                                            <p:txEl>
                                              <p:pRg st="3" end="3"/>
                                            </p:txEl>
                                          </p:spTgt>
                                        </p:tgtEl>
                                        <p:attrNameLst>
                                          <p:attrName>style.visibility</p:attrName>
                                        </p:attrNameLst>
                                      </p:cBhvr>
                                      <p:to>
                                        <p:strVal val="visible"/>
                                      </p:to>
                                    </p:set>
                                    <p:animEffect transition="in" filter="fade">
                                      <p:cBhvr>
                                        <p:cTn id="12" dur="500"/>
                                        <p:tgtEl>
                                          <p:spTgt spid="9216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162">
                                            <p:txEl>
                                              <p:pRg st="5" end="5"/>
                                            </p:txEl>
                                          </p:spTgt>
                                        </p:tgtEl>
                                        <p:attrNameLst>
                                          <p:attrName>style.visibility</p:attrName>
                                        </p:attrNameLst>
                                      </p:cBhvr>
                                      <p:to>
                                        <p:strVal val="visible"/>
                                      </p:to>
                                    </p:set>
                                    <p:animEffect transition="in" filter="fade">
                                      <p:cBhvr>
                                        <p:cTn id="17" dur="500"/>
                                        <p:tgtEl>
                                          <p:spTgt spid="921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701" name="Rectangle 5"/>
          <p:cNvSpPr>
            <a:spLocks noGrp="1" noChangeArrowheads="1"/>
          </p:cNvSpPr>
          <p:nvPr>
            <p:ph type="title"/>
          </p:nvPr>
        </p:nvSpPr>
        <p:spPr>
          <a:xfrm>
            <a:off x="518372" y="265674"/>
            <a:ext cx="7162800" cy="1143000"/>
          </a:xfrm>
        </p:spPr>
        <p:txBody>
          <a:bodyPr/>
          <a:lstStyle/>
          <a:p>
            <a:pPr fontAlgn="auto">
              <a:spcAft>
                <a:spcPts val="0"/>
              </a:spcAft>
              <a:defRPr/>
            </a:pPr>
            <a:r>
              <a:rPr lang="en-US" dirty="0">
                <a:solidFill>
                  <a:schemeClr val="accent2">
                    <a:lumMod val="40000"/>
                    <a:lumOff val="60000"/>
                  </a:schemeClr>
                </a:solidFill>
                <a:effectLst>
                  <a:outerShdw blurRad="38100" dist="38100" dir="2700000" algn="tl">
                    <a:srgbClr val="000000">
                      <a:alpha val="43137"/>
                    </a:srgbClr>
                  </a:outerShdw>
                </a:effectLst>
                <a:latin typeface="+mn-lt"/>
              </a:rPr>
              <a:t>What is Open Burning?</a:t>
            </a:r>
          </a:p>
        </p:txBody>
      </p:sp>
      <p:sp>
        <p:nvSpPr>
          <p:cNvPr id="5" name="TextBox 4"/>
          <p:cNvSpPr txBox="1"/>
          <p:nvPr/>
        </p:nvSpPr>
        <p:spPr>
          <a:xfrm>
            <a:off x="6096000" y="1783043"/>
            <a:ext cx="2743200" cy="3786188"/>
          </a:xfrm>
          <a:prstGeom prst="rect">
            <a:avLst/>
          </a:prstGeom>
          <a:noFill/>
        </p:spPr>
        <p:txBody>
          <a:bodyPr>
            <a:spAutoFit/>
          </a:bodyPr>
          <a:lstStyle/>
          <a:p>
            <a:pPr>
              <a:defRPr/>
            </a:pPr>
            <a:r>
              <a:rPr lang="en-US" dirty="0">
                <a:latin typeface="+mn-lt"/>
              </a:rPr>
              <a:t>Outdoor burning of any material without an approved burn chamber, stack, or chimney with control devices approved by the KY Division for Air Quality.</a:t>
            </a:r>
          </a:p>
        </p:txBody>
      </p:sp>
      <p:sp>
        <p:nvSpPr>
          <p:cNvPr id="3" name="TextBox 2"/>
          <p:cNvSpPr txBox="1"/>
          <p:nvPr/>
        </p:nvSpPr>
        <p:spPr>
          <a:xfrm>
            <a:off x="624840" y="5943600"/>
            <a:ext cx="8214360" cy="461665"/>
          </a:xfrm>
          <a:prstGeom prst="rect">
            <a:avLst/>
          </a:prstGeom>
          <a:noFill/>
        </p:spPr>
        <p:txBody>
          <a:bodyPr wrap="square" rtlCol="0">
            <a:spAutoFit/>
          </a:bodyPr>
          <a:lstStyle/>
          <a:p>
            <a:r>
              <a:rPr lang="en-US" dirty="0"/>
              <a:t>Open burning is regulated under KY Title 401 KAR 63:005.</a:t>
            </a:r>
          </a:p>
        </p:txBody>
      </p:sp>
      <p:pic>
        <p:nvPicPr>
          <p:cNvPr id="8" name="Content Placeholder 7" descr="Illegal burn pile with tires and trash">
            <a:extLst>
              <a:ext uri="{FF2B5EF4-FFF2-40B4-BE49-F238E27FC236}">
                <a16:creationId xmlns:a16="http://schemas.microsoft.com/office/drawing/2014/main" id="{195E4F86-258C-C649-A87C-9118202F44D9}"/>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7075" r="5946" b="14059"/>
          <a:stretch/>
        </p:blipFill>
        <p:spPr>
          <a:xfrm>
            <a:off x="549748" y="1624330"/>
            <a:ext cx="5403039" cy="400020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35791">
        <p:fade/>
      </p:transition>
    </mc:Choice>
    <mc:Fallback xmlns="">
      <p:transition spd="med" advTm="357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Title 1"/>
          <p:cNvSpPr>
            <a:spLocks noGrp="1"/>
          </p:cNvSpPr>
          <p:nvPr>
            <p:ph type="title"/>
          </p:nvPr>
        </p:nvSpPr>
        <p:spPr/>
        <p:txBody>
          <a:bodyPr>
            <a:noAutofit/>
          </a:bodyPr>
          <a:lstStyle/>
          <a:p>
            <a:pPr eaLnBrk="1" hangingPunct="1">
              <a:defRPr/>
            </a:pPr>
            <a:r>
              <a:rPr lang="en-US" sz="3600" dirty="0">
                <a:effectLst>
                  <a:outerShdw blurRad="38100" dist="38100" dir="2700000" algn="tl">
                    <a:srgbClr val="000000">
                      <a:alpha val="43137"/>
                    </a:srgbClr>
                  </a:outerShdw>
                </a:effectLst>
                <a:latin typeface="Arial" charset="0"/>
                <a:cs typeface="Arial" charset="0"/>
              </a:rPr>
              <a:t>Illegal burning could result in fines up to </a:t>
            </a:r>
            <a:r>
              <a:rPr lang="en-US" sz="3600" dirty="0">
                <a:solidFill>
                  <a:schemeClr val="accent2">
                    <a:lumMod val="40000"/>
                    <a:lumOff val="60000"/>
                  </a:schemeClr>
                </a:solidFill>
                <a:effectLst>
                  <a:outerShdw blurRad="38100" dist="38100" dir="2700000" algn="tl">
                    <a:srgbClr val="000000">
                      <a:alpha val="43137"/>
                    </a:srgbClr>
                  </a:outerShdw>
                </a:effectLst>
                <a:latin typeface="Arial" charset="0"/>
                <a:cs typeface="Arial" charset="0"/>
              </a:rPr>
              <a:t>$25,000</a:t>
            </a:r>
            <a:r>
              <a:rPr lang="en-US" sz="3600" dirty="0">
                <a:solidFill>
                  <a:schemeClr val="accent2">
                    <a:lumMod val="20000"/>
                    <a:lumOff val="80000"/>
                  </a:schemeClr>
                </a:solidFill>
                <a:effectLst>
                  <a:outerShdw blurRad="38100" dist="38100" dir="2700000" algn="tl">
                    <a:srgbClr val="000000">
                      <a:alpha val="43137"/>
                    </a:srgbClr>
                  </a:outerShdw>
                </a:effectLst>
                <a:latin typeface="Arial" charset="0"/>
                <a:cs typeface="Arial" charset="0"/>
              </a:rPr>
              <a:t> </a:t>
            </a:r>
            <a:r>
              <a:rPr lang="en-US" sz="3600" dirty="0">
                <a:effectLst>
                  <a:outerShdw blurRad="38100" dist="38100" dir="2700000" algn="tl">
                    <a:srgbClr val="000000">
                      <a:alpha val="43137"/>
                    </a:srgbClr>
                  </a:outerShdw>
                </a:effectLst>
                <a:latin typeface="Arial" charset="0"/>
                <a:cs typeface="Arial" charset="0"/>
              </a:rPr>
              <a:t>per day per violation.</a:t>
            </a:r>
          </a:p>
        </p:txBody>
      </p:sp>
      <p:sp>
        <p:nvSpPr>
          <p:cNvPr id="4" name="TextBox 3"/>
          <p:cNvSpPr txBox="1"/>
          <p:nvPr/>
        </p:nvSpPr>
        <p:spPr>
          <a:xfrm>
            <a:off x="5562600" y="3733800"/>
            <a:ext cx="3124200" cy="2677656"/>
          </a:xfrm>
          <a:prstGeom prst="rect">
            <a:avLst/>
          </a:prstGeom>
          <a:noFill/>
        </p:spPr>
        <p:txBody>
          <a:bodyPr wrap="square">
            <a:spAutoFit/>
          </a:bodyPr>
          <a:lstStyle/>
          <a:p>
            <a:pPr>
              <a:defRPr/>
            </a:pPr>
            <a:r>
              <a:rPr lang="en-US" sz="2800" dirty="0"/>
              <a:t>In addition to Division for Air Quality rules, other state and local regulations may apply. </a:t>
            </a:r>
          </a:p>
        </p:txBody>
      </p:sp>
      <p:pic>
        <p:nvPicPr>
          <p:cNvPr id="2" name="Picture 1" descr="A burning couch"/>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909" y="1600200"/>
            <a:ext cx="4847129" cy="4800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1297">
        <p:fade/>
      </p:transition>
    </mc:Choice>
    <mc:Fallback xmlns="">
      <p:transition spd="med" advTm="11297">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97" name="Rectangle 17"/>
          <p:cNvSpPr>
            <a:spLocks noGrp="1" noChangeArrowheads="1"/>
          </p:cNvSpPr>
          <p:nvPr>
            <p:ph type="title"/>
          </p:nvPr>
        </p:nvSpPr>
        <p:spPr>
          <a:xfrm>
            <a:off x="457200" y="381000"/>
            <a:ext cx="6858000" cy="1143000"/>
          </a:xfrm>
        </p:spPr>
        <p:txBody>
          <a:bodyPr>
            <a:normAutofit fontScale="90000"/>
          </a:bodyPr>
          <a:lstStyle/>
          <a:p>
            <a:pPr eaLnBrk="1" fontAlgn="auto" hangingPunct="1">
              <a:spcAft>
                <a:spcPts val="0"/>
              </a:spcAft>
              <a:defRPr/>
            </a:pPr>
            <a:r>
              <a:rPr lang="en-US" dirty="0">
                <a:solidFill>
                  <a:schemeClr val="accent2">
                    <a:lumMod val="40000"/>
                    <a:lumOff val="60000"/>
                  </a:schemeClr>
                </a:solidFill>
                <a:effectLst>
                  <a:outerShdw blurRad="38100" dist="38100" dir="2700000" algn="tl">
                    <a:srgbClr val="000000"/>
                  </a:outerShdw>
                </a:effectLst>
                <a:latin typeface="Arial" charset="0"/>
              </a:rPr>
              <a:t>Most Open Burning is </a:t>
            </a:r>
            <a:br>
              <a:rPr lang="en-US" dirty="0">
                <a:solidFill>
                  <a:schemeClr val="accent2">
                    <a:lumMod val="40000"/>
                    <a:lumOff val="60000"/>
                  </a:schemeClr>
                </a:solidFill>
                <a:effectLst>
                  <a:outerShdw blurRad="38100" dist="38100" dir="2700000" algn="tl">
                    <a:srgbClr val="000000"/>
                  </a:outerShdw>
                </a:effectLst>
                <a:latin typeface="Arial" charset="0"/>
              </a:rPr>
            </a:br>
            <a:r>
              <a:rPr lang="en-US" dirty="0">
                <a:solidFill>
                  <a:schemeClr val="accent2">
                    <a:lumMod val="40000"/>
                    <a:lumOff val="60000"/>
                  </a:schemeClr>
                </a:solidFill>
                <a:effectLst>
                  <a:outerShdw blurRad="38100" dist="38100" dir="2700000" algn="tl">
                    <a:srgbClr val="000000"/>
                  </a:outerShdw>
                </a:effectLst>
                <a:latin typeface="Arial" charset="0"/>
              </a:rPr>
              <a:t>Not Necessary</a:t>
            </a:r>
          </a:p>
        </p:txBody>
      </p:sp>
      <p:sp>
        <p:nvSpPr>
          <p:cNvPr id="2" name="TextBox 1"/>
          <p:cNvSpPr txBox="1"/>
          <p:nvPr/>
        </p:nvSpPr>
        <p:spPr>
          <a:xfrm>
            <a:off x="5410200" y="2260074"/>
            <a:ext cx="3200400" cy="3785652"/>
          </a:xfrm>
          <a:prstGeom prst="rect">
            <a:avLst/>
          </a:prstGeom>
          <a:noFill/>
        </p:spPr>
        <p:txBody>
          <a:bodyPr wrap="square" rtlCol="0">
            <a:spAutoFit/>
          </a:bodyPr>
          <a:lstStyle/>
          <a:p>
            <a:pPr marL="342900" indent="-342900">
              <a:buFont typeface="Arial" panose="020B0604020202020204" pitchFamily="34" charset="0"/>
              <a:buChar char="•"/>
            </a:pPr>
            <a:r>
              <a:rPr lang="en-US" dirty="0"/>
              <a:t>Brush could be composted, piled up for wildlife, or simply left to decay.</a:t>
            </a:r>
          </a:p>
          <a:p>
            <a:pPr marL="342900" indent="-342900">
              <a:buFont typeface="Arial" panose="020B0604020202020204" pitchFamily="34" charset="0"/>
              <a:buChar char="•"/>
            </a:pPr>
            <a:r>
              <a:rPr lang="en-US" dirty="0"/>
              <a:t>Recycling is available in most counties.</a:t>
            </a:r>
          </a:p>
          <a:p>
            <a:pPr marL="342900" indent="-342900">
              <a:buFont typeface="Arial" panose="020B0604020202020204" pitchFamily="34" charset="0"/>
              <a:buChar char="•"/>
            </a:pPr>
            <a:r>
              <a:rPr lang="en-US" dirty="0"/>
              <a:t>Debris that is not recyclable should be landfilled.</a:t>
            </a:r>
          </a:p>
        </p:txBody>
      </p:sp>
      <p:pic>
        <p:nvPicPr>
          <p:cNvPr id="4" name="Picture 3" descr="Recycling symbol with items that can be recycl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828800"/>
            <a:ext cx="4648200" cy="46482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26123">
        <p:fade/>
      </p:transition>
    </mc:Choice>
    <mc:Fallback xmlns="">
      <p:transition spd="med" advTm="261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1747" y="103136"/>
            <a:ext cx="7470648" cy="1143000"/>
          </a:xfrm>
        </p:spPr>
        <p:txBody>
          <a:bodyPr/>
          <a:lstStyle/>
          <a:p>
            <a:r>
              <a:rPr lang="en-US" dirty="0">
                <a:solidFill>
                  <a:schemeClr val="accent2">
                    <a:lumMod val="40000"/>
                    <a:lumOff val="60000"/>
                  </a:schemeClr>
                </a:solidFill>
                <a:effectLst>
                  <a:outerShdw blurRad="38100" dist="38100" dir="2700000" algn="tl">
                    <a:srgbClr val="000000">
                      <a:alpha val="43137"/>
                    </a:srgbClr>
                  </a:outerShdw>
                </a:effectLst>
                <a:latin typeface="+mn-lt"/>
              </a:rPr>
              <a:t>Spread the Word</a:t>
            </a:r>
          </a:p>
        </p:txBody>
      </p:sp>
      <p:sp>
        <p:nvSpPr>
          <p:cNvPr id="4" name="TextBox 3"/>
          <p:cNvSpPr txBox="1"/>
          <p:nvPr/>
        </p:nvSpPr>
        <p:spPr>
          <a:xfrm>
            <a:off x="362161" y="2249978"/>
            <a:ext cx="4155243" cy="3416320"/>
          </a:xfrm>
          <a:prstGeom prst="rect">
            <a:avLst/>
          </a:prstGeom>
          <a:noFill/>
        </p:spPr>
        <p:txBody>
          <a:bodyPr wrap="square" rtlCol="0">
            <a:spAutoFit/>
          </a:bodyPr>
          <a:lstStyle/>
          <a:p>
            <a:pPr marL="342900" indent="-342900">
              <a:buFont typeface="Arial" panose="020B0604020202020204" pitchFamily="34" charset="0"/>
              <a:buChar char="•"/>
            </a:pPr>
            <a:r>
              <a:rPr lang="en-US" dirty="0"/>
              <a:t>Contact the Division for Air Quality for posters and brochures. Email your request to </a:t>
            </a:r>
            <a:r>
              <a:rPr lang="en-US" dirty="0">
                <a:hlinkClick r:id="rId3"/>
              </a:rPr>
              <a:t>burnlaw@ky.gov</a:t>
            </a:r>
            <a:r>
              <a:rPr lang="en-US" dirty="0"/>
              <a:t>  .</a:t>
            </a:r>
          </a:p>
          <a:p>
            <a:endParaRPr lang="en-US" dirty="0"/>
          </a:p>
          <a:p>
            <a:pPr marL="342900" indent="-342900">
              <a:buFont typeface="Arial" panose="020B0604020202020204" pitchFamily="34" charset="0"/>
              <a:buChar char="•"/>
            </a:pPr>
            <a:r>
              <a:rPr lang="en-US" dirty="0"/>
              <a:t>Report illegal burning by calling 502-782-6592.</a:t>
            </a:r>
          </a:p>
          <a:p>
            <a:endParaRPr lang="en-US" dirty="0"/>
          </a:p>
        </p:txBody>
      </p:sp>
      <p:grpSp>
        <p:nvGrpSpPr>
          <p:cNvPr id="3" name="Group 2" descr="A group of posters and brochures that educate the public about open burning">
            <a:extLst>
              <a:ext uri="{FF2B5EF4-FFF2-40B4-BE49-F238E27FC236}">
                <a16:creationId xmlns:a16="http://schemas.microsoft.com/office/drawing/2014/main" id="{49C9E455-CA21-3442-A492-75301CB59E19}"/>
              </a:ext>
            </a:extLst>
          </p:cNvPr>
          <p:cNvGrpSpPr/>
          <p:nvPr/>
        </p:nvGrpSpPr>
        <p:grpSpPr>
          <a:xfrm>
            <a:off x="4724400" y="1295400"/>
            <a:ext cx="3955685" cy="5379889"/>
            <a:chOff x="4724400" y="1295400"/>
            <a:chExt cx="3955685" cy="5379889"/>
          </a:xfrm>
        </p:grpSpPr>
        <p:pic>
          <p:nvPicPr>
            <p:cNvPr id="90117" name="Picture 5" descr="Open burning information po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95400"/>
              <a:ext cx="2596955" cy="4722813"/>
            </a:xfrm>
            <a:prstGeom prst="rect">
              <a:avLst/>
            </a:prstGeom>
            <a:noFill/>
            <a:extLst>
              <a:ext uri="{909E8E84-426E-40DD-AFC4-6F175D3DCCD1}">
                <a14:hiddenFill xmlns:a14="http://schemas.microsoft.com/office/drawing/2010/main">
                  <a:solidFill>
                    <a:srgbClr val="FFFFFF"/>
                  </a:solidFill>
                </a14:hiddenFill>
              </a:ext>
            </a:extLst>
          </p:spPr>
        </p:pic>
        <p:pic>
          <p:nvPicPr>
            <p:cNvPr id="90118" name="Picture 6" descr="Open burning information po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1908483"/>
              <a:ext cx="2616264" cy="4659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4" name="Picture 2" descr="English open burning brochure"/>
            <p:cNvPicPr>
              <a:picLocks noChangeAspect="1" noChangeArrowheads="1"/>
            </p:cNvPicPr>
            <p:nvPr/>
          </p:nvPicPr>
          <p:blipFill>
            <a:blip r:embed="rId6" cstate="print">
              <a:extLst>
                <a:ext uri="{28A0092B-C50C-407E-A947-70E740481C1C}">
                  <a14:useLocalDpi xmlns:a14="http://schemas.microsoft.com/office/drawing/2010/main" val="0"/>
                </a:ext>
              </a:extLst>
            </a:blip>
            <a:srcRect l="30446" t="23003" r="57582" b="8687"/>
            <a:stretch>
              <a:fillRect/>
            </a:stretch>
          </p:blipFill>
          <p:spPr bwMode="auto">
            <a:xfrm rot="1304684">
              <a:off x="7307991" y="3165399"/>
              <a:ext cx="1128808" cy="25773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90116" name="Picture 4" descr="Spanish open burning brochu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20357">
              <a:off x="7677644" y="4340190"/>
              <a:ext cx="1002441" cy="2335099"/>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grpSp>
    </p:spTree>
    <p:extLst>
      <p:ext uri="{BB962C8B-B14F-4D97-AF65-F5344CB8AC3E}">
        <p14:creationId xmlns:p14="http://schemas.microsoft.com/office/powerpoint/2010/main" val="1799172024"/>
      </p:ext>
    </p:extLst>
  </p:cSld>
  <p:clrMapOvr>
    <a:masterClrMapping/>
  </p:clrMapOvr>
  <mc:AlternateContent xmlns:mc="http://schemas.openxmlformats.org/markup-compatibility/2006" xmlns:p14="http://schemas.microsoft.com/office/powerpoint/2010/main">
    <mc:Choice Requires="p14">
      <p:transition spd="med" p14:dur="700" advTm="30928">
        <p:fade/>
      </p:transition>
    </mc:Choice>
    <mc:Fallback xmlns="">
      <p:transition spd="med" advTm="30928">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AE9DD-A99C-A542-A7BC-710E0B3854CF}"/>
              </a:ext>
            </a:extLst>
          </p:cNvPr>
          <p:cNvSpPr>
            <a:spLocks noGrp="1"/>
          </p:cNvSpPr>
          <p:nvPr>
            <p:ph type="title" idx="4294967295"/>
          </p:nvPr>
        </p:nvSpPr>
        <p:spPr>
          <a:xfrm>
            <a:off x="838200" y="381000"/>
            <a:ext cx="7467600" cy="1143000"/>
          </a:xfrm>
        </p:spPr>
        <p:txBody>
          <a:bodyPr>
            <a:normAutofit fontScale="90000"/>
          </a:bodyPr>
          <a:lstStyle/>
          <a:p>
            <a:pPr algn="ctr"/>
            <a:r>
              <a:rPr lang="en-US" dirty="0">
                <a:solidFill>
                  <a:schemeClr val="accent2">
                    <a:lumMod val="40000"/>
                    <a:lumOff val="60000"/>
                  </a:schemeClr>
                </a:solidFill>
                <a:effectLst>
                  <a:outerShdw blurRad="50800" dist="38100" dir="2700000" algn="tl" rotWithShape="0">
                    <a:prstClr val="black">
                      <a:alpha val="40000"/>
                    </a:prstClr>
                  </a:outerShdw>
                </a:effectLst>
                <a:latin typeface="+mn-lt"/>
              </a:rPr>
              <a:t>Kentucky Division for Air Quality Regional Offices</a:t>
            </a:r>
          </a:p>
        </p:txBody>
      </p:sp>
      <p:sp>
        <p:nvSpPr>
          <p:cNvPr id="49155" name="Text Box 2051"/>
          <p:cNvSpPr txBox="1">
            <a:spLocks noChangeArrowheads="1"/>
          </p:cNvSpPr>
          <p:nvPr/>
        </p:nvSpPr>
        <p:spPr bwMode="auto">
          <a:xfrm>
            <a:off x="0" y="1905000"/>
            <a:ext cx="9144000" cy="4339650"/>
          </a:xfrm>
          <a:prstGeom prst="rect">
            <a:avLst/>
          </a:prstGeom>
          <a:noFill/>
          <a:ln w="9525">
            <a:noFill/>
            <a:miter lim="800000"/>
            <a:headEnd/>
            <a:tailEnd/>
          </a:ln>
          <a:effectLst/>
        </p:spPr>
        <p:txBody>
          <a:bodyPr>
            <a:spAutoFit/>
          </a:bodyPr>
          <a:lstStyle/>
          <a:p>
            <a:pPr>
              <a:spcBef>
                <a:spcPct val="50000"/>
              </a:spcBef>
              <a:defRPr/>
            </a:pPr>
            <a:r>
              <a:rPr lang="en-US" dirty="0">
                <a:solidFill>
                  <a:srgbClr val="FFFFFF"/>
                </a:solidFill>
              </a:rPr>
              <a:t>	Ashland		Karen Deskins        	(606) 929-5285</a:t>
            </a:r>
          </a:p>
          <a:p>
            <a:pPr>
              <a:spcBef>
                <a:spcPct val="50000"/>
              </a:spcBef>
              <a:defRPr/>
            </a:pPr>
            <a:r>
              <a:rPr lang="en-US" dirty="0">
                <a:solidFill>
                  <a:srgbClr val="FFFFFF"/>
                </a:solidFill>
              </a:rPr>
              <a:t>	Bowling Green	Troy Tabor		(270) 746-7475</a:t>
            </a:r>
          </a:p>
          <a:p>
            <a:pPr>
              <a:spcBef>
                <a:spcPct val="50000"/>
              </a:spcBef>
              <a:defRPr/>
            </a:pPr>
            <a:r>
              <a:rPr lang="en-US" dirty="0">
                <a:solidFill>
                  <a:srgbClr val="FFFFFF"/>
                </a:solidFill>
              </a:rPr>
              <a:t>	Florence		</a:t>
            </a:r>
            <a:r>
              <a:rPr lang="en-US" dirty="0" smtClean="0">
                <a:solidFill>
                  <a:srgbClr val="FFFFFF"/>
                </a:solidFill>
              </a:rPr>
              <a:t>Natalie Cox		(502) 782-8894</a:t>
            </a:r>
            <a:endParaRPr lang="en-US" dirty="0">
              <a:solidFill>
                <a:srgbClr val="FFFFFF"/>
              </a:solidFill>
            </a:endParaRPr>
          </a:p>
          <a:p>
            <a:pPr>
              <a:spcBef>
                <a:spcPct val="50000"/>
              </a:spcBef>
              <a:defRPr/>
            </a:pPr>
            <a:r>
              <a:rPr lang="en-US" dirty="0"/>
              <a:t>	Frankfort		Natasha Parker	(502) 564-3358</a:t>
            </a:r>
          </a:p>
          <a:p>
            <a:pPr>
              <a:spcBef>
                <a:spcPct val="50000"/>
              </a:spcBef>
              <a:defRPr/>
            </a:pPr>
            <a:r>
              <a:rPr lang="en-US" dirty="0">
                <a:solidFill>
                  <a:srgbClr val="FFFFFF"/>
                </a:solidFill>
              </a:rPr>
              <a:t>	</a:t>
            </a:r>
            <a:r>
              <a:rPr lang="en-US" dirty="0"/>
              <a:t>Hazard		Steve Hall		(606) 435-6022</a:t>
            </a:r>
          </a:p>
          <a:p>
            <a:pPr>
              <a:spcBef>
                <a:spcPct val="50000"/>
              </a:spcBef>
              <a:defRPr/>
            </a:pPr>
            <a:r>
              <a:rPr lang="en-US" dirty="0">
                <a:solidFill>
                  <a:srgbClr val="FFFFFF"/>
                </a:solidFill>
              </a:rPr>
              <a:t>	London		Pete Rayburn	(606) 330-2080</a:t>
            </a:r>
          </a:p>
          <a:p>
            <a:pPr>
              <a:spcBef>
                <a:spcPct val="50000"/>
              </a:spcBef>
              <a:defRPr/>
            </a:pPr>
            <a:r>
              <a:rPr lang="en-US" dirty="0">
                <a:solidFill>
                  <a:srgbClr val="FFFFFF"/>
                </a:solidFill>
              </a:rPr>
              <a:t>	</a:t>
            </a:r>
            <a:r>
              <a:rPr lang="en-US" dirty="0"/>
              <a:t>Owensboro		</a:t>
            </a:r>
            <a:r>
              <a:rPr lang="en-US" dirty="0" smtClean="0"/>
              <a:t>Lori Blair		(270) 687-7304</a:t>
            </a:r>
            <a:endParaRPr lang="en-US" dirty="0"/>
          </a:p>
          <a:p>
            <a:pPr>
              <a:spcBef>
                <a:spcPct val="50000"/>
              </a:spcBef>
              <a:defRPr/>
            </a:pPr>
            <a:r>
              <a:rPr lang="en-US" dirty="0">
                <a:solidFill>
                  <a:srgbClr val="FFFFFF"/>
                </a:solidFill>
              </a:rPr>
              <a:t>	Paducah		Beth Lents		(270) 898-8468</a:t>
            </a:r>
          </a:p>
        </p:txBody>
      </p:sp>
    </p:spTree>
  </p:cSld>
  <p:clrMapOvr>
    <a:masterClrMapping/>
  </p:clrMapOvr>
  <mc:AlternateContent xmlns:mc="http://schemas.openxmlformats.org/markup-compatibility/2006" xmlns:p14="http://schemas.microsoft.com/office/powerpoint/2010/main">
    <mc:Choice Requires="p14">
      <p:transition spd="med" p14:dur="700" advTm="24622">
        <p:fade/>
      </p:transition>
    </mc:Choice>
    <mc:Fallback xmlns="">
      <p:transition spd="med" advTm="24622">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10433-04DC-E246-80D3-35EF0083134E}"/>
              </a:ext>
            </a:extLst>
          </p:cNvPr>
          <p:cNvSpPr>
            <a:spLocks noGrp="1"/>
          </p:cNvSpPr>
          <p:nvPr>
            <p:ph type="title" idx="4294967295"/>
          </p:nvPr>
        </p:nvSpPr>
        <p:spPr>
          <a:xfrm>
            <a:off x="0" y="166688"/>
            <a:ext cx="8686800" cy="1143000"/>
          </a:xfrm>
        </p:spPr>
        <p:txBody>
          <a:bodyPr>
            <a:normAutofit fontScale="90000"/>
          </a:bodyPr>
          <a:lstStyle/>
          <a:p>
            <a:pPr algn="ctr"/>
            <a:r>
              <a:rPr lang="en-US" b="1" dirty="0">
                <a:solidFill>
                  <a:schemeClr val="accent2">
                    <a:lumMod val="40000"/>
                    <a:lumOff val="60000"/>
                  </a:schemeClr>
                </a:solidFill>
                <a:effectLst>
                  <a:outerShdw blurRad="50800" dist="38100" dir="2700000" algn="tl" rotWithShape="0">
                    <a:prstClr val="black">
                      <a:alpha val="40000"/>
                    </a:prstClr>
                  </a:outerShdw>
                </a:effectLst>
                <a:latin typeface="+mn-lt"/>
              </a:rPr>
              <a:t>Kentucky Division for Air Quality</a:t>
            </a:r>
          </a:p>
        </p:txBody>
      </p:sp>
      <p:sp>
        <p:nvSpPr>
          <p:cNvPr id="75778" name="Rectangle 2"/>
          <p:cNvSpPr>
            <a:spLocks noChangeArrowheads="1"/>
          </p:cNvSpPr>
          <p:nvPr/>
        </p:nvSpPr>
        <p:spPr bwMode="auto">
          <a:xfrm>
            <a:off x="371104" y="1204744"/>
            <a:ext cx="8305800" cy="1754326"/>
          </a:xfrm>
          <a:prstGeom prst="rect">
            <a:avLst/>
          </a:prstGeom>
          <a:noFill/>
          <a:ln w="9525">
            <a:noFill/>
            <a:miter lim="800000"/>
            <a:headEnd/>
            <a:tailEnd/>
          </a:ln>
          <a:effectLst/>
        </p:spPr>
        <p:txBody>
          <a:bodyPr>
            <a:spAutoFit/>
          </a:bodyPr>
          <a:lstStyle/>
          <a:p>
            <a:pPr algn="ctr">
              <a:spcBef>
                <a:spcPct val="50000"/>
              </a:spcBef>
              <a:defRPr/>
            </a:pPr>
            <a:r>
              <a:rPr lang="en-US" sz="3600" dirty="0">
                <a:solidFill>
                  <a:schemeClr val="accent2">
                    <a:lumMod val="20000"/>
                    <a:lumOff val="80000"/>
                  </a:schemeClr>
                </a:solidFill>
                <a:effectLst>
                  <a:outerShdw blurRad="38100" dist="38100" dir="2700000" algn="tl">
                    <a:srgbClr val="000000"/>
                  </a:outerShdw>
                </a:effectLst>
              </a:rPr>
              <a:t>300 Sower Blvd. 2</a:t>
            </a:r>
            <a:r>
              <a:rPr lang="en-US" sz="3600" baseline="30000" dirty="0">
                <a:solidFill>
                  <a:schemeClr val="accent2">
                    <a:lumMod val="20000"/>
                    <a:lumOff val="80000"/>
                  </a:schemeClr>
                </a:solidFill>
                <a:effectLst>
                  <a:outerShdw blurRad="38100" dist="38100" dir="2700000" algn="tl">
                    <a:srgbClr val="000000"/>
                  </a:outerShdw>
                </a:effectLst>
              </a:rPr>
              <a:t>nd</a:t>
            </a:r>
            <a:r>
              <a:rPr lang="en-US" sz="3600" dirty="0">
                <a:solidFill>
                  <a:schemeClr val="accent2">
                    <a:lumMod val="20000"/>
                    <a:lumOff val="80000"/>
                  </a:schemeClr>
                </a:solidFill>
                <a:effectLst>
                  <a:outerShdw blurRad="38100" dist="38100" dir="2700000" algn="tl">
                    <a:srgbClr val="000000"/>
                  </a:outerShdw>
                </a:effectLst>
              </a:rPr>
              <a:t> Floor</a:t>
            </a:r>
            <a:br>
              <a:rPr lang="en-US" sz="3600" dirty="0">
                <a:solidFill>
                  <a:schemeClr val="accent2">
                    <a:lumMod val="20000"/>
                    <a:lumOff val="80000"/>
                  </a:schemeClr>
                </a:solidFill>
                <a:effectLst>
                  <a:outerShdw blurRad="38100" dist="38100" dir="2700000" algn="tl">
                    <a:srgbClr val="000000"/>
                  </a:outerShdw>
                </a:effectLst>
              </a:rPr>
            </a:br>
            <a:r>
              <a:rPr lang="en-US" sz="3600" dirty="0">
                <a:solidFill>
                  <a:schemeClr val="accent2">
                    <a:lumMod val="20000"/>
                    <a:lumOff val="80000"/>
                  </a:schemeClr>
                </a:solidFill>
                <a:effectLst>
                  <a:outerShdw blurRad="38100" dist="38100" dir="2700000" algn="tl">
                    <a:srgbClr val="000000"/>
                  </a:outerShdw>
                </a:effectLst>
              </a:rPr>
              <a:t>Frankfort, KY  40601</a:t>
            </a:r>
            <a:br>
              <a:rPr lang="en-US" sz="3600" dirty="0">
                <a:solidFill>
                  <a:schemeClr val="accent2">
                    <a:lumMod val="20000"/>
                    <a:lumOff val="80000"/>
                  </a:schemeClr>
                </a:solidFill>
                <a:effectLst>
                  <a:outerShdw blurRad="38100" dist="38100" dir="2700000" algn="tl">
                    <a:srgbClr val="000000"/>
                  </a:outerShdw>
                </a:effectLst>
              </a:rPr>
            </a:br>
            <a:r>
              <a:rPr lang="en-US" sz="3600" dirty="0">
                <a:solidFill>
                  <a:schemeClr val="accent2">
                    <a:lumMod val="20000"/>
                    <a:lumOff val="80000"/>
                  </a:schemeClr>
                </a:solidFill>
                <a:effectLst>
                  <a:outerShdw blurRad="38100" dist="38100" dir="2700000" algn="tl">
                    <a:srgbClr val="000000"/>
                  </a:outerShdw>
                </a:effectLst>
              </a:rPr>
              <a:t>(502) 564-3999</a:t>
            </a:r>
          </a:p>
        </p:txBody>
      </p:sp>
      <p:sp>
        <p:nvSpPr>
          <p:cNvPr id="6" name="TextBox 5"/>
          <p:cNvSpPr txBox="1"/>
          <p:nvPr/>
        </p:nvSpPr>
        <p:spPr>
          <a:xfrm>
            <a:off x="1295400" y="3092246"/>
            <a:ext cx="3733800" cy="2185214"/>
          </a:xfrm>
          <a:prstGeom prst="rect">
            <a:avLst/>
          </a:prstGeom>
          <a:noFill/>
        </p:spPr>
        <p:txBody>
          <a:bodyPr wrap="square">
            <a:spAutoFit/>
          </a:bodyPr>
          <a:lstStyle/>
          <a:p>
            <a:pPr>
              <a:defRPr/>
            </a:pPr>
            <a:endParaRPr lang="en-US" dirty="0"/>
          </a:p>
          <a:p>
            <a:pPr>
              <a:defRPr/>
            </a:pPr>
            <a:r>
              <a:rPr lang="en-US" sz="2800" dirty="0"/>
              <a:t>Need more information?</a:t>
            </a:r>
          </a:p>
          <a:p>
            <a:pPr>
              <a:defRPr/>
            </a:pPr>
            <a:r>
              <a:rPr lang="en-US" sz="2800" dirty="0">
                <a:solidFill>
                  <a:schemeClr val="accent2">
                    <a:lumMod val="20000"/>
                    <a:lumOff val="80000"/>
                  </a:schemeClr>
                </a:solidFill>
                <a:hlinkClick r:id="rId3"/>
              </a:rPr>
              <a:t>burnlaw@ky.gov</a:t>
            </a:r>
            <a:r>
              <a:rPr lang="en-US" sz="2800" dirty="0"/>
              <a:t> </a:t>
            </a:r>
          </a:p>
          <a:p>
            <a:pPr>
              <a:defRPr/>
            </a:pPr>
            <a:r>
              <a:rPr lang="en-US" sz="2800" dirty="0"/>
              <a:t>502-782-6592</a:t>
            </a:r>
          </a:p>
        </p:txBody>
      </p:sp>
      <p:sp>
        <p:nvSpPr>
          <p:cNvPr id="75779" name="Text Box 3"/>
          <p:cNvSpPr txBox="1">
            <a:spLocks noChangeArrowheads="1"/>
          </p:cNvSpPr>
          <p:nvPr/>
        </p:nvSpPr>
        <p:spPr bwMode="auto">
          <a:xfrm>
            <a:off x="381000" y="5638800"/>
            <a:ext cx="8534400" cy="646331"/>
          </a:xfrm>
          <a:prstGeom prst="rect">
            <a:avLst/>
          </a:prstGeom>
          <a:noFill/>
          <a:ln w="9525">
            <a:noFill/>
            <a:miter lim="800000"/>
            <a:headEnd/>
            <a:tailEnd/>
          </a:ln>
          <a:effectLst/>
        </p:spPr>
        <p:txBody>
          <a:bodyPr>
            <a:spAutoFit/>
          </a:bodyPr>
          <a:lstStyle/>
          <a:p>
            <a:pPr algn="ctr">
              <a:spcBef>
                <a:spcPct val="50000"/>
              </a:spcBef>
              <a:defRPr/>
            </a:pPr>
            <a:r>
              <a:rPr lang="en-US" sz="3600" dirty="0" smtClean="0">
                <a:solidFill>
                  <a:schemeClr val="accent2">
                    <a:lumMod val="20000"/>
                    <a:lumOff val="80000"/>
                  </a:schemeClr>
                </a:solidFill>
                <a:hlinkClick r:id="rId4"/>
              </a:rPr>
              <a:t>eec.ky.gov/air</a:t>
            </a:r>
            <a:endParaRPr lang="en-US" sz="3600" b="1" dirty="0">
              <a:solidFill>
                <a:schemeClr val="accent2">
                  <a:lumMod val="20000"/>
                  <a:lumOff val="80000"/>
                </a:schemeClr>
              </a:solidFill>
              <a:effectLst>
                <a:outerShdw blurRad="38100" dist="38100" dir="2700000" algn="tl">
                  <a:srgbClr val="000000"/>
                </a:outerShdw>
              </a:effectLst>
            </a:endParaRPr>
          </a:p>
        </p:txBody>
      </p:sp>
      <p:pic>
        <p:nvPicPr>
          <p:cNvPr id="7" name="Picture 6" descr="A blue sky with clouds shaped like question mark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3301069"/>
            <a:ext cx="3048000" cy="21293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5762">
        <p:fade/>
      </p:transition>
    </mc:Choice>
    <mc:Fallback xmlns="">
      <p:transition spd="med" advTm="35762">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4F1B-0C43-F143-A81D-6381167DE56F}"/>
              </a:ext>
            </a:extLst>
          </p:cNvPr>
          <p:cNvSpPr>
            <a:spLocks noGrp="1"/>
          </p:cNvSpPr>
          <p:nvPr>
            <p:ph type="title"/>
          </p:nvPr>
        </p:nvSpPr>
        <p:spPr/>
        <p:txBody>
          <a:bodyPr>
            <a:normAutofit fontScale="90000"/>
          </a:bodyPr>
          <a:lstStyle/>
          <a:p>
            <a:r>
              <a:rPr lang="en-US" dirty="0">
                <a:solidFill>
                  <a:schemeClr val="accent2">
                    <a:lumMod val="40000"/>
                    <a:lumOff val="60000"/>
                  </a:schemeClr>
                </a:solidFill>
              </a:rPr>
              <a:t>Jefferson County/Louisville Metro</a:t>
            </a:r>
          </a:p>
        </p:txBody>
      </p:sp>
      <p:sp>
        <p:nvSpPr>
          <p:cNvPr id="4" name="Content Placeholder 3">
            <a:extLst>
              <a:ext uri="{FF2B5EF4-FFF2-40B4-BE49-F238E27FC236}">
                <a16:creationId xmlns:a16="http://schemas.microsoft.com/office/drawing/2014/main" id="{C6C91955-7D16-B143-BC0C-07C469FDAAEC}"/>
              </a:ext>
            </a:extLst>
          </p:cNvPr>
          <p:cNvSpPr>
            <a:spLocks noGrp="1"/>
          </p:cNvSpPr>
          <p:nvPr>
            <p:ph sz="half" idx="2"/>
          </p:nvPr>
        </p:nvSpPr>
        <p:spPr>
          <a:xfrm>
            <a:off x="4304284" y="2667000"/>
            <a:ext cx="4724400" cy="2438400"/>
          </a:xfrm>
        </p:spPr>
        <p:txBody>
          <a:bodyPr/>
          <a:lstStyle/>
          <a:p>
            <a:pPr>
              <a:buClr>
                <a:schemeClr val="tx1"/>
              </a:buClr>
              <a:buFont typeface="Arial" panose="020B0604020202020204" pitchFamily="34" charset="0"/>
              <a:buChar char="•"/>
            </a:pPr>
            <a:r>
              <a:rPr lang="en-US" dirty="0"/>
              <a:t>Additional open burning restrictions year-round</a:t>
            </a:r>
          </a:p>
          <a:p>
            <a:pPr>
              <a:buClr>
                <a:schemeClr val="tx1"/>
              </a:buClr>
              <a:buFont typeface="Arial" panose="020B0604020202020204" pitchFamily="34" charset="0"/>
              <a:buChar char="•"/>
            </a:pPr>
            <a:r>
              <a:rPr lang="en-US" dirty="0"/>
              <a:t>Contact the Louisville Metro Air Pollution Control District for more information.</a:t>
            </a:r>
          </a:p>
        </p:txBody>
      </p:sp>
      <p:sp>
        <p:nvSpPr>
          <p:cNvPr id="6" name="Rectangle 5"/>
          <p:cNvSpPr/>
          <p:nvPr/>
        </p:nvSpPr>
        <p:spPr>
          <a:xfrm>
            <a:off x="304800" y="6123931"/>
            <a:ext cx="8534400" cy="461665"/>
          </a:xfrm>
          <a:prstGeom prst="rect">
            <a:avLst/>
          </a:prstGeom>
        </p:spPr>
        <p:txBody>
          <a:bodyPr wrap="square">
            <a:spAutoFit/>
          </a:bodyPr>
          <a:lstStyle/>
          <a:p>
            <a:r>
              <a:rPr lang="en-US" dirty="0">
                <a:hlinkClick r:id="rId3"/>
              </a:rPr>
              <a:t>https://louisvilleky.gov/government/air-pollution-control-district</a:t>
            </a:r>
            <a:endParaRPr lang="en-US" dirty="0"/>
          </a:p>
        </p:txBody>
      </p:sp>
      <p:pic>
        <p:nvPicPr>
          <p:cNvPr id="5" name="Content Placeholder 4" descr="Downtown Louisville skyline"/>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304799" y="2286000"/>
            <a:ext cx="3999485" cy="2667657"/>
          </a:xfrm>
        </p:spPr>
      </p:pic>
    </p:spTree>
    <p:extLst>
      <p:ext uri="{BB962C8B-B14F-4D97-AF65-F5344CB8AC3E}">
        <p14:creationId xmlns:p14="http://schemas.microsoft.com/office/powerpoint/2010/main" val="2034782067"/>
      </p:ext>
    </p:extLst>
  </p:cSld>
  <p:clrMapOvr>
    <a:masterClrMapping/>
  </p:clrMapOvr>
  <mc:AlternateContent xmlns:mc="http://schemas.openxmlformats.org/markup-compatibility/2006" xmlns:p14="http://schemas.microsoft.com/office/powerpoint/2010/main">
    <mc:Choice Requires="p14">
      <p:transition spd="med" p14:dur="700" advTm="20758">
        <p:fade/>
      </p:transition>
    </mc:Choice>
    <mc:Fallback xmlns="">
      <p:transition spd="med" advTm="20758">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6096000" cy="857250"/>
          </a:xfrm>
        </p:spPr>
        <p:txBody>
          <a:bodyPr>
            <a:noAutofit/>
          </a:bodyPr>
          <a:lstStyle/>
          <a:p>
            <a:pPr>
              <a:defRPr/>
            </a:pPr>
            <a:r>
              <a:rPr lang="en-US" sz="4000" dirty="0">
                <a:solidFill>
                  <a:schemeClr val="accent2">
                    <a:lumMod val="40000"/>
                    <a:lumOff val="60000"/>
                  </a:schemeClr>
                </a:solidFill>
                <a:latin typeface="+mn-lt"/>
              </a:rPr>
              <a:t>Open Burning Creates Fire and Safety Hazards</a:t>
            </a:r>
          </a:p>
        </p:txBody>
      </p:sp>
      <p:sp>
        <p:nvSpPr>
          <p:cNvPr id="16388" name="TextBox 4"/>
          <p:cNvSpPr txBox="1">
            <a:spLocks noChangeArrowheads="1"/>
          </p:cNvSpPr>
          <p:nvPr/>
        </p:nvSpPr>
        <p:spPr bwMode="auto">
          <a:xfrm>
            <a:off x="5486400" y="2458056"/>
            <a:ext cx="3147020" cy="3354765"/>
          </a:xfrm>
          <a:prstGeom prst="rect">
            <a:avLst/>
          </a:prstGeom>
          <a:noFill/>
          <a:ln w="9525">
            <a:noFill/>
            <a:miter lim="800000"/>
            <a:headEnd/>
            <a:tailEnd/>
          </a:ln>
        </p:spPr>
        <p:txBody>
          <a:bodyPr wrap="square">
            <a:spAutoFit/>
          </a:bodyPr>
          <a:lstStyle/>
          <a:p>
            <a:r>
              <a:rPr lang="en-US" dirty="0">
                <a:latin typeface="+mn-lt"/>
              </a:rPr>
              <a:t>The Kentucky Division of Forestry estimates that 35 to 40 percent of  wildfires in Kentucky start when open burning gets out of control.</a:t>
            </a:r>
          </a:p>
          <a:p>
            <a:endParaRPr lang="en-US" sz="2000" dirty="0">
              <a:latin typeface="+mn-lt"/>
            </a:endParaRPr>
          </a:p>
        </p:txBody>
      </p:sp>
      <p:pic>
        <p:nvPicPr>
          <p:cNvPr id="82946" name="Picture 2" descr="A forest fi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905000"/>
            <a:ext cx="4399889" cy="446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919099"/>
      </p:ext>
    </p:extLst>
  </p:cSld>
  <p:clrMapOvr>
    <a:masterClrMapping/>
  </p:clrMapOvr>
  <p:transition advTm="15010">
    <p:fade/>
    <p:sndAc>
      <p:end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8229600" cy="1143000"/>
          </a:xfrm>
        </p:spPr>
        <p:txBody>
          <a:bodyPr>
            <a:noAutofit/>
          </a:bodyPr>
          <a:lstStyle/>
          <a:p>
            <a:pPr algn="ctr"/>
            <a:r>
              <a:rPr lang="en-US" sz="4000" dirty="0">
                <a:solidFill>
                  <a:schemeClr val="accent2">
                    <a:lumMod val="40000"/>
                    <a:lumOff val="60000"/>
                  </a:schemeClr>
                </a:solidFill>
                <a:effectLst>
                  <a:outerShdw blurRad="38100" dist="38100" dir="2700000" algn="tl">
                    <a:srgbClr val="000000">
                      <a:alpha val="43137"/>
                    </a:srgbClr>
                  </a:outerShdw>
                </a:effectLst>
                <a:latin typeface="+mn-lt"/>
              </a:rPr>
              <a:t>Open Burning Impacts Air Quality</a:t>
            </a:r>
          </a:p>
        </p:txBody>
      </p:sp>
      <p:sp>
        <p:nvSpPr>
          <p:cNvPr id="5" name="TextBox 4"/>
          <p:cNvSpPr txBox="1"/>
          <p:nvPr/>
        </p:nvSpPr>
        <p:spPr>
          <a:xfrm>
            <a:off x="4953000" y="1600200"/>
            <a:ext cx="3733800" cy="1200329"/>
          </a:xfrm>
          <a:prstGeom prst="rect">
            <a:avLst/>
          </a:prstGeom>
          <a:noFill/>
        </p:spPr>
        <p:txBody>
          <a:bodyPr wrap="square" rtlCol="0">
            <a:spAutoFit/>
          </a:bodyPr>
          <a:lstStyle/>
          <a:p>
            <a:pPr marL="342900" indent="-342900">
              <a:buFont typeface="Arial" panose="020B0604020202020204" pitchFamily="34" charset="0"/>
              <a:buChar char="•"/>
            </a:pPr>
            <a:r>
              <a:rPr lang="en-US" dirty="0"/>
              <a:t>Makes it harder for areas to meet air quality standards</a:t>
            </a:r>
          </a:p>
        </p:txBody>
      </p:sp>
      <p:sp>
        <p:nvSpPr>
          <p:cNvPr id="6" name="TextBox 5"/>
          <p:cNvSpPr txBox="1"/>
          <p:nvPr/>
        </p:nvSpPr>
        <p:spPr>
          <a:xfrm>
            <a:off x="457200" y="4444622"/>
            <a:ext cx="3429000" cy="1938992"/>
          </a:xfrm>
          <a:prstGeom prst="rect">
            <a:avLst/>
          </a:prstGeom>
          <a:noFill/>
        </p:spPr>
        <p:txBody>
          <a:bodyPr wrap="square" rtlCol="0">
            <a:spAutoFit/>
          </a:bodyPr>
          <a:lstStyle/>
          <a:p>
            <a:pPr marL="342900" indent="-342900">
              <a:buFont typeface="Arial" panose="020B0604020202020204" pitchFamily="34" charset="0"/>
              <a:buChar char="•"/>
            </a:pPr>
            <a:r>
              <a:rPr lang="en-US" dirty="0"/>
              <a:t>Can’t always tell where or when open burning is occurring, making it challenging to control</a:t>
            </a:r>
          </a:p>
        </p:txBody>
      </p:sp>
      <p:pic>
        <p:nvPicPr>
          <p:cNvPr id="3" name="Picture 2" descr="A hazy sky over downtown Louisville, K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17320"/>
            <a:ext cx="3886200" cy="2590800"/>
          </a:xfrm>
          <a:prstGeom prst="rect">
            <a:avLst/>
          </a:prstGeom>
        </p:spPr>
      </p:pic>
      <p:pic>
        <p:nvPicPr>
          <p:cNvPr id="4" name="Picture 3" descr="A hazy sky over northern KY and Cincinnati, Ohi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733800"/>
            <a:ext cx="3962400" cy="2634574"/>
          </a:xfrm>
          <a:prstGeom prst="rect">
            <a:avLst/>
          </a:prstGeom>
        </p:spPr>
      </p:pic>
    </p:spTree>
    <p:extLst>
      <p:ext uri="{BB962C8B-B14F-4D97-AF65-F5344CB8AC3E}">
        <p14:creationId xmlns:p14="http://schemas.microsoft.com/office/powerpoint/2010/main" val="1325789935"/>
      </p:ext>
    </p:extLst>
  </p:cSld>
  <p:clrMapOvr>
    <a:masterClrMapping/>
  </p:clrMapOvr>
  <mc:AlternateContent xmlns:mc="http://schemas.openxmlformats.org/markup-compatibility/2006" xmlns:p14="http://schemas.microsoft.com/office/powerpoint/2010/main">
    <mc:Choice Requires="p14">
      <p:transition spd="med" p14:dur="700" advTm="24076">
        <p:fade/>
      </p:transition>
    </mc:Choice>
    <mc:Fallback xmlns="">
      <p:transition spd="med" advTm="24076">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07" name="Rectangle 11"/>
          <p:cNvSpPr>
            <a:spLocks noGrp="1" noChangeArrowheads="1"/>
          </p:cNvSpPr>
          <p:nvPr>
            <p:ph type="title"/>
          </p:nvPr>
        </p:nvSpPr>
        <p:spPr>
          <a:xfrm>
            <a:off x="533400" y="304800"/>
            <a:ext cx="6019800" cy="2133600"/>
          </a:xfrm>
        </p:spPr>
        <p:txBody>
          <a:bodyPr/>
          <a:lstStyle/>
          <a:p>
            <a:pP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mn-lt"/>
              </a:rPr>
              <a:t>Open Burning Impacts Soil &amp; Water</a:t>
            </a:r>
          </a:p>
        </p:txBody>
      </p:sp>
      <p:sp>
        <p:nvSpPr>
          <p:cNvPr id="55308" name="Rectangle 12"/>
          <p:cNvSpPr>
            <a:spLocks noChangeArrowheads="1"/>
          </p:cNvSpPr>
          <p:nvPr/>
        </p:nvSpPr>
        <p:spPr bwMode="auto">
          <a:xfrm>
            <a:off x="5029200" y="3124200"/>
            <a:ext cx="3886200" cy="1938992"/>
          </a:xfrm>
          <a:prstGeom prst="rect">
            <a:avLst/>
          </a:prstGeom>
          <a:noFill/>
          <a:ln w="9525">
            <a:noFill/>
            <a:miter lim="800000"/>
            <a:headEnd/>
            <a:tailEnd/>
          </a:ln>
          <a:effectLst/>
        </p:spPr>
        <p:txBody>
          <a:bodyPr wrap="square">
            <a:spAutoFit/>
          </a:bodyPr>
          <a:lstStyle/>
          <a:p>
            <a:pPr lvl="1">
              <a:spcAft>
                <a:spcPct val="30000"/>
              </a:spcAft>
              <a:defRPr/>
            </a:pPr>
            <a:r>
              <a:rPr lang="en-US" dirty="0">
                <a:latin typeface="+mn-lt"/>
              </a:rPr>
              <a:t>Chemicals and heavy metals from open burning settle out of the air and into soil and water.</a:t>
            </a:r>
          </a:p>
        </p:txBody>
      </p:sp>
      <p:graphicFrame>
        <p:nvGraphicFramePr>
          <p:cNvPr id="4098" name="Object 10" descr="Shingles and demolition debris burn in an illegal open burn pile."/>
          <p:cNvGraphicFramePr>
            <a:graphicFrameLocks noChangeAspect="1"/>
          </p:cNvGraphicFramePr>
          <p:nvPr>
            <p:extLst>
              <p:ext uri="{D42A27DB-BD31-4B8C-83A1-F6EECF244321}">
                <p14:modId xmlns:p14="http://schemas.microsoft.com/office/powerpoint/2010/main" val="4068002853"/>
              </p:ext>
            </p:extLst>
          </p:nvPr>
        </p:nvGraphicFramePr>
        <p:xfrm>
          <a:off x="609600" y="2667000"/>
          <a:ext cx="4648200" cy="3486150"/>
        </p:xfrm>
        <a:graphic>
          <a:graphicData uri="http://schemas.openxmlformats.org/presentationml/2006/ole">
            <mc:AlternateContent xmlns:mc="http://schemas.openxmlformats.org/markup-compatibility/2006">
              <mc:Choice xmlns:v="urn:schemas-microsoft-com:vml" Requires="v">
                <p:oleObj spid="_x0000_s1035" name="Photo Editor Photo" r:id="rId4" imgW="6095238" imgH="4571429" progId="">
                  <p:embed/>
                </p:oleObj>
              </mc:Choice>
              <mc:Fallback>
                <p:oleObj name="Photo Editor Photo" r:id="rId4" imgW="6095238" imgH="4571429" progId="">
                  <p:embed/>
                  <p:pic>
                    <p:nvPicPr>
                      <p:cNvPr id="4098" name="Object 10" descr="Shingles and demolition debris burn in an illegal open burn pile."/>
                      <p:cNvPicPr>
                        <a:picLocks noChangeAspect="1" noChangeArrowheads="1"/>
                      </p:cNvPicPr>
                      <p:nvPr/>
                    </p:nvPicPr>
                    <p:blipFill>
                      <a:blip r:embed="rId5">
                        <a:lum bright="-12000"/>
                        <a:extLst>
                          <a:ext uri="{28A0092B-C50C-407E-A947-70E740481C1C}">
                            <a14:useLocalDpi xmlns:a14="http://schemas.microsoft.com/office/drawing/2010/main" val="0"/>
                          </a:ext>
                        </a:extLst>
                      </a:blip>
                      <a:srcRect l="10306" r="11667" b="21973"/>
                      <a:stretch>
                        <a:fillRect/>
                      </a:stretch>
                    </p:blipFill>
                    <p:spPr bwMode="auto">
                      <a:xfrm>
                        <a:off x="609600" y="2667000"/>
                        <a:ext cx="4648200" cy="348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79560045"/>
      </p:ext>
    </p:extLst>
  </p:cSld>
  <p:clrMapOvr>
    <a:masterClrMapping/>
  </p:clrMapOvr>
  <mc:AlternateContent xmlns:mc="http://schemas.openxmlformats.org/markup-compatibility/2006" xmlns:p14="http://schemas.microsoft.com/office/powerpoint/2010/main">
    <mc:Choice Requires="p14">
      <p:transition spd="med" p14:dur="700" advTm="29135">
        <p:fade/>
      </p:transition>
    </mc:Choice>
    <mc:Fallback xmlns="">
      <p:transition spd="med" advTm="29135">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307" name="Rectangle 11"/>
          <p:cNvSpPr>
            <a:spLocks noGrp="1" noChangeArrowheads="1"/>
          </p:cNvSpPr>
          <p:nvPr>
            <p:ph type="title"/>
          </p:nvPr>
        </p:nvSpPr>
        <p:spPr>
          <a:xfrm>
            <a:off x="685800" y="228600"/>
            <a:ext cx="7772400" cy="2133600"/>
          </a:xfrm>
        </p:spPr>
        <p:txBody>
          <a:bodyPr/>
          <a:lstStyle/>
          <a:p>
            <a:pPr fontAlgn="auto">
              <a:spcAft>
                <a:spcPts val="0"/>
              </a:spcAft>
              <a:defRPr/>
            </a:pPr>
            <a:r>
              <a:rPr lang="en-US" dirty="0">
                <a:solidFill>
                  <a:schemeClr val="accent2">
                    <a:lumMod val="40000"/>
                    <a:lumOff val="60000"/>
                  </a:schemeClr>
                </a:solidFill>
                <a:effectLst>
                  <a:outerShdw blurRad="38100" dist="38100" dir="2700000" algn="tl">
                    <a:srgbClr val="000000"/>
                  </a:outerShdw>
                </a:effectLst>
                <a:latin typeface="+mn-lt"/>
              </a:rPr>
              <a:t>Open Burning Harms  Human Health</a:t>
            </a:r>
          </a:p>
        </p:txBody>
      </p:sp>
      <p:sp>
        <p:nvSpPr>
          <p:cNvPr id="55308" name="Rectangle 12"/>
          <p:cNvSpPr>
            <a:spLocks noChangeArrowheads="1"/>
          </p:cNvSpPr>
          <p:nvPr/>
        </p:nvSpPr>
        <p:spPr bwMode="auto">
          <a:xfrm>
            <a:off x="5257800" y="2209800"/>
            <a:ext cx="3657600" cy="4148828"/>
          </a:xfrm>
          <a:prstGeom prst="rect">
            <a:avLst/>
          </a:prstGeom>
          <a:noFill/>
          <a:ln w="9525">
            <a:noFill/>
            <a:miter lim="800000"/>
            <a:headEnd/>
            <a:tailEnd/>
          </a:ln>
          <a:effectLst/>
        </p:spPr>
        <p:txBody>
          <a:bodyPr>
            <a:spAutoFit/>
          </a:bodyPr>
          <a:lstStyle/>
          <a:p>
            <a:pPr lvl="1">
              <a:spcAft>
                <a:spcPct val="30000"/>
              </a:spcAft>
              <a:defRPr/>
            </a:pPr>
            <a:r>
              <a:rPr lang="en-US" sz="2800" i="1" dirty="0">
                <a:latin typeface="+mn-lt"/>
              </a:rPr>
              <a:t>Smoke from open burning:</a:t>
            </a:r>
            <a:endParaRPr lang="en-US" sz="2800" dirty="0">
              <a:latin typeface="+mn-lt"/>
            </a:endParaRPr>
          </a:p>
          <a:p>
            <a:pPr lvl="1">
              <a:spcAft>
                <a:spcPct val="30000"/>
              </a:spcAft>
              <a:buFont typeface="Arial" pitchFamily="34" charset="0"/>
              <a:buChar char="•"/>
              <a:defRPr/>
            </a:pPr>
            <a:r>
              <a:rPr lang="en-US" dirty="0">
                <a:latin typeface="+mn-lt"/>
              </a:rPr>
              <a:t> Depresses the central nervous system</a:t>
            </a:r>
          </a:p>
          <a:p>
            <a:pPr lvl="1">
              <a:spcAft>
                <a:spcPct val="30000"/>
              </a:spcAft>
              <a:buFont typeface="Arial" pitchFamily="34" charset="0"/>
              <a:buChar char="•"/>
              <a:defRPr/>
            </a:pPr>
            <a:r>
              <a:rPr lang="en-US" dirty="0">
                <a:latin typeface="+mn-lt"/>
              </a:rPr>
              <a:t> Is especially harmful to children, the elderly, and adults with respiratory diseases</a:t>
            </a:r>
          </a:p>
        </p:txBody>
      </p:sp>
      <p:pic>
        <p:nvPicPr>
          <p:cNvPr id="2" name="Picture 1" descr="A caregiver holds an asthma inhaler over the mouth of an infant to help them breath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2590800"/>
            <a:ext cx="4743457" cy="33868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1376">
        <p:fade/>
      </p:transition>
    </mc:Choice>
    <mc:Fallback xmlns="">
      <p:transition spd="med" advTm="213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308">
                                            <p:txEl>
                                              <p:pRg st="1" end="1"/>
                                            </p:txEl>
                                          </p:spTgt>
                                        </p:tgtEl>
                                        <p:attrNameLst>
                                          <p:attrName>style.visibility</p:attrName>
                                        </p:attrNameLst>
                                      </p:cBhvr>
                                      <p:to>
                                        <p:strVal val="visible"/>
                                      </p:to>
                                    </p:set>
                                    <p:animEffect transition="in" filter="fade">
                                      <p:cBhvr>
                                        <p:cTn id="7" dur="500"/>
                                        <p:tgtEl>
                                          <p:spTgt spid="55308">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55308">
                                            <p:txEl>
                                              <p:pRg st="2" end="2"/>
                                            </p:txEl>
                                          </p:spTgt>
                                        </p:tgtEl>
                                        <p:attrNameLst>
                                          <p:attrName>style.visibility</p:attrName>
                                        </p:attrNameLst>
                                      </p:cBhvr>
                                      <p:to>
                                        <p:strVal val="visible"/>
                                      </p:to>
                                    </p:set>
                                    <p:animEffect transition="in" filter="fade">
                                      <p:cBhvr>
                                        <p:cTn id="11" dur="500"/>
                                        <p:tgtEl>
                                          <p:spTgt spid="553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5|4.1|5.1|5.9"/>
</p:tagLst>
</file>

<file path=ppt/tags/tag10.xml><?xml version="1.0" encoding="utf-8"?>
<p:tagLst xmlns:a="http://schemas.openxmlformats.org/drawingml/2006/main" xmlns:r="http://schemas.openxmlformats.org/officeDocument/2006/relationships" xmlns:p="http://schemas.openxmlformats.org/presentationml/2006/main">
  <p:tag name="TIMING" val="|3.9|6.3|10.9"/>
</p:tagLst>
</file>

<file path=ppt/tags/tag2.xml><?xml version="1.0" encoding="utf-8"?>
<p:tagLst xmlns:a="http://schemas.openxmlformats.org/drawingml/2006/main" xmlns:r="http://schemas.openxmlformats.org/officeDocument/2006/relationships" xmlns:p="http://schemas.openxmlformats.org/presentationml/2006/main">
  <p:tag name="TIMING" val="|30.4"/>
</p:tagLst>
</file>

<file path=ppt/tags/tag3.xml><?xml version="1.0" encoding="utf-8"?>
<p:tagLst xmlns:a="http://schemas.openxmlformats.org/drawingml/2006/main" xmlns:r="http://schemas.openxmlformats.org/officeDocument/2006/relationships" xmlns:p="http://schemas.openxmlformats.org/presentationml/2006/main">
  <p:tag name="TIMING" val="|3.5"/>
</p:tagLst>
</file>

<file path=ppt/tags/tag4.xml><?xml version="1.0" encoding="utf-8"?>
<p:tagLst xmlns:a="http://schemas.openxmlformats.org/drawingml/2006/main" xmlns:r="http://schemas.openxmlformats.org/officeDocument/2006/relationships" xmlns:p="http://schemas.openxmlformats.org/presentationml/2006/main">
  <p:tag name="TIMING" val="|5.8|4.9|4.4|9.1|4.2|7.7"/>
</p:tagLst>
</file>

<file path=ppt/tags/tag5.xml><?xml version="1.0" encoding="utf-8"?>
<p:tagLst xmlns:a="http://schemas.openxmlformats.org/drawingml/2006/main" xmlns:r="http://schemas.openxmlformats.org/officeDocument/2006/relationships" xmlns:p="http://schemas.openxmlformats.org/presentationml/2006/main">
  <p:tag name="TIMING" val="|6.4|6.3|4.4|4.4|4.3|6.9"/>
</p:tagLst>
</file>

<file path=ppt/tags/tag6.xml><?xml version="1.0" encoding="utf-8"?>
<p:tagLst xmlns:a="http://schemas.openxmlformats.org/drawingml/2006/main" xmlns:r="http://schemas.openxmlformats.org/officeDocument/2006/relationships" xmlns:p="http://schemas.openxmlformats.org/presentationml/2006/main">
  <p:tag name="TIMING" val="|6.5|6.5|2.3"/>
</p:tagLst>
</file>

<file path=ppt/tags/tag7.xml><?xml version="1.0" encoding="utf-8"?>
<p:tagLst xmlns:a="http://schemas.openxmlformats.org/drawingml/2006/main" xmlns:r="http://schemas.openxmlformats.org/officeDocument/2006/relationships" xmlns:p="http://schemas.openxmlformats.org/presentationml/2006/main">
  <p:tag name="TIMING" val="|4.7|2.9|14.3"/>
</p:tagLst>
</file>

<file path=ppt/tags/tag8.xml><?xml version="1.0" encoding="utf-8"?>
<p:tagLst xmlns:a="http://schemas.openxmlformats.org/drawingml/2006/main" xmlns:r="http://schemas.openxmlformats.org/officeDocument/2006/relationships" xmlns:p="http://schemas.openxmlformats.org/presentationml/2006/main">
  <p:tag name="TIMING" val="|9.7|13.8|10.8|6.4"/>
</p:tagLst>
</file>

<file path=ppt/tags/tag9.xml><?xml version="1.0" encoding="utf-8"?>
<p:tagLst xmlns:a="http://schemas.openxmlformats.org/drawingml/2006/main" xmlns:r="http://schemas.openxmlformats.org/officeDocument/2006/relationships" xmlns:p="http://schemas.openxmlformats.org/presentationml/2006/main">
  <p:tag name="TIMING" val="|7|4.1|8.3"/>
</p:tagLst>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0B2369FDA23BA40B774AD1AFE453095" ma:contentTypeVersion="5" ma:contentTypeDescription="Create a new document." ma:contentTypeScope="" ma:versionID="c3c660b3e0aba76260f076ea7c57b626">
  <xsd:schema xmlns:xsd="http://www.w3.org/2001/XMLSchema" xmlns:xs="http://www.w3.org/2001/XMLSchema" xmlns:p="http://schemas.microsoft.com/office/2006/metadata/properties" xmlns:ns1="http://schemas.microsoft.com/sharepoint/v3" xmlns:ns2="e309d946-9fb8-48a3-ae4d-f86d881f4691" targetNamespace="http://schemas.microsoft.com/office/2006/metadata/properties" ma:root="true" ma:fieldsID="20261d9b2e4425bd7bf603dabfb47abf" ns1:_="" ns2:_="">
    <xsd:import namespace="http://schemas.microsoft.com/sharepoint/v3"/>
    <xsd:import namespace="e309d946-9fb8-48a3-ae4d-f86d881f4691"/>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309d946-9fb8-48a3-ae4d-f86d881f469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B1E28AC6-4E2C-4B34-9913-FADB2A04ADA8}">
  <ds:schemaRefs>
    <ds:schemaRef ds:uri="http://schemas.microsoft.com/sharepoint/v3/contenttype/forms"/>
  </ds:schemaRefs>
</ds:datastoreItem>
</file>

<file path=customXml/itemProps2.xml><?xml version="1.0" encoding="utf-8"?>
<ds:datastoreItem xmlns:ds="http://schemas.openxmlformats.org/officeDocument/2006/customXml" ds:itemID="{94E95F31-A0A3-495F-A5E8-0D5F99E867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09d946-9fb8-48a3-ae4d-f86d881f46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3DE488-7941-4C43-B967-E0AE6E7E125A}">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sharepoint/v3"/>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34233</TotalTime>
  <Words>4056</Words>
  <Application>Microsoft Office PowerPoint</Application>
  <PresentationFormat>On-screen Show (4:3)</PresentationFormat>
  <Paragraphs>385</Paragraphs>
  <Slides>44</Slides>
  <Notes>44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3" baseType="lpstr">
      <vt:lpstr>Arial</vt:lpstr>
      <vt:lpstr>Calibri</vt:lpstr>
      <vt:lpstr>Eras Demi ITC</vt:lpstr>
      <vt:lpstr>Franklin Gothic Book</vt:lpstr>
      <vt:lpstr>Times New Roman</vt:lpstr>
      <vt:lpstr>Wingdings</vt:lpstr>
      <vt:lpstr>Wingdings 2</vt:lpstr>
      <vt:lpstr>Technic</vt:lpstr>
      <vt:lpstr>Photo Editor Photo</vt:lpstr>
      <vt:lpstr>Learn Before You Burn </vt:lpstr>
      <vt:lpstr>Open Burning in Kentucky</vt:lpstr>
      <vt:lpstr>Our Mission</vt:lpstr>
      <vt:lpstr>What is Open Burning?</vt:lpstr>
      <vt:lpstr>Jefferson County/Louisville Metro</vt:lpstr>
      <vt:lpstr>Open Burning Creates Fire and Safety Hazards</vt:lpstr>
      <vt:lpstr>Open Burning Impacts Air Quality</vt:lpstr>
      <vt:lpstr>Open Burning Impacts Soil &amp; Water</vt:lpstr>
      <vt:lpstr>Open Burning Harms  Human Health</vt:lpstr>
      <vt:lpstr>Where there’s smoke …</vt:lpstr>
      <vt:lpstr>Dioxins</vt:lpstr>
      <vt:lpstr>Backyard Burn Barrels</vt:lpstr>
      <vt:lpstr>Dioxins move through the food chain</vt:lpstr>
      <vt:lpstr>Illegal open burning in Kentucky continues to be a problem </vt:lpstr>
      <vt:lpstr>How Do We Respond?</vt:lpstr>
      <vt:lpstr>Legal or Illegal?</vt:lpstr>
      <vt:lpstr>Check Local Ordinances</vt:lpstr>
      <vt:lpstr>Cooking, Camping, &amp; Comfort Fires</vt:lpstr>
      <vt:lpstr>Natural growth from land clearing &amp; storms</vt:lpstr>
      <vt:lpstr>Prescribed Fire</vt:lpstr>
      <vt:lpstr>Live Fire Training</vt:lpstr>
      <vt:lpstr>Leaf Burning</vt:lpstr>
      <vt:lpstr>Uncoated Household  Paper Products</vt:lpstr>
      <vt:lpstr>What About Trash?</vt:lpstr>
      <vt:lpstr>Today’s Trash is Different</vt:lpstr>
      <vt:lpstr>What’s in that trash?</vt:lpstr>
      <vt:lpstr>Prohibited Burn Items…</vt:lpstr>
      <vt:lpstr>Prohibited: Agricultural Burning</vt:lpstr>
      <vt:lpstr>Prohibited: Grass Clippings</vt:lpstr>
      <vt:lpstr>Prohibited: Chemical Containers</vt:lpstr>
      <vt:lpstr>Prohibited: Buildings</vt:lpstr>
      <vt:lpstr>Prohibited: Construction/Demolition Debris</vt:lpstr>
      <vt:lpstr>Prohibited: Waste from businesses, schools &amp; churches</vt:lpstr>
      <vt:lpstr>Disposing of Vegetative Storm Debris County or municipal governments only, with approval</vt:lpstr>
      <vt:lpstr>Disposing of Storm Debris</vt:lpstr>
      <vt:lpstr>Restrictions During Fire Hazard Season</vt:lpstr>
      <vt:lpstr>Restrictions during  ozone season:</vt:lpstr>
      <vt:lpstr>Burn Bans</vt:lpstr>
      <vt:lpstr>Where Can You Burn Approved Materials?</vt:lpstr>
      <vt:lpstr>Illegal burning could result in fines up to $25,000 per day per violation.</vt:lpstr>
      <vt:lpstr>Most Open Burning is  Not Necessary</vt:lpstr>
      <vt:lpstr>Spread the Word</vt:lpstr>
      <vt:lpstr>Kentucky Division for Air Quality Regional Offices</vt:lpstr>
      <vt:lpstr>Kentucky Division for Air Quality</vt:lpstr>
    </vt:vector>
  </TitlesOfParts>
  <Company>NREPC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BURNING</dc:title>
  <dc:subject>Open Burning</dc:subject>
  <dc:creator>Roberta.Burnes@ky.gov</dc:creator>
  <cp:keywords>burn, burning, open burning, outreach</cp:keywords>
  <cp:lastModifiedBy>Burnes, Roberta (EEC)</cp:lastModifiedBy>
  <cp:revision>593</cp:revision>
  <dcterms:created xsi:type="dcterms:W3CDTF">2004-02-17T20:18:03Z</dcterms:created>
  <dcterms:modified xsi:type="dcterms:W3CDTF">2023-04-25T16:59:11Z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0x010100D0B2369FDA23BA40B774AD1AFE453095</vt:lpwstr>
  </property>
</Properties>
</file>