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</p:sldIdLst>
  <p:sldSz cy="5143500" cx="9144000"/>
  <p:notesSz cx="6858000" cy="9144000"/>
  <p:embeddedFontLst>
    <p:embeddedFont>
      <p:font typeface="Roboto"/>
      <p:regular r:id="rId10"/>
      <p:bold r:id="rId11"/>
      <p:italic r:id="rId12"/>
      <p:boldItalic r:id="rId13"/>
    </p:embeddedFont>
    <p:embeddedFont>
      <p:font typeface="Merriweather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Roboto-boldItalic.fntdata"/><Relationship Id="rId8" Type="http://schemas.openxmlformats.org/officeDocument/2006/relationships/slide" Target="slides/slide4.xml"/><Relationship Id="rId18" Type="http://schemas.openxmlformats.org/officeDocument/2006/relationships/customXml" Target="../customXml/item1.xml"/><Relationship Id="rId3" Type="http://schemas.openxmlformats.org/officeDocument/2006/relationships/slideMaster" Target="slideMasters/slideMaster1.xml"/><Relationship Id="rId12" Type="http://schemas.openxmlformats.org/officeDocument/2006/relationships/font" Target="fonts/Roboto-italic.fntdata"/><Relationship Id="rId17" Type="http://schemas.openxmlformats.org/officeDocument/2006/relationships/font" Target="fonts/Merriweather-boldItalic.fntdata"/><Relationship Id="rId7" Type="http://schemas.openxmlformats.org/officeDocument/2006/relationships/slide" Target="slides/slide3.xml"/><Relationship Id="rId2" Type="http://schemas.openxmlformats.org/officeDocument/2006/relationships/presProps" Target="presProps.xml"/><Relationship Id="rId16" Type="http://schemas.openxmlformats.org/officeDocument/2006/relationships/font" Target="fonts/Merriweather-italic.fntdata"/><Relationship Id="rId20" Type="http://schemas.openxmlformats.org/officeDocument/2006/relationships/customXml" Target="../customXml/item3.xml"/><Relationship Id="rId11" Type="http://schemas.openxmlformats.org/officeDocument/2006/relationships/font" Target="fonts/Roboto-bold.fntdata"/><Relationship Id="rId1" Type="http://schemas.openxmlformats.org/officeDocument/2006/relationships/theme" Target="theme/theme2.xml"/><Relationship Id="rId6" Type="http://schemas.openxmlformats.org/officeDocument/2006/relationships/slide" Target="slides/slide2.xml"/><Relationship Id="rId15" Type="http://schemas.openxmlformats.org/officeDocument/2006/relationships/font" Target="fonts/Merriweather-bold.fntdata"/><Relationship Id="rId5" Type="http://schemas.openxmlformats.org/officeDocument/2006/relationships/slide" Target="slides/slide1.xml"/><Relationship Id="rId10" Type="http://schemas.openxmlformats.org/officeDocument/2006/relationships/font" Target="fonts/Roboto-regular.fntdata"/><Relationship Id="rId19" Type="http://schemas.openxmlformats.org/officeDocument/2006/relationships/customXml" Target="../customXml/item2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font" Target="fonts/Merriweather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c6f80d1ff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c6f80d1f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c6f80d1ff_0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c6f80d1f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c6f80d1ff_0_3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c6f80d1ff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8b99facea4_0_58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8b99facea4_0_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c6f80d1ff_0_6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c6f80d1ff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5.jpg"/><Relationship Id="rId6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6.jpg"/><Relationship Id="rId5" Type="http://schemas.openxmlformats.org/officeDocument/2006/relationships/image" Target="../media/image8.jpg"/><Relationship Id="rId6" Type="http://schemas.openxmlformats.org/officeDocument/2006/relationships/image" Target="../media/image3.jpg"/><Relationship Id="rId7" Type="http://schemas.openxmlformats.org/officeDocument/2006/relationships/image" Target="../media/image9.jpg"/><Relationship Id="rId8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jpg"/><Relationship Id="rId10" Type="http://schemas.openxmlformats.org/officeDocument/2006/relationships/image" Target="../media/image19.jpg"/><Relationship Id="rId13" Type="http://schemas.openxmlformats.org/officeDocument/2006/relationships/image" Target="../media/image22.jpg"/><Relationship Id="rId12" Type="http://schemas.openxmlformats.org/officeDocument/2006/relationships/image" Target="../media/image21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8.jpg"/><Relationship Id="rId14" Type="http://schemas.openxmlformats.org/officeDocument/2006/relationships/image" Target="../media/image24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7" Type="http://schemas.openxmlformats.org/officeDocument/2006/relationships/image" Target="../media/image16.jpg"/><Relationship Id="rId8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25.jpg"/><Relationship Id="rId5" Type="http://schemas.openxmlformats.org/officeDocument/2006/relationships/image" Target="../media/image27.jpg"/><Relationship Id="rId6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Winchester Design Studio</a:t>
            </a:r>
            <a:endParaRPr/>
          </a:p>
        </p:txBody>
      </p:sp>
      <p:sp>
        <p:nvSpPr>
          <p:cNvPr id="65" name="Google Shape;65;p13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Cameron Correll,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Downtown Development Director</a:t>
            </a:r>
            <a:endParaRPr/>
          </a:p>
        </p:txBody>
      </p:sp>
      <p:pic>
        <p:nvPicPr>
          <p:cNvPr id="66" name="Google Shape;6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7075" y="1940350"/>
            <a:ext cx="4021965" cy="3016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>
            <p:ph type="title"/>
          </p:nvPr>
        </p:nvSpPr>
        <p:spPr>
          <a:xfrm>
            <a:off x="319450" y="346450"/>
            <a:ext cx="3711900" cy="309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66903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20"/>
              <a:t>How can we design cities for trust?</a:t>
            </a:r>
            <a:endParaRPr sz="242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20"/>
          </a:p>
          <a:p>
            <a:pPr indent="-366903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20"/>
              <a:t>How can we design our cities for shared experiences?</a:t>
            </a:r>
            <a:endParaRPr sz="242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20"/>
          </a:p>
          <a:p>
            <a:pPr indent="-366903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20"/>
              <a:t>How can we design our cities for Children?</a:t>
            </a:r>
            <a:endParaRPr sz="2420"/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5149" y="2562138"/>
            <a:ext cx="2207002" cy="189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5158" y="457200"/>
            <a:ext cx="2206991" cy="200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3025" y="2562138"/>
            <a:ext cx="2207002" cy="189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33025" y="457200"/>
            <a:ext cx="2207001" cy="2007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Google Shape;80;p15"/>
          <p:cNvCxnSpPr/>
          <p:nvPr/>
        </p:nvCxnSpPr>
        <p:spPr>
          <a:xfrm>
            <a:off x="433425" y="3724283"/>
            <a:ext cx="3891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" name="Google Shape;81;p15"/>
          <p:cNvCxnSpPr/>
          <p:nvPr/>
        </p:nvCxnSpPr>
        <p:spPr>
          <a:xfrm>
            <a:off x="4941300" y="3724283"/>
            <a:ext cx="3891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2" name="Google Shape;82;p15"/>
          <p:cNvPicPr preferRelativeResize="0"/>
          <p:nvPr/>
        </p:nvPicPr>
        <p:blipFill rotWithShape="1">
          <a:blip r:embed="rId3">
            <a:alphaModFix/>
          </a:blip>
          <a:srcRect b="35049" l="0" r="0" t="26422"/>
          <a:stretch/>
        </p:blipFill>
        <p:spPr>
          <a:xfrm>
            <a:off x="425023" y="397950"/>
            <a:ext cx="3890968" cy="1998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 rotWithShape="1">
          <a:blip r:embed="rId4">
            <a:alphaModFix/>
          </a:blip>
          <a:srcRect b="17446" l="0" r="0" t="17453"/>
          <a:stretch/>
        </p:blipFill>
        <p:spPr>
          <a:xfrm>
            <a:off x="425035" y="2499902"/>
            <a:ext cx="1935230" cy="944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 rotWithShape="1">
          <a:blip r:embed="rId5">
            <a:alphaModFix/>
          </a:blip>
          <a:srcRect b="23366" l="0" r="0" t="38377"/>
          <a:stretch/>
        </p:blipFill>
        <p:spPr>
          <a:xfrm>
            <a:off x="2464080" y="2499902"/>
            <a:ext cx="1851924" cy="94460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/>
          <p:nvPr>
            <p:ph idx="4294967295" type="body"/>
          </p:nvPr>
        </p:nvSpPr>
        <p:spPr>
          <a:xfrm>
            <a:off x="318850" y="3771900"/>
            <a:ext cx="3999900" cy="53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3"/>
                </a:solidFill>
              </a:rPr>
              <a:t>March </a:t>
            </a:r>
            <a:r>
              <a:rPr b="1" lang="en" sz="2100">
                <a:solidFill>
                  <a:schemeClr val="accent3"/>
                </a:solidFill>
              </a:rPr>
              <a:t>Madness</a:t>
            </a:r>
            <a:r>
              <a:rPr b="1" lang="en" sz="2100">
                <a:solidFill>
                  <a:schemeClr val="accent3"/>
                </a:solidFill>
              </a:rPr>
              <a:t> Bracket </a:t>
            </a:r>
            <a:r>
              <a:rPr b="1" lang="en" sz="2100">
                <a:solidFill>
                  <a:schemeClr val="accent3"/>
                </a:solidFill>
              </a:rPr>
              <a:t>Challenge</a:t>
            </a:r>
            <a:endParaRPr b="1" sz="2100">
              <a:solidFill>
                <a:schemeClr val="accent3"/>
              </a:solidFill>
            </a:endParaRPr>
          </a:p>
        </p:txBody>
      </p:sp>
      <p:sp>
        <p:nvSpPr>
          <p:cNvPr id="86" name="Google Shape;86;p15"/>
          <p:cNvSpPr txBox="1"/>
          <p:nvPr>
            <p:ph idx="4294967295" type="body"/>
          </p:nvPr>
        </p:nvSpPr>
        <p:spPr>
          <a:xfrm>
            <a:off x="318844" y="4228050"/>
            <a:ext cx="3999900" cy="6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/>
              <a:t>Engaging the community through voting boxes to select a placemaking project.</a:t>
            </a:r>
            <a:endParaRPr sz="1200"/>
          </a:p>
        </p:txBody>
      </p:sp>
      <p:sp>
        <p:nvSpPr>
          <p:cNvPr id="87" name="Google Shape;87;p15"/>
          <p:cNvSpPr txBox="1"/>
          <p:nvPr>
            <p:ph idx="4294967295" type="body"/>
          </p:nvPr>
        </p:nvSpPr>
        <p:spPr>
          <a:xfrm>
            <a:off x="4825250" y="3771900"/>
            <a:ext cx="3999900" cy="53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3"/>
                </a:solidFill>
              </a:rPr>
              <a:t>Housing Security Workgroup</a:t>
            </a:r>
            <a:endParaRPr b="1" sz="2100">
              <a:solidFill>
                <a:schemeClr val="accent3"/>
              </a:solidFill>
            </a:endParaRPr>
          </a:p>
        </p:txBody>
      </p:sp>
      <p:sp>
        <p:nvSpPr>
          <p:cNvPr id="88" name="Google Shape;88;p15"/>
          <p:cNvSpPr txBox="1"/>
          <p:nvPr>
            <p:ph idx="4294967295" type="body"/>
          </p:nvPr>
        </p:nvSpPr>
        <p:spPr>
          <a:xfrm>
            <a:off x="4825256" y="4228050"/>
            <a:ext cx="3999900" cy="6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/>
              <a:t>Facilitating</a:t>
            </a:r>
            <a:r>
              <a:rPr lang="en" sz="1200"/>
              <a:t> conversations between elected officials and service providers to increase understanding of </a:t>
            </a:r>
            <a:r>
              <a:rPr lang="en" sz="1200"/>
              <a:t>vulnerable</a:t>
            </a:r>
            <a:r>
              <a:rPr lang="en" sz="1200"/>
              <a:t> populations.</a:t>
            </a:r>
            <a:endParaRPr sz="1200"/>
          </a:p>
        </p:txBody>
      </p:sp>
      <p:pic>
        <p:nvPicPr>
          <p:cNvPr id="89" name="Google Shape;8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8650" y="1965734"/>
            <a:ext cx="1851924" cy="1478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41300" y="397951"/>
            <a:ext cx="1971626" cy="304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78650" y="397950"/>
            <a:ext cx="1851923" cy="1478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0325" y="3315000"/>
            <a:ext cx="2866826" cy="1724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16"/>
          <p:cNvCxnSpPr/>
          <p:nvPr/>
        </p:nvCxnSpPr>
        <p:spPr>
          <a:xfrm>
            <a:off x="433425" y="3724283"/>
            <a:ext cx="3891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8" name="Google Shape;98;p16"/>
          <p:cNvSpPr txBox="1"/>
          <p:nvPr>
            <p:ph idx="4294967295" type="body"/>
          </p:nvPr>
        </p:nvSpPr>
        <p:spPr>
          <a:xfrm>
            <a:off x="318850" y="3771900"/>
            <a:ext cx="3999900" cy="53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3"/>
                </a:solidFill>
              </a:rPr>
              <a:t>Youth Community Design</a:t>
            </a:r>
            <a:endParaRPr b="1" sz="2100">
              <a:solidFill>
                <a:schemeClr val="accent3"/>
              </a:solidFill>
            </a:endParaRPr>
          </a:p>
        </p:txBody>
      </p:sp>
      <p:sp>
        <p:nvSpPr>
          <p:cNvPr id="99" name="Google Shape;99;p16"/>
          <p:cNvSpPr txBox="1"/>
          <p:nvPr>
            <p:ph idx="4294967295" type="body"/>
          </p:nvPr>
        </p:nvSpPr>
        <p:spPr>
          <a:xfrm>
            <a:off x="318844" y="4228050"/>
            <a:ext cx="3999900" cy="6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/>
              <a:t>Amplifying the voices of teens in an area where they are often overlooked.</a:t>
            </a:r>
            <a:endParaRPr sz="1200"/>
          </a:p>
        </p:txBody>
      </p:sp>
      <p:pic>
        <p:nvPicPr>
          <p:cNvPr id="100" name="Google Shape;10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009" y="336150"/>
            <a:ext cx="1721340" cy="306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3450" y="336150"/>
            <a:ext cx="2071775" cy="20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 rotWithShape="1">
          <a:blip r:embed="rId6">
            <a:alphaModFix/>
          </a:blip>
          <a:srcRect b="17850" l="0" r="0" t="24362"/>
          <a:stretch/>
        </p:blipFill>
        <p:spPr>
          <a:xfrm>
            <a:off x="6939025" y="2347813"/>
            <a:ext cx="2071776" cy="8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40325" y="336160"/>
            <a:ext cx="1798235" cy="1936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98200" y="3313150"/>
            <a:ext cx="1612600" cy="1724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40325" y="2347788"/>
            <a:ext cx="1143398" cy="857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59921" y="2347812"/>
            <a:ext cx="1196928" cy="897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62105" y="336152"/>
            <a:ext cx="1348696" cy="194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275992" y="336151"/>
            <a:ext cx="1348692" cy="1936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249075" y="2456875"/>
            <a:ext cx="708826" cy="94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005975" y="2456875"/>
            <a:ext cx="1348675" cy="94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 more</a:t>
            </a:r>
            <a:endParaRPr/>
          </a:p>
        </p:txBody>
      </p:sp>
      <p:sp>
        <p:nvSpPr>
          <p:cNvPr id="116" name="Google Shape;116;p1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Scan for WDS Summary of Efforts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Cameron Correll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ccorrell@winchesterky.com</a:t>
            </a:r>
            <a:endParaRPr sz="1400"/>
          </a:p>
        </p:txBody>
      </p:sp>
      <p:pic>
        <p:nvPicPr>
          <p:cNvPr id="117" name="Google Shape;11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425" y="1274275"/>
            <a:ext cx="1675876" cy="167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2451" y="0"/>
            <a:ext cx="2911550" cy="291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4025" y="0"/>
            <a:ext cx="2488424" cy="291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44025" y="2911550"/>
            <a:ext cx="5400003" cy="223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93EFA5FC95334FA39CAD0837265720" ma:contentTypeVersion="1" ma:contentTypeDescription="Create a new document." ma:contentTypeScope="" ma:versionID="12021b27aa20bf7c206a3d2dcafc2b2d">
  <xsd:schema xmlns:xsd="http://www.w3.org/2001/XMLSchema" xmlns:xs="http://www.w3.org/2001/XMLSchema" xmlns:p="http://schemas.microsoft.com/office/2006/metadata/properties" xmlns:ns2="e309d946-9fb8-48a3-ae4d-f86d881f4691" targetNamespace="http://schemas.microsoft.com/office/2006/metadata/properties" ma:root="true" ma:fieldsID="b97990dc9d80ab1d22cb211055bab533" ns2:_="">
    <xsd:import namespace="e309d946-9fb8-48a3-ae4d-f86d881f4691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09d946-9fb8-48a3-ae4d-f86d881f469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D6970A6-C36E-4680-99B3-A53CD66B76A0}"/>
</file>

<file path=customXml/itemProps2.xml><?xml version="1.0" encoding="utf-8"?>
<ds:datastoreItem xmlns:ds="http://schemas.openxmlformats.org/officeDocument/2006/customXml" ds:itemID="{E70F1A12-124C-4DF3-9574-7A6A1134AC04}"/>
</file>

<file path=customXml/itemProps3.xml><?xml version="1.0" encoding="utf-8"?>
<ds:datastoreItem xmlns:ds="http://schemas.openxmlformats.org/officeDocument/2006/customXml" ds:itemID="{B484EB84-E673-4E29-82A6-C8F175EA8B17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0x010100B193EFA5FC95334FA39CAD0837265720</vt:lpwstr>
  </property>
</Properties>
</file>