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8" r:id="rId5"/>
    <p:sldId id="264" r:id="rId6"/>
    <p:sldId id="257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76" y="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E8468-9215-4912-B7AA-303236F0F36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3FD69-4E82-4631-883A-FCAAC5A9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C17326-C915-4B53-968F-BDF4A1F98D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65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15E24B-B31C-486F-A68A-C4C885447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64931">
              <a:buFont typeface="Arial" pitchFamily="34" charset="0"/>
              <a:buChar char="•"/>
              <a:defRPr/>
            </a:pPr>
            <a:endParaRPr lang="en-US" sz="1100" dirty="0"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0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C17326-C915-4B53-968F-BDF4A1F98D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8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advisories provide information on contaminants that can cause human health effects and are known or anticipated to occur in drinking water.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EPA's health advisories are non-enforceable and non-regulatory and provide technical information to states agencies and other public health officials on health effects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Unregulated Contaminant Monitoring Rule 3 (UCMR 3) included PFOA and PFOS from 2013-2015; UCMR 5 to include an additional 29 PFAS chemicals from 2023-2025.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327C5-0379-4CC8-B4DE-08FA9EA914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45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advisories provide information on contaminants that can cause human health effects and are known or anticipated to occur in drinking water.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EPA's health advisories are non-enforceable and non-regulatory and provide technical information to states agencies and other public health officials on health effects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Unregulated Contaminant Monitoring Rule 3 (UCMR 3) included PFOA and PFOS from 2013-2015; UCMR 5 to include an additional 29 PFAS chemicals from 2023-2025.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327C5-0379-4CC8-B4DE-08FA9EA914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651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advisories provide information on contaminants that can cause human health effects and are known or anticipated to occur in drinking water.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EPA's health advisories are non-enforceable and non-regulatory and provide technical information to states agencies and other public health officials on health effects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Unregulated Contaminant Monitoring Rule 3 (UCMR 3) included PFOA and PFOS from 2013-2015; UCMR 5 to include an additional 29 PFAS chemicals from 2023-2025.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327C5-0379-4CC8-B4DE-08FA9EA914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58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4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9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34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7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6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13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57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3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6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5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7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1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8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11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0754" y="4273952"/>
            <a:ext cx="9144000" cy="1641490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Governor’s Conference on Energy &amp; the Environment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Webb,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Assistant Director, Division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Water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6199" y="3519927"/>
            <a:ext cx="9144000" cy="754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17, 2023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00" y="914714"/>
            <a:ext cx="3972760" cy="20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>
            <a:extLst>
              <a:ext uri="{FF2B5EF4-FFF2-40B4-BE49-F238E27FC236}">
                <a16:creationId xmlns:a16="http://schemas.microsoft.com/office/drawing/2014/main" id="{F46B7FAD-7458-489A-8371-1F827F9A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296025"/>
            <a:ext cx="10287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 Revolving Funds (SRF)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601" y="1701426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Drinking Water &amp; Clean Water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Low 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Interest Loans 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for 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Infrastructure</a:t>
            </a:r>
            <a:endParaRPr lang="en-US" sz="4000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1954" y="12702409"/>
            <a:ext cx="874530" cy="95410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defRPr/>
            </a:pP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57200" indent="-457200" algn="ctr" eaLnBrk="0" fontAlgn="base" hangingPunct="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026" name="Picture 2" descr="https://efc.web.unc.edu/wp-content/uploads/sites/2607/2014/05/State-Revolving-F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689" y="3780349"/>
            <a:ext cx="2698613" cy="2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482816" y="4095228"/>
            <a:ext cx="9824012" cy="1405845"/>
            <a:chOff x="393538" y="3118418"/>
            <a:chExt cx="9824012" cy="1405845"/>
          </a:xfrm>
        </p:grpSpPr>
        <p:sp>
          <p:nvSpPr>
            <p:cNvPr id="8" name="Rectangle 7"/>
            <p:cNvSpPr/>
            <p:nvPr/>
          </p:nvSpPr>
          <p:spPr>
            <a:xfrm>
              <a:off x="393538" y="3508600"/>
              <a:ext cx="982401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EPA</a:t>
              </a:r>
              <a:r>
                <a:rPr lang="en-US" sz="6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                    </a:t>
              </a:r>
              <a:r>
                <a:rPr lang="en-US" sz="6000" b="1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State</a:t>
              </a:r>
              <a:endParaRPr lang="en-US" sz="6000" b="1" dirty="0">
                <a:solidFill>
                  <a:srgbClr val="FFCC66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80017" y="3118418"/>
              <a:ext cx="107914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$$$</a:t>
              </a:r>
              <a:endParaRPr lang="en-US" sz="4400" dirty="0">
                <a:solidFill>
                  <a:srgbClr val="FFCC66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 bwMode="auto">
            <a:xfrm>
              <a:off x="3687130" y="3789145"/>
              <a:ext cx="2731627" cy="384721"/>
            </a:xfrm>
            <a:prstGeom prst="rightArrow">
              <a:avLst/>
            </a:prstGeom>
            <a:solidFill>
              <a:srgbClr val="CC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55132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7"/>
            <a:ext cx="12192000" cy="1325563"/>
          </a:xfrm>
        </p:spPr>
        <p:txBody>
          <a:bodyPr anchor="t"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b="1" dirty="0" smtClean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Bipartisan Infrastructure Law</a:t>
            </a:r>
            <a:br>
              <a:rPr lang="en-US" b="1" dirty="0" smtClean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76" y="1066800"/>
            <a:ext cx="11041847" cy="562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4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State Infrastructure Loan Programs</a:t>
            </a:r>
            <a:endParaRPr lang="en-US" b="1" dirty="0">
              <a:gradFill flip="none" rotWithShape="1"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5863" y="1376884"/>
            <a:ext cx="3840073" cy="502568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249875" y="1053719"/>
            <a:ext cx="7585790" cy="3274552"/>
            <a:chOff x="-1527888" y="4628053"/>
            <a:chExt cx="20904310" cy="1109340"/>
          </a:xfrm>
        </p:grpSpPr>
        <p:sp>
          <p:nvSpPr>
            <p:cNvPr id="5" name="TextBox 4"/>
            <p:cNvSpPr txBox="1"/>
            <p:nvPr/>
          </p:nvSpPr>
          <p:spPr>
            <a:xfrm>
              <a:off x="-508415" y="4628053"/>
              <a:ext cx="19884837" cy="218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Drinking Water SRF Programs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527888" y="4837219"/>
              <a:ext cx="20904310" cy="900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</a:rPr>
                <a:t>Base Capitalization</a:t>
              </a:r>
              <a:endPara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Base Supplemental</a:t>
              </a:r>
            </a:p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</a:rPr>
                <a:t>Lead Service Line Replacement</a:t>
              </a:r>
            </a:p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Emerging Contaminants (PFAS)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408902" y="4262000"/>
            <a:ext cx="7585790" cy="2595997"/>
            <a:chOff x="-1664836" y="4640707"/>
            <a:chExt cx="20904310" cy="879461"/>
          </a:xfrm>
        </p:grpSpPr>
        <p:sp>
          <p:nvSpPr>
            <p:cNvPr id="18" name="TextBox 17"/>
            <p:cNvSpPr txBox="1"/>
            <p:nvPr/>
          </p:nvSpPr>
          <p:spPr>
            <a:xfrm>
              <a:off x="-1226602" y="4640707"/>
              <a:ext cx="19884837" cy="218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Clean Water SRF Programs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1664836" y="4837218"/>
              <a:ext cx="20904310" cy="68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</a:rPr>
                <a:t>Base Capitalization</a:t>
              </a:r>
              <a:endPara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Base Supplemental</a:t>
              </a:r>
            </a:p>
            <a:p>
              <a:pPr marL="1828800" marR="0" lvl="3" indent="-457200" algn="l" defTabSz="457200" rtl="0" eaLnBrk="1" fontAlgn="auto" latinLnBrk="0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Emerging Contaminants (PFAS)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9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878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State Infrastructure Grant Programs</a:t>
            </a:r>
            <a:endParaRPr lang="en-US" b="1" dirty="0">
              <a:gradFill flip="none" rotWithShape="1"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6701" y="972560"/>
            <a:ext cx="12103774" cy="5806469"/>
            <a:chOff x="118043" y="972560"/>
            <a:chExt cx="12103774" cy="5806469"/>
          </a:xfrm>
        </p:grpSpPr>
        <p:sp>
          <p:nvSpPr>
            <p:cNvPr id="5" name="TextBox 4"/>
            <p:cNvSpPr txBox="1"/>
            <p:nvPr/>
          </p:nvSpPr>
          <p:spPr>
            <a:xfrm>
              <a:off x="139728" y="972560"/>
              <a:ext cx="1205227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Small, Underserved, &amp; Disadvantaged Communities (SUDC) </a:t>
              </a:r>
              <a:r>
                <a:rPr lang="en-US" sz="3600" u="sng" dirty="0" smtClean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Grant </a:t>
              </a:r>
              <a:endPara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endParaRPr>
            </a:p>
            <a:p>
              <a:pPr marL="571500" marR="0" lvl="0" indent="-57150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Designed to help public water systems meet and comply with Safe Drinking Water act requirements</a:t>
              </a:r>
              <a:endParaRPr kumimoji="0" lang="en-US" sz="3600" b="0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7983" y="3232753"/>
              <a:ext cx="1209383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Emerging Contaminants in Small or Disadvantaged</a:t>
              </a:r>
            </a:p>
            <a:p>
              <a:pPr defTabSz="457200"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Communities (EC-SDC) </a:t>
              </a:r>
              <a:r>
                <a:rPr lang="en-US" sz="3600" u="sng" dirty="0" smtClean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Grant</a:t>
              </a:r>
              <a:endPara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endParaRPr>
            </a:p>
            <a:p>
              <a:pPr marL="571500" marR="0" lvl="0" indent="-57150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600" b="0" i="0" strike="noStrike" kern="1200" cap="none" spc="0" normalizeH="0" baseline="0" noProof="0" dirty="0" smtClean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Focus on PFAS in Public Drinking Water</a:t>
              </a:r>
              <a:endParaRPr kumimoji="0" lang="en-US" sz="3600" b="0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8043" y="5024703"/>
              <a:ext cx="1209383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Sewer Overflow &amp; </a:t>
              </a:r>
              <a:r>
                <a:rPr lang="en-US" sz="3600" u="sng" dirty="0" err="1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Stormwater</a:t>
              </a:r>
              <a:r>
                <a:rPr lang="en-US" sz="3600" u="sng" dirty="0">
                  <a:solidFill>
                    <a:srgbClr val="FFCC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bel" panose="020B0503020204020204" pitchFamily="34" charset="0"/>
                </a:rPr>
                <a:t> Reuse Municipal Grants (OSG)</a:t>
              </a:r>
            </a:p>
            <a:p>
              <a:pPr marL="571500" marR="0" lvl="0" indent="-57150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36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Planning,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 design, and construction of CSO, SSO, and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Stormwater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 management projects</a:t>
              </a:r>
              <a:endParaRPr kumimoji="0" lang="en-US" sz="3600" b="0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9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5226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gradFill flip="none" rotWithShape="1">
                  <a:gsLst>
                    <a:gs pos="15000">
                      <a:srgbClr val="94D7E4"/>
                    </a:gs>
                    <a:gs pos="73000">
                      <a:srgbClr val="94D7E4">
                        <a:lumMod val="60000"/>
                        <a:lumOff val="40000"/>
                      </a:srgbClr>
                    </a:gs>
                    <a:gs pos="0">
                      <a:srgbClr val="94D7E4">
                        <a:lumMod val="90000"/>
                        <a:lumOff val="10000"/>
                      </a:srgb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Infrastructure Funding Considerations</a:t>
            </a:r>
            <a:endParaRPr lang="en-US" b="1" dirty="0">
              <a:gradFill flip="none" rotWithShape="1">
                <a:gsLst>
                  <a:gs pos="15000">
                    <a:srgbClr val="94D7E4"/>
                  </a:gs>
                  <a:gs pos="73000">
                    <a:srgbClr val="94D7E4">
                      <a:lumMod val="60000"/>
                      <a:lumOff val="40000"/>
                    </a:srgbClr>
                  </a:gs>
                  <a:gs pos="0">
                    <a:srgbClr val="94D7E4">
                      <a:lumMod val="90000"/>
                      <a:lumOff val="10000"/>
                    </a:srgb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968" y="885457"/>
            <a:ext cx="1170331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Build America, Buy America Act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Requires all iron, steel, manufactured products, and construction materials are US-produced</a:t>
            </a:r>
            <a:endParaRPr lang="en-US" sz="3000" u="sng" baseline="0" dirty="0" smtClean="0">
              <a:solidFill>
                <a:srgbClr val="97E9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R="0" lvl="0" indent="0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Davis-Bacon Act</a:t>
            </a:r>
          </a:p>
          <a:p>
            <a:pPr marL="571500" indent="-571500" defTabSz="457200"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Requires Prevailing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Wage Rate for Federally funded or assisted </a:t>
            </a:r>
            <a:r>
              <a:rPr lang="en-US"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projects </a:t>
            </a:r>
            <a:r>
              <a:rPr lang="en-US" sz="3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– update effective 11/23/2023</a:t>
            </a:r>
            <a:endParaRPr lang="en-US" sz="3000" u="sng" dirty="0">
              <a:solidFill>
                <a:srgbClr val="97E9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defTabSz="457200">
              <a:defRPr/>
            </a:pPr>
            <a:r>
              <a: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Environmental Justice</a:t>
            </a:r>
          </a:p>
          <a:p>
            <a:pPr marL="457200" indent="-457200" defTabSz="457200"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Projects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should include elements of consideration for fair treatment and meaningful involvement of all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people</a:t>
            </a:r>
            <a:endParaRPr lang="en-US" sz="3000" u="sng" dirty="0">
              <a:solidFill>
                <a:srgbClr val="97E9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lvl="0" defTabSz="457200">
              <a:defRPr/>
            </a:pPr>
            <a:r>
              <a:rPr lang="en-US" sz="36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Climate Change</a:t>
            </a:r>
          </a:p>
          <a:p>
            <a:pPr marL="457200" indent="-457200" defTabSz="457200"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Projects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should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include elements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considering climate resilient and sustainable solutions</a:t>
            </a:r>
            <a:endParaRPr lang="en-US" sz="3000" u="sng" dirty="0">
              <a:solidFill>
                <a:srgbClr val="97E9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97E9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4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W_Theme1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JW Custo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93EFA5FC95334FA39CAD0837265720" ma:contentTypeVersion="1" ma:contentTypeDescription="Create a new document." ma:contentTypeScope="" ma:versionID="12021b27aa20bf7c206a3d2dcafc2b2d">
  <xsd:schema xmlns:xsd="http://www.w3.org/2001/XMLSchema" xmlns:xs="http://www.w3.org/2001/XMLSchema" xmlns:p="http://schemas.microsoft.com/office/2006/metadata/properties" xmlns:ns2="e309d946-9fb8-48a3-ae4d-f86d881f4691" targetNamespace="http://schemas.microsoft.com/office/2006/metadata/properties" ma:root="true" ma:fieldsID="b97990dc9d80ab1d22cb211055bab533" ns2:_="">
    <xsd:import namespace="e309d946-9fb8-48a3-ae4d-f86d881f469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9d946-9fb8-48a3-ae4d-f86d881f46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26B61F-48CD-4AF8-9C99-2C28FDA6AC7A}"/>
</file>

<file path=customXml/itemProps2.xml><?xml version="1.0" encoding="utf-8"?>
<ds:datastoreItem xmlns:ds="http://schemas.openxmlformats.org/officeDocument/2006/customXml" ds:itemID="{544199BB-8C41-4622-81CD-DA2DFDEE7D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CFC3D8-1CBE-4F45-9388-9CC4BAF70D2A}">
  <ds:schemaRefs>
    <ds:schemaRef ds:uri="http://purl.org/dc/terms/"/>
    <ds:schemaRef ds:uri="http://schemas.openxmlformats.org/package/2006/metadata/core-properties"/>
    <ds:schemaRef ds:uri="http://purl.org/dc/dcmitype/"/>
    <ds:schemaRef ds:uri="8a9cb5dc-ad0b-4f4d-b7a4-05b6221d4e38"/>
    <ds:schemaRef ds:uri="fab2f6f1-0821-4b71-8c0e-6b042c9ddd4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445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Corbel</vt:lpstr>
      <vt:lpstr>Times New Roman</vt:lpstr>
      <vt:lpstr>Verdana</vt:lpstr>
      <vt:lpstr>JW_Theme1</vt:lpstr>
      <vt:lpstr>2023 Governor’s Conference on Energy &amp; the Environment John Webb,  Assistant Director, Division of Water</vt:lpstr>
      <vt:lpstr>PowerPoint Presentation</vt:lpstr>
      <vt:lpstr>Bipartisan Infrastructure Law </vt:lpstr>
      <vt:lpstr>State Infrastructure Loan Programs</vt:lpstr>
      <vt:lpstr>State Infrastructure Grant Programs</vt:lpstr>
      <vt:lpstr>Infrastructure Funding Considerations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Governor’s Conference on Energy &amp; the Environment John Webb, Division of Water</dc:title>
  <dc:creator>Webb, John S (EEC)</dc:creator>
  <cp:lastModifiedBy>Webb, John S (EEC)</cp:lastModifiedBy>
  <cp:revision>20</cp:revision>
  <dcterms:created xsi:type="dcterms:W3CDTF">2023-10-05T19:08:31Z</dcterms:created>
  <dcterms:modified xsi:type="dcterms:W3CDTF">2023-10-09T18:01:08Z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0x010100B193EFA5FC95334FA39CAD0837265720</vt:lpwstr>
  </property>
</Properties>
</file>