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8" r:id="rId2"/>
    <p:sldId id="269" r:id="rId3"/>
    <p:sldId id="315" r:id="rId4"/>
    <p:sldId id="260" r:id="rId5"/>
    <p:sldId id="263" r:id="rId6"/>
    <p:sldId id="273" r:id="rId7"/>
    <p:sldId id="274" r:id="rId8"/>
    <p:sldId id="275" r:id="rId9"/>
    <p:sldId id="276" r:id="rId10"/>
    <p:sldId id="265" r:id="rId11"/>
    <p:sldId id="277" r:id="rId12"/>
    <p:sldId id="278" r:id="rId13"/>
    <p:sldId id="279" r:id="rId14"/>
    <p:sldId id="272" r:id="rId15"/>
    <p:sldId id="313" r:id="rId16"/>
    <p:sldId id="283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72"/>
  </p:normalViewPr>
  <p:slideViewPr>
    <p:cSldViewPr>
      <p:cViewPr varScale="1">
        <p:scale>
          <a:sx n="95" d="100"/>
          <a:sy n="95" d="100"/>
        </p:scale>
        <p:origin x="1488" y="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0T03:15:22.60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D2A084-A974-C844-8CD4-B6C1A2AD0172}" type="datetimeFigureOut">
              <a:rPr lang="en-US" smtClean="0"/>
              <a:t>10/12/23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326800-EF7B-384E-8A73-E27419E5CF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9002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E0BBD-1E50-4C23-BED4-D5C34965CF45}" type="datetimeFigureOut">
              <a:rPr lang="en-US" smtClean="0"/>
              <a:t>10/12/23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E6826-DF2E-46F9-A9BF-36ADA1B35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833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E0BBD-1E50-4C23-BED4-D5C34965CF45}" type="datetimeFigureOut">
              <a:rPr lang="en-US" smtClean="0"/>
              <a:t>10/12/23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E6826-DF2E-46F9-A9BF-36ADA1B35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0051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E0BBD-1E50-4C23-BED4-D5C34965CF45}" type="datetimeFigureOut">
              <a:rPr lang="en-US" smtClean="0"/>
              <a:t>10/12/23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E6826-DF2E-46F9-A9BF-36ADA1B35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00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E0BBD-1E50-4C23-BED4-D5C34965CF45}" type="datetimeFigureOut">
              <a:rPr lang="en-US" smtClean="0"/>
              <a:t>10/12/23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E6826-DF2E-46F9-A9BF-36ADA1B35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490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E0BBD-1E50-4C23-BED4-D5C34965CF45}" type="datetimeFigureOut">
              <a:rPr lang="en-US" smtClean="0"/>
              <a:t>10/12/23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E6826-DF2E-46F9-A9BF-36ADA1B35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4731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E0BBD-1E50-4C23-BED4-D5C34965CF45}" type="datetimeFigureOut">
              <a:rPr lang="en-US" smtClean="0"/>
              <a:t>10/12/23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E6826-DF2E-46F9-A9BF-36ADA1B35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7299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E0BBD-1E50-4C23-BED4-D5C34965CF45}" type="datetimeFigureOut">
              <a:rPr lang="en-US" smtClean="0"/>
              <a:t>10/12/23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E6826-DF2E-46F9-A9BF-36ADA1B35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05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E0BBD-1E50-4C23-BED4-D5C34965CF45}" type="datetimeFigureOut">
              <a:rPr lang="en-US" smtClean="0"/>
              <a:t>10/12/23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E6826-DF2E-46F9-A9BF-36ADA1B35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7882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E0BBD-1E50-4C23-BED4-D5C34965CF45}" type="datetimeFigureOut">
              <a:rPr lang="en-US" smtClean="0"/>
              <a:t>10/12/23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E6826-DF2E-46F9-A9BF-36ADA1B35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7583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E0BBD-1E50-4C23-BED4-D5C34965CF45}" type="datetimeFigureOut">
              <a:rPr lang="en-US" smtClean="0"/>
              <a:t>10/12/23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E6826-DF2E-46F9-A9BF-36ADA1B35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320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E0BBD-1E50-4C23-BED4-D5C34965CF45}" type="datetimeFigureOut">
              <a:rPr lang="en-US" smtClean="0"/>
              <a:t>10/12/23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E6826-DF2E-46F9-A9BF-36ADA1B35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534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CE0BBD-1E50-4C23-BED4-D5C34965CF45}" type="datetimeFigureOut">
              <a:rPr lang="en-US" smtClean="0"/>
              <a:t>10/12/23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6E6826-DF2E-46F9-A9BF-36ADA1B35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641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tiff"/><Relationship Id="rId3" Type="http://schemas.openxmlformats.org/officeDocument/2006/relationships/customXml" Target="../ink/ink1.xml"/><Relationship Id="rId7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jpeg"/><Relationship Id="rId4" Type="http://schemas.openxmlformats.org/officeDocument/2006/relationships/image" Target="../media/image8.png"/><Relationship Id="rId9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AD3C34E-81D6-1F35-222D-BE6EA66D10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" y="1282"/>
            <a:ext cx="9143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42605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25CFD6B-EDFD-DB2A-B491-355D4BF47F6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00" y="2099056"/>
            <a:ext cx="7772400" cy="2659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0458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A46CBF-EA25-E89B-8506-B44A8CAAE3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6172200" cy="5287962"/>
          </a:xfrm>
        </p:spPr>
        <p:txBody>
          <a:bodyPr anchor="b">
            <a:noAutofit/>
          </a:bodyPr>
          <a:lstStyle/>
          <a:p>
            <a:pPr algn="l"/>
            <a:r>
              <a:rPr lang="en-US" sz="5400" b="1" dirty="0">
                <a:solidFill>
                  <a:schemeClr val="bg1"/>
                </a:solidFill>
                <a:latin typeface="Museo Sans 900" panose="02000000000000000000" pitchFamily="2" charset="77"/>
              </a:rPr>
              <a:t>SHARE</a:t>
            </a:r>
            <a:br>
              <a:rPr lang="en-US" sz="5400" b="1" dirty="0">
                <a:solidFill>
                  <a:schemeClr val="bg1"/>
                </a:solidFill>
                <a:latin typeface="Museo Sans 900" panose="02000000000000000000" pitchFamily="2" charset="77"/>
              </a:rPr>
            </a:br>
            <a:r>
              <a:rPr lang="en-US" sz="5400" b="1" dirty="0">
                <a:solidFill>
                  <a:schemeClr val="bg1"/>
                </a:solidFill>
                <a:latin typeface="Museo Sans 900" panose="02000000000000000000" pitchFamily="2" charset="77"/>
              </a:rPr>
              <a:t>and</a:t>
            </a:r>
            <a:br>
              <a:rPr lang="en-US" sz="5400" b="1" dirty="0">
                <a:solidFill>
                  <a:schemeClr val="bg1"/>
                </a:solidFill>
                <a:latin typeface="Museo Sans 900" panose="02000000000000000000" pitchFamily="2" charset="77"/>
              </a:rPr>
            </a:br>
            <a:r>
              <a:rPr lang="en-US" sz="5400" b="1" dirty="0">
                <a:solidFill>
                  <a:schemeClr val="bg1"/>
                </a:solidFill>
                <a:latin typeface="Museo Sans 900" panose="02000000000000000000" pitchFamily="2" charset="77"/>
              </a:rPr>
              <a:t>SERVE</a:t>
            </a:r>
          </a:p>
        </p:txBody>
      </p:sp>
    </p:spTree>
    <p:extLst>
      <p:ext uri="{BB962C8B-B14F-4D97-AF65-F5344CB8AC3E}">
        <p14:creationId xmlns:p14="http://schemas.microsoft.com/office/powerpoint/2010/main" val="6951268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A46CBF-EA25-E89B-8506-B44A8CAAE3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6172200" cy="5287962"/>
          </a:xfrm>
        </p:spPr>
        <p:txBody>
          <a:bodyPr anchor="b">
            <a:noAutofit/>
          </a:bodyPr>
          <a:lstStyle/>
          <a:p>
            <a:pPr algn="l"/>
            <a:r>
              <a:rPr lang="en-US" sz="5400" b="1" dirty="0">
                <a:solidFill>
                  <a:schemeClr val="bg1"/>
                </a:solidFill>
                <a:latin typeface="Museo Sans 900" panose="02000000000000000000" pitchFamily="2" charset="77"/>
              </a:rPr>
              <a:t>COURAGEOUS</a:t>
            </a:r>
            <a:br>
              <a:rPr lang="en-US" sz="5400" b="1" dirty="0">
                <a:solidFill>
                  <a:schemeClr val="bg1"/>
                </a:solidFill>
                <a:latin typeface="Museo Sans 900" panose="02000000000000000000" pitchFamily="2" charset="77"/>
              </a:rPr>
            </a:br>
            <a:r>
              <a:rPr lang="en-US" sz="5400" b="1" dirty="0">
                <a:solidFill>
                  <a:schemeClr val="bg1"/>
                </a:solidFill>
                <a:latin typeface="Museo Sans 900" panose="02000000000000000000" pitchFamily="2" charset="77"/>
              </a:rPr>
              <a:t>INNOVATION</a:t>
            </a:r>
          </a:p>
        </p:txBody>
      </p:sp>
    </p:spTree>
    <p:extLst>
      <p:ext uri="{BB962C8B-B14F-4D97-AF65-F5344CB8AC3E}">
        <p14:creationId xmlns:p14="http://schemas.microsoft.com/office/powerpoint/2010/main" val="10509486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A46CBF-EA25-E89B-8506-B44A8CAAE3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6172200" cy="5287962"/>
          </a:xfrm>
        </p:spPr>
        <p:txBody>
          <a:bodyPr anchor="b">
            <a:noAutofit/>
          </a:bodyPr>
          <a:lstStyle/>
          <a:p>
            <a:pPr algn="l"/>
            <a:r>
              <a:rPr lang="en-US" sz="5400" b="1" dirty="0">
                <a:solidFill>
                  <a:schemeClr val="bg1"/>
                </a:solidFill>
                <a:latin typeface="Museo Sans 900" panose="02000000000000000000" pitchFamily="2" charset="77"/>
              </a:rPr>
              <a:t>PARTNERSHIP</a:t>
            </a:r>
            <a:br>
              <a:rPr lang="en-US" sz="5400" b="1" dirty="0">
                <a:solidFill>
                  <a:schemeClr val="bg1"/>
                </a:solidFill>
                <a:latin typeface="Museo Sans 900" panose="02000000000000000000" pitchFamily="2" charset="77"/>
              </a:rPr>
            </a:br>
            <a:r>
              <a:rPr lang="en-US" sz="5400" b="1" dirty="0">
                <a:solidFill>
                  <a:schemeClr val="bg1"/>
                </a:solidFill>
                <a:latin typeface="Museo Sans 900" panose="02000000000000000000" pitchFamily="2" charset="77"/>
              </a:rPr>
              <a:t>and</a:t>
            </a:r>
            <a:br>
              <a:rPr lang="en-US" sz="5400" b="1" dirty="0">
                <a:solidFill>
                  <a:schemeClr val="bg1"/>
                </a:solidFill>
                <a:latin typeface="Museo Sans 900" panose="02000000000000000000" pitchFamily="2" charset="77"/>
              </a:rPr>
            </a:br>
            <a:r>
              <a:rPr lang="en-US" sz="5400" b="1" dirty="0">
                <a:solidFill>
                  <a:schemeClr val="bg1"/>
                </a:solidFill>
                <a:latin typeface="Museo Sans 900" panose="02000000000000000000" pitchFamily="2" charset="77"/>
              </a:rPr>
              <a:t>CONNECTION</a:t>
            </a:r>
          </a:p>
        </p:txBody>
      </p:sp>
    </p:spTree>
    <p:extLst>
      <p:ext uri="{BB962C8B-B14F-4D97-AF65-F5344CB8AC3E}">
        <p14:creationId xmlns:p14="http://schemas.microsoft.com/office/powerpoint/2010/main" val="42078533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ere it comes - Rural Electrification Administration, U.S. Department of Agriculture -Lester Beall, 1930">
            <a:extLst>
              <a:ext uri="{FF2B5EF4-FFF2-40B4-BE49-F238E27FC236}">
                <a16:creationId xmlns:a16="http://schemas.microsoft.com/office/drawing/2014/main" id="{980F7682-F841-AFFE-D166-2CBAF37F3A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762000"/>
            <a:ext cx="3810000" cy="5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D201431-2C71-4D73-A8D3-59D38F4BFECC}"/>
              </a:ext>
            </a:extLst>
          </p:cNvPr>
          <p:cNvSpPr txBox="1">
            <a:spLocks/>
          </p:cNvSpPr>
          <p:nvPr/>
        </p:nvSpPr>
        <p:spPr>
          <a:xfrm>
            <a:off x="3962400" y="-838200"/>
            <a:ext cx="2667000" cy="6736508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5400" b="1" dirty="0">
                <a:solidFill>
                  <a:schemeClr val="bg1"/>
                </a:solidFill>
                <a:latin typeface="Museo Sans 900" panose="02000000000000000000" pitchFamily="2" charset="77"/>
              </a:rPr>
              <a:t>LET’S</a:t>
            </a:r>
          </a:p>
          <a:p>
            <a:pPr algn="l"/>
            <a:r>
              <a:rPr lang="en-US" sz="5400" b="1" dirty="0">
                <a:solidFill>
                  <a:schemeClr val="bg1"/>
                </a:solidFill>
                <a:latin typeface="Museo Sans 900" panose="02000000000000000000" pitchFamily="2" charset="77"/>
              </a:rPr>
              <a:t>GET</a:t>
            </a:r>
          </a:p>
          <a:p>
            <a:pPr algn="l"/>
            <a:r>
              <a:rPr lang="en-US" sz="5400" b="1" dirty="0">
                <a:solidFill>
                  <a:schemeClr val="bg1"/>
                </a:solidFill>
                <a:latin typeface="Museo Sans 900" panose="02000000000000000000" pitchFamily="2" charset="77"/>
              </a:rPr>
              <a:t>TO</a:t>
            </a:r>
          </a:p>
          <a:p>
            <a:pPr algn="l"/>
            <a:r>
              <a:rPr lang="en-US" sz="5400" b="1" dirty="0">
                <a:solidFill>
                  <a:schemeClr val="bg1"/>
                </a:solidFill>
                <a:latin typeface="Museo Sans 900" panose="02000000000000000000" pitchFamily="2" charset="77"/>
              </a:rPr>
              <a:t>WORK</a:t>
            </a:r>
          </a:p>
        </p:txBody>
      </p:sp>
    </p:spTree>
    <p:extLst>
      <p:ext uri="{BB962C8B-B14F-4D97-AF65-F5344CB8AC3E}">
        <p14:creationId xmlns:p14="http://schemas.microsoft.com/office/powerpoint/2010/main" val="41490036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5E65F1D-761E-0D0A-8368-1D191B07B908}"/>
              </a:ext>
            </a:extLst>
          </p:cNvPr>
          <p:cNvSpPr/>
          <p:nvPr/>
        </p:nvSpPr>
        <p:spPr>
          <a:xfrm>
            <a:off x="800100" y="2315134"/>
            <a:ext cx="1428750" cy="325425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8F3FE7D-3383-9E2F-7B19-5B828644FA17}"/>
              </a:ext>
            </a:extLst>
          </p:cNvPr>
          <p:cNvSpPr txBox="1"/>
          <p:nvPr/>
        </p:nvSpPr>
        <p:spPr>
          <a:xfrm>
            <a:off x="756396" y="2372284"/>
            <a:ext cx="14287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>
                <a:solidFill>
                  <a:srgbClr val="FFFF00"/>
                </a:solidFill>
                <a:latin typeface="Aller" panose="02000503030000020004" pitchFamily="2" charset="77"/>
              </a:rPr>
              <a:t>SOLAR </a:t>
            </a:r>
          </a:p>
          <a:p>
            <a:pPr algn="ctr"/>
            <a:r>
              <a:rPr lang="en-US" sz="1500" b="1" dirty="0">
                <a:solidFill>
                  <a:srgbClr val="FFFF00"/>
                </a:solidFill>
                <a:latin typeface="Aller" panose="02000503030000020004" pitchFamily="2" charset="77"/>
              </a:rPr>
              <a:t>FOR ALL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428D690-2B9D-1EC7-DDAF-2CA30B142F85}"/>
              </a:ext>
            </a:extLst>
          </p:cNvPr>
          <p:cNvSpPr txBox="1"/>
          <p:nvPr/>
        </p:nvSpPr>
        <p:spPr>
          <a:xfrm>
            <a:off x="870696" y="2922041"/>
            <a:ext cx="1200150" cy="2516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bg1"/>
                </a:solidFill>
                <a:latin typeface="COLFAX-MEDIUM" panose="020B0304000000010002" pitchFamily="34" charset="0"/>
              </a:rPr>
              <a:t>From project origination through project finance, construction, and delivery – we develop community solar projects and solar projects that serve local community-based organizations.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63662A2-D2DC-397A-C3DF-5EBBF84B66E9}"/>
              </a:ext>
            </a:extLst>
          </p:cNvPr>
          <p:cNvSpPr/>
          <p:nvPr/>
        </p:nvSpPr>
        <p:spPr>
          <a:xfrm>
            <a:off x="2296085" y="2315134"/>
            <a:ext cx="1428750" cy="325425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A966DC5-6F8B-6983-65CB-5DB2D39CC709}"/>
              </a:ext>
            </a:extLst>
          </p:cNvPr>
          <p:cNvSpPr txBox="1"/>
          <p:nvPr/>
        </p:nvSpPr>
        <p:spPr>
          <a:xfrm>
            <a:off x="2296085" y="2349248"/>
            <a:ext cx="14287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>
                <a:solidFill>
                  <a:srgbClr val="FFFF00"/>
                </a:solidFill>
                <a:latin typeface="Aller" panose="02000503030000020004" pitchFamily="2" charset="77"/>
              </a:rPr>
              <a:t>RESILIENCE</a:t>
            </a:r>
          </a:p>
          <a:p>
            <a:pPr algn="ctr"/>
            <a:r>
              <a:rPr lang="en-US" sz="1500" b="1" dirty="0">
                <a:solidFill>
                  <a:srgbClr val="FFFF00"/>
                </a:solidFill>
                <a:latin typeface="Aller" panose="02000503030000020004" pitchFamily="2" charset="77"/>
              </a:rPr>
              <a:t>CENTERS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79545A1-387F-5EC2-4084-FBFB0DDA683C}"/>
              </a:ext>
            </a:extLst>
          </p:cNvPr>
          <p:cNvSpPr txBox="1"/>
          <p:nvPr/>
        </p:nvSpPr>
        <p:spPr>
          <a:xfrm>
            <a:off x="2410385" y="2904539"/>
            <a:ext cx="1200150" cy="28392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bg1"/>
                </a:solidFill>
                <a:latin typeface="COLFAX-MEDIUM" panose="020B0304000000010002" pitchFamily="34" charset="0"/>
              </a:rPr>
              <a:t>We develop community-centric resilience centers that incorporate solar, energy storage, and microgrids to provide back up power and essential services to vulnerable and under-resources communities.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C072483-1423-3181-27D2-69D0187560DC}"/>
              </a:ext>
            </a:extLst>
          </p:cNvPr>
          <p:cNvSpPr/>
          <p:nvPr/>
        </p:nvSpPr>
        <p:spPr>
          <a:xfrm>
            <a:off x="3835773" y="2315134"/>
            <a:ext cx="1428750" cy="324397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F262E6C-9FB1-D71F-B0F7-C2B8BC2E5BEF}"/>
              </a:ext>
            </a:extLst>
          </p:cNvPr>
          <p:cNvSpPr txBox="1"/>
          <p:nvPr/>
        </p:nvSpPr>
        <p:spPr>
          <a:xfrm>
            <a:off x="3835773" y="2349248"/>
            <a:ext cx="14287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>
                <a:solidFill>
                  <a:srgbClr val="FFFF00"/>
                </a:solidFill>
                <a:latin typeface="Aller" panose="02000503030000020004" pitchFamily="2" charset="77"/>
              </a:rPr>
              <a:t>ENERGY EFFICIENCY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A6BB91A-164E-50CC-61D1-109C0F6E2870}"/>
              </a:ext>
            </a:extLst>
          </p:cNvPr>
          <p:cNvSpPr txBox="1"/>
          <p:nvPr/>
        </p:nvSpPr>
        <p:spPr>
          <a:xfrm>
            <a:off x="3978646" y="2905559"/>
            <a:ext cx="120015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bg1"/>
                </a:solidFill>
                <a:latin typeface="COLFAX-MEDIUM" panose="020B0304000000010002" pitchFamily="34" charset="0"/>
              </a:rPr>
              <a:t>We deliver energy efficiency as a reparative investment in housing equity, layering in public and partner sources of investment to make critical home repairs to improve overall housing, health, and quality of life.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126EFE10-B13C-55CF-95A9-CDD0AB4059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4021" y="5620831"/>
            <a:ext cx="2178425" cy="58381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03AD7690-6797-DB1F-77EF-460958C1295A}"/>
                  </a:ext>
                </a:extLst>
              </p14:cNvPr>
              <p14:cNvContentPartPr/>
              <p14:nvPr/>
            </p14:nvContentPartPr>
            <p14:xfrm>
              <a:off x="6686091" y="5227341"/>
              <a:ext cx="270" cy="27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03AD7690-6797-DB1F-77EF-460958C1295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679341" y="5220591"/>
                <a:ext cx="13500" cy="13500"/>
              </a:xfrm>
              <a:prstGeom prst="rect">
                <a:avLst/>
              </a:prstGeom>
            </p:spPr>
          </p:pic>
        </mc:Fallback>
      </mc:AlternateContent>
      <p:sp>
        <p:nvSpPr>
          <p:cNvPr id="38" name="Rectangle 37">
            <a:extLst>
              <a:ext uri="{FF2B5EF4-FFF2-40B4-BE49-F238E27FC236}">
                <a16:creationId xmlns:a16="http://schemas.microsoft.com/office/drawing/2014/main" id="{C63E5C72-3FF7-4F73-0B5A-6FA8FD7CA043}"/>
              </a:ext>
            </a:extLst>
          </p:cNvPr>
          <p:cNvSpPr/>
          <p:nvPr/>
        </p:nvSpPr>
        <p:spPr>
          <a:xfrm>
            <a:off x="5375462" y="2315134"/>
            <a:ext cx="1428750" cy="325425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858201F-A389-3468-8C2B-A656B3A19A45}"/>
              </a:ext>
            </a:extLst>
          </p:cNvPr>
          <p:cNvSpPr txBox="1"/>
          <p:nvPr/>
        </p:nvSpPr>
        <p:spPr>
          <a:xfrm>
            <a:off x="5375462" y="2349248"/>
            <a:ext cx="14287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>
                <a:solidFill>
                  <a:srgbClr val="FFFF00"/>
                </a:solidFill>
                <a:latin typeface="Aller" panose="02000503030000020004" pitchFamily="2" charset="77"/>
              </a:rPr>
              <a:t>CUSTOMER SUPPORT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A0F7598-BFFB-A842-09EB-4517E4C2B30B}"/>
              </a:ext>
            </a:extLst>
          </p:cNvPr>
          <p:cNvSpPr txBox="1"/>
          <p:nvPr/>
        </p:nvSpPr>
        <p:spPr>
          <a:xfrm>
            <a:off x="5489762" y="2890564"/>
            <a:ext cx="1200150" cy="2516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bg1"/>
                </a:solidFill>
                <a:latin typeface="COLFAX-MEDIUM" panose="020B0304000000010002" pitchFamily="34" charset="0"/>
              </a:rPr>
              <a:t>We deliver full lifecycle customer enrollment, and support – all optimized to meet the unique needs of LMI households. We deliver millions of dollars per year in direct utility bill savings.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43743B1B-C96A-DB4F-FD2E-3F543768DAF1}"/>
              </a:ext>
            </a:extLst>
          </p:cNvPr>
          <p:cNvSpPr/>
          <p:nvPr/>
        </p:nvSpPr>
        <p:spPr>
          <a:xfrm>
            <a:off x="6915150" y="2305049"/>
            <a:ext cx="1428750" cy="326434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A17C5FDD-A5D1-727C-8A94-0C2C86ADB3E6}"/>
              </a:ext>
            </a:extLst>
          </p:cNvPr>
          <p:cNvSpPr txBox="1"/>
          <p:nvPr/>
        </p:nvSpPr>
        <p:spPr>
          <a:xfrm>
            <a:off x="6915150" y="2339163"/>
            <a:ext cx="14287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500" b="1" dirty="0">
              <a:solidFill>
                <a:srgbClr val="FFFF00"/>
              </a:solidFill>
              <a:latin typeface="Aller" panose="02000503030000020004" pitchFamily="2" charset="77"/>
            </a:endParaRPr>
          </a:p>
          <a:p>
            <a:pPr algn="ctr"/>
            <a:r>
              <a:rPr lang="en-US" sz="1500" b="1" dirty="0">
                <a:solidFill>
                  <a:srgbClr val="FFFF00"/>
                </a:solidFill>
                <a:latin typeface="Aller" panose="02000503030000020004" pitchFamily="2" charset="77"/>
              </a:rPr>
              <a:t>R&amp;D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A265779-A6D5-80EC-CF9E-E271F703CF81}"/>
              </a:ext>
            </a:extLst>
          </p:cNvPr>
          <p:cNvSpPr txBox="1"/>
          <p:nvPr/>
        </p:nvSpPr>
        <p:spPr>
          <a:xfrm>
            <a:off x="7029450" y="2890564"/>
            <a:ext cx="1200150" cy="28392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bg1"/>
                </a:solidFill>
                <a:latin typeface="COLFAX-MEDIUM" panose="020B0304000000010002" pitchFamily="34" charset="0"/>
              </a:rPr>
              <a:t>We use data science combined with people-centric research methods including Human Centered Design to keep people and communities at the center of our programs and to drive systems change.</a:t>
            </a:r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CEE5ADF9-4D18-612A-ED96-51D81CBBB0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05176" y="5686984"/>
            <a:ext cx="1345246" cy="354996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1A153707-512B-88BA-B883-1FDE7CA908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1612" y="5686984"/>
            <a:ext cx="1050410" cy="340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E2C5247A-76F1-1427-CA17-E69A023A89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4451" y="5234330"/>
            <a:ext cx="1656893" cy="1242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03703AA-D585-3E0F-8047-F95DD15CFE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7948" y="590549"/>
            <a:ext cx="2680390" cy="165488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CC466AC-A36A-1250-2EB8-A11A362F2D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989367" y="588101"/>
            <a:ext cx="2339789" cy="165488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0A5D34D7-C788-B556-D18A-6EC7504A77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68338" y="588101"/>
            <a:ext cx="2533780" cy="165977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44809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C1CCCB1-20E4-2E8A-EB9B-76A9AB5A72B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1780" y="914400"/>
            <a:ext cx="2978220" cy="446733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93C79A49-0B81-D2FC-74D1-2331384745C2}"/>
              </a:ext>
            </a:extLst>
          </p:cNvPr>
          <p:cNvSpPr txBox="1">
            <a:spLocks/>
          </p:cNvSpPr>
          <p:nvPr/>
        </p:nvSpPr>
        <p:spPr>
          <a:xfrm>
            <a:off x="685800" y="960438"/>
            <a:ext cx="8305800" cy="5287962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5400" b="1" dirty="0" err="1">
                <a:solidFill>
                  <a:schemeClr val="bg1"/>
                </a:solidFill>
                <a:latin typeface="Museo Sans 900" panose="02000000000000000000" pitchFamily="2" charset="77"/>
              </a:rPr>
              <a:t>ruralrenaissance.org</a:t>
            </a:r>
            <a:endParaRPr lang="en-US" sz="5400" b="1" dirty="0">
              <a:solidFill>
                <a:schemeClr val="bg1"/>
              </a:solidFill>
              <a:latin typeface="Museo Sans 900" panose="02000000000000000000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3869122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89196FC-691E-AB16-0416-6ABE91394B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" y="257175"/>
            <a:ext cx="8458200" cy="634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0702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1E70E04F-1042-58CB-0461-2809E5C2C8AC}"/>
              </a:ext>
            </a:extLst>
          </p:cNvPr>
          <p:cNvSpPr txBox="1">
            <a:spLocks/>
          </p:cNvSpPr>
          <p:nvPr/>
        </p:nvSpPr>
        <p:spPr>
          <a:xfrm>
            <a:off x="1485900" y="1676400"/>
            <a:ext cx="6438900" cy="409575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indent="0">
              <a:buFont typeface="Arial" pitchFamily="34" charset="0"/>
              <a:buNone/>
            </a:pPr>
            <a:r>
              <a:rPr lang="en-US" sz="4800" b="1" dirty="0">
                <a:solidFill>
                  <a:schemeClr val="bg1"/>
                </a:solidFill>
                <a:latin typeface="Aller" panose="02000503030000020004" pitchFamily="2" charset="77"/>
              </a:rPr>
              <a:t>What would our </a:t>
            </a:r>
            <a:r>
              <a:rPr lang="en-US" sz="4800" b="1" dirty="0">
                <a:solidFill>
                  <a:srgbClr val="FFFF00"/>
                </a:solidFill>
                <a:latin typeface="Aller" panose="02000503030000020004" pitchFamily="2" charset="77"/>
              </a:rPr>
              <a:t>energy systems </a:t>
            </a:r>
            <a:r>
              <a:rPr lang="en-US" sz="4800" b="1" dirty="0">
                <a:solidFill>
                  <a:schemeClr val="bg1"/>
                </a:solidFill>
                <a:latin typeface="Aller" panose="02000503030000020004" pitchFamily="2" charset="77"/>
              </a:rPr>
              <a:t>look like if they embodied the commandment to “</a:t>
            </a:r>
            <a:r>
              <a:rPr lang="en-US" sz="4800" b="1" dirty="0">
                <a:solidFill>
                  <a:srgbClr val="FFFF00"/>
                </a:solidFill>
                <a:latin typeface="Aller" panose="02000503030000020004" pitchFamily="2" charset="77"/>
              </a:rPr>
              <a:t>love your neighbor as yourself</a:t>
            </a:r>
            <a:r>
              <a:rPr lang="en-US" sz="4800" b="1" dirty="0">
                <a:solidFill>
                  <a:schemeClr val="bg1"/>
                </a:solidFill>
                <a:latin typeface="Aller" panose="02000503030000020004" pitchFamily="2" charset="77"/>
              </a:rPr>
              <a:t>?”</a:t>
            </a:r>
            <a:endParaRPr lang="en-US" sz="4800" b="1" dirty="0">
              <a:solidFill>
                <a:srgbClr val="FFFF00"/>
              </a:solidFill>
              <a:latin typeface="Aller" panose="02000503030000020004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2288323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0C4355C-D2EE-4CA9-C3DC-B308E65D6C1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00" y="324358"/>
            <a:ext cx="7772400" cy="6209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6304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D498532-5C51-EF83-E067-1E731409CF0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987" y="0"/>
            <a:ext cx="888202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0375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A46CBF-EA25-E89B-8506-B44A8CAAE3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6172200" cy="5287962"/>
          </a:xfrm>
        </p:spPr>
        <p:txBody>
          <a:bodyPr anchor="b">
            <a:noAutofit/>
          </a:bodyPr>
          <a:lstStyle/>
          <a:p>
            <a:pPr algn="l"/>
            <a:r>
              <a:rPr lang="en-US" sz="5400" b="1" dirty="0">
                <a:solidFill>
                  <a:schemeClr val="bg1"/>
                </a:solidFill>
                <a:latin typeface="Museo Sans 900" panose="02000000000000000000" pitchFamily="2" charset="77"/>
              </a:rPr>
              <a:t>PUT THE</a:t>
            </a:r>
            <a:br>
              <a:rPr lang="en-US" sz="5400" b="1" dirty="0">
                <a:solidFill>
                  <a:schemeClr val="bg1"/>
                </a:solidFill>
                <a:latin typeface="Museo Sans 900" panose="02000000000000000000" pitchFamily="2" charset="77"/>
              </a:rPr>
            </a:br>
            <a:r>
              <a:rPr lang="en-US" sz="5400" b="1" u="sng" dirty="0">
                <a:solidFill>
                  <a:schemeClr val="bg1"/>
                </a:solidFill>
                <a:latin typeface="Museo Sans 900" panose="02000000000000000000" pitchFamily="2" charset="77"/>
              </a:rPr>
              <a:t>PUBLIC</a:t>
            </a:r>
            <a:br>
              <a:rPr lang="en-US" sz="5400" b="1" dirty="0">
                <a:solidFill>
                  <a:schemeClr val="bg1"/>
                </a:solidFill>
                <a:latin typeface="Museo Sans 900" panose="02000000000000000000" pitchFamily="2" charset="77"/>
              </a:rPr>
            </a:br>
            <a:r>
              <a:rPr lang="en-US" sz="5400" b="1" dirty="0">
                <a:solidFill>
                  <a:schemeClr val="bg1"/>
                </a:solidFill>
                <a:latin typeface="Museo Sans 900" panose="02000000000000000000" pitchFamily="2" charset="77"/>
              </a:rPr>
              <a:t>BACK IN</a:t>
            </a:r>
            <a:br>
              <a:rPr lang="en-US" sz="5400" b="1" dirty="0">
                <a:solidFill>
                  <a:schemeClr val="bg1"/>
                </a:solidFill>
                <a:latin typeface="Museo Sans 900" panose="02000000000000000000" pitchFamily="2" charset="77"/>
              </a:rPr>
            </a:br>
            <a:r>
              <a:rPr lang="en-US" sz="5400" b="1" dirty="0">
                <a:solidFill>
                  <a:schemeClr val="bg1"/>
                </a:solidFill>
                <a:latin typeface="Museo Sans 900" panose="02000000000000000000" pitchFamily="2" charset="77"/>
              </a:rPr>
              <a:t>PUBLIC UTILITIES</a:t>
            </a:r>
          </a:p>
        </p:txBody>
      </p:sp>
    </p:spTree>
    <p:extLst>
      <p:ext uri="{BB962C8B-B14F-4D97-AF65-F5344CB8AC3E}">
        <p14:creationId xmlns:p14="http://schemas.microsoft.com/office/powerpoint/2010/main" val="16378059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A46CBF-EA25-E89B-8506-B44A8CAAE3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6172200" cy="5287962"/>
          </a:xfrm>
        </p:spPr>
        <p:txBody>
          <a:bodyPr anchor="b">
            <a:noAutofit/>
          </a:bodyPr>
          <a:lstStyle/>
          <a:p>
            <a:pPr algn="l"/>
            <a:r>
              <a:rPr lang="en-US" sz="5400" b="1" dirty="0">
                <a:solidFill>
                  <a:schemeClr val="bg1"/>
                </a:solidFill>
                <a:latin typeface="Museo Sans 900" panose="02000000000000000000" pitchFamily="2" charset="77"/>
              </a:rPr>
              <a:t>ALIGN</a:t>
            </a:r>
            <a:br>
              <a:rPr lang="en-US" sz="5400" b="1" dirty="0">
                <a:solidFill>
                  <a:schemeClr val="bg1"/>
                </a:solidFill>
                <a:latin typeface="Museo Sans 900" panose="02000000000000000000" pitchFamily="2" charset="77"/>
              </a:rPr>
            </a:br>
            <a:r>
              <a:rPr lang="en-US" sz="5400" b="1" dirty="0">
                <a:solidFill>
                  <a:schemeClr val="bg1"/>
                </a:solidFill>
                <a:latin typeface="Museo Sans 900" panose="02000000000000000000" pitchFamily="2" charset="77"/>
              </a:rPr>
              <a:t>VALUE</a:t>
            </a:r>
            <a:br>
              <a:rPr lang="en-US" sz="5400" b="1" dirty="0">
                <a:solidFill>
                  <a:schemeClr val="bg1"/>
                </a:solidFill>
                <a:latin typeface="Museo Sans 900" panose="02000000000000000000" pitchFamily="2" charset="77"/>
              </a:rPr>
            </a:br>
            <a:r>
              <a:rPr lang="en-US" sz="5400" b="1" dirty="0">
                <a:solidFill>
                  <a:schemeClr val="bg1"/>
                </a:solidFill>
                <a:latin typeface="Museo Sans 900" panose="02000000000000000000" pitchFamily="2" charset="77"/>
              </a:rPr>
              <a:t>WITH</a:t>
            </a:r>
            <a:br>
              <a:rPr lang="en-US" sz="5400" b="1" dirty="0">
                <a:solidFill>
                  <a:schemeClr val="bg1"/>
                </a:solidFill>
                <a:latin typeface="Museo Sans 900" panose="02000000000000000000" pitchFamily="2" charset="77"/>
              </a:rPr>
            </a:br>
            <a:r>
              <a:rPr lang="en-US" sz="5400" b="1" dirty="0">
                <a:solidFill>
                  <a:schemeClr val="bg1"/>
                </a:solidFill>
                <a:latin typeface="Museo Sans 900" panose="02000000000000000000" pitchFamily="2" charset="77"/>
              </a:rPr>
              <a:t>VALUES</a:t>
            </a:r>
          </a:p>
        </p:txBody>
      </p:sp>
    </p:spTree>
    <p:extLst>
      <p:ext uri="{BB962C8B-B14F-4D97-AF65-F5344CB8AC3E}">
        <p14:creationId xmlns:p14="http://schemas.microsoft.com/office/powerpoint/2010/main" val="7232907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A46CBF-EA25-E89B-8506-B44A8CAAE3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6172200" cy="5287962"/>
          </a:xfrm>
        </p:spPr>
        <p:txBody>
          <a:bodyPr anchor="b">
            <a:noAutofit/>
          </a:bodyPr>
          <a:lstStyle/>
          <a:p>
            <a:pPr algn="l"/>
            <a:r>
              <a:rPr lang="en-US" sz="5400" b="1" dirty="0">
                <a:solidFill>
                  <a:schemeClr val="bg1"/>
                </a:solidFill>
                <a:latin typeface="Museo Sans 900" panose="02000000000000000000" pitchFamily="2" charset="77"/>
              </a:rPr>
              <a:t>REPAIR,</a:t>
            </a:r>
            <a:br>
              <a:rPr lang="en-US" sz="5400" b="1" dirty="0">
                <a:solidFill>
                  <a:schemeClr val="bg1"/>
                </a:solidFill>
                <a:latin typeface="Museo Sans 900" panose="02000000000000000000" pitchFamily="2" charset="77"/>
              </a:rPr>
            </a:br>
            <a:r>
              <a:rPr lang="en-US" sz="5400" b="1" dirty="0">
                <a:solidFill>
                  <a:schemeClr val="bg1"/>
                </a:solidFill>
                <a:latin typeface="Museo Sans 900" panose="02000000000000000000" pitchFamily="2" charset="77"/>
              </a:rPr>
              <a:t>RESTORE,</a:t>
            </a:r>
            <a:br>
              <a:rPr lang="en-US" sz="5400" b="1" dirty="0">
                <a:solidFill>
                  <a:schemeClr val="bg1"/>
                </a:solidFill>
                <a:latin typeface="Museo Sans 900" panose="02000000000000000000" pitchFamily="2" charset="77"/>
              </a:rPr>
            </a:br>
            <a:r>
              <a:rPr lang="en-US" sz="5400" b="1" dirty="0">
                <a:solidFill>
                  <a:schemeClr val="bg1"/>
                </a:solidFill>
                <a:latin typeface="Museo Sans 900" panose="02000000000000000000" pitchFamily="2" charset="77"/>
              </a:rPr>
              <a:t>and DO JUSTICE</a:t>
            </a:r>
          </a:p>
        </p:txBody>
      </p:sp>
    </p:spTree>
    <p:extLst>
      <p:ext uri="{BB962C8B-B14F-4D97-AF65-F5344CB8AC3E}">
        <p14:creationId xmlns:p14="http://schemas.microsoft.com/office/powerpoint/2010/main" val="13454158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A46CBF-EA25-E89B-8506-B44A8CAAE3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6172200" cy="5287962"/>
          </a:xfrm>
        </p:spPr>
        <p:txBody>
          <a:bodyPr anchor="b">
            <a:noAutofit/>
          </a:bodyPr>
          <a:lstStyle/>
          <a:p>
            <a:pPr algn="l"/>
            <a:r>
              <a:rPr lang="en-US" sz="5400" b="1" dirty="0">
                <a:solidFill>
                  <a:schemeClr val="bg1"/>
                </a:solidFill>
                <a:latin typeface="Museo Sans 900" panose="02000000000000000000" pitchFamily="2" charset="77"/>
              </a:rPr>
              <a:t>COUNT</a:t>
            </a:r>
            <a:br>
              <a:rPr lang="en-US" sz="5400" b="1" dirty="0">
                <a:solidFill>
                  <a:schemeClr val="bg1"/>
                </a:solidFill>
                <a:latin typeface="Museo Sans 900" panose="02000000000000000000" pitchFamily="2" charset="77"/>
              </a:rPr>
            </a:br>
            <a:r>
              <a:rPr lang="en-US" sz="5400" b="1" dirty="0">
                <a:solidFill>
                  <a:schemeClr val="bg1"/>
                </a:solidFill>
                <a:latin typeface="Museo Sans 900" panose="02000000000000000000" pitchFamily="2" charset="77"/>
              </a:rPr>
              <a:t>YOUR BLESSINGS</a:t>
            </a:r>
            <a:br>
              <a:rPr lang="en-US" sz="5400" b="1" dirty="0">
                <a:solidFill>
                  <a:schemeClr val="bg1"/>
                </a:solidFill>
                <a:latin typeface="Museo Sans 900" panose="02000000000000000000" pitchFamily="2" charset="77"/>
              </a:rPr>
            </a:br>
            <a:r>
              <a:rPr lang="en-US" sz="5400" b="1" dirty="0">
                <a:solidFill>
                  <a:schemeClr val="bg1"/>
                </a:solidFill>
                <a:latin typeface="Museo Sans 900" panose="02000000000000000000" pitchFamily="2" charset="77"/>
              </a:rPr>
              <a:t>and</a:t>
            </a:r>
            <a:br>
              <a:rPr lang="en-US" sz="5400" b="1" dirty="0">
                <a:solidFill>
                  <a:schemeClr val="bg1"/>
                </a:solidFill>
                <a:latin typeface="Museo Sans 900" panose="02000000000000000000" pitchFamily="2" charset="77"/>
              </a:rPr>
            </a:br>
            <a:r>
              <a:rPr lang="en-US" sz="5400" b="1" dirty="0">
                <a:solidFill>
                  <a:schemeClr val="bg1"/>
                </a:solidFill>
                <a:latin typeface="Museo Sans 900" panose="02000000000000000000" pitchFamily="2" charset="77"/>
              </a:rPr>
              <a:t>WORK FROM</a:t>
            </a:r>
            <a:br>
              <a:rPr lang="en-US" sz="5400" b="1" dirty="0">
                <a:solidFill>
                  <a:schemeClr val="bg1"/>
                </a:solidFill>
                <a:latin typeface="Museo Sans 900" panose="02000000000000000000" pitchFamily="2" charset="77"/>
              </a:rPr>
            </a:br>
            <a:r>
              <a:rPr lang="en-US" sz="5400" b="1" dirty="0">
                <a:solidFill>
                  <a:schemeClr val="bg1"/>
                </a:solidFill>
                <a:latin typeface="Museo Sans 900" panose="02000000000000000000" pitchFamily="2" charset="77"/>
              </a:rPr>
              <a:t>ABUNDANCE</a:t>
            </a:r>
          </a:p>
        </p:txBody>
      </p:sp>
    </p:spTree>
    <p:extLst>
      <p:ext uri="{BB962C8B-B14F-4D97-AF65-F5344CB8AC3E}">
        <p14:creationId xmlns:p14="http://schemas.microsoft.com/office/powerpoint/2010/main" val="18928414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193EFA5FC95334FA39CAD0837265720" ma:contentTypeVersion="1" ma:contentTypeDescription="Create a new document." ma:contentTypeScope="" ma:versionID="12021b27aa20bf7c206a3d2dcafc2b2d">
  <xsd:schema xmlns:xsd="http://www.w3.org/2001/XMLSchema" xmlns:xs="http://www.w3.org/2001/XMLSchema" xmlns:p="http://schemas.microsoft.com/office/2006/metadata/properties" xmlns:ns2="e309d946-9fb8-48a3-ae4d-f86d881f4691" targetNamespace="http://schemas.microsoft.com/office/2006/metadata/properties" ma:root="true" ma:fieldsID="b97990dc9d80ab1d22cb211055bab533" ns2:_="">
    <xsd:import namespace="e309d946-9fb8-48a3-ae4d-f86d881f4691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09d946-9fb8-48a3-ae4d-f86d881f469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BF4F4E2-89D3-4D3E-9239-793A1E3AE105}"/>
</file>

<file path=customXml/itemProps2.xml><?xml version="1.0" encoding="utf-8"?>
<ds:datastoreItem xmlns:ds="http://schemas.openxmlformats.org/officeDocument/2006/customXml" ds:itemID="{50591136-ABC4-4DDE-9995-54529D2DB953}"/>
</file>

<file path=customXml/itemProps3.xml><?xml version="1.0" encoding="utf-8"?>
<ds:datastoreItem xmlns:ds="http://schemas.openxmlformats.org/officeDocument/2006/customXml" ds:itemID="{1A76FF52-8E16-46C2-88A8-8D408BE61ADB}"/>
</file>

<file path=docProps/app.xml><?xml version="1.0" encoding="utf-8"?>
<Properties xmlns="http://schemas.openxmlformats.org/officeDocument/2006/extended-properties" xmlns:vt="http://schemas.openxmlformats.org/officeDocument/2006/docPropsVTypes">
  <TotalTime>1572</TotalTime>
  <Words>244</Words>
  <Application>Microsoft Macintosh PowerPoint</Application>
  <PresentationFormat>On-screen Show (4:3)</PresentationFormat>
  <Paragraphs>26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Aller</vt:lpstr>
      <vt:lpstr>Arial</vt:lpstr>
      <vt:lpstr>Calibri</vt:lpstr>
      <vt:lpstr>COLFAX-MEDIUM</vt:lpstr>
      <vt:lpstr>Museo Sans 900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PUT THE PUBLIC BACK IN PUBLIC UTILITIES</vt:lpstr>
      <vt:lpstr>ALIGN VALUE WITH VALUES</vt:lpstr>
      <vt:lpstr>REPAIR, RESTORE, and DO JUSTICE</vt:lpstr>
      <vt:lpstr>COUNT YOUR BLESSINGS and WORK FROM ABUNDANCE</vt:lpstr>
      <vt:lpstr>PowerPoint Presentation</vt:lpstr>
      <vt:lpstr>SHARE and SERVE</vt:lpstr>
      <vt:lpstr>COURAGEOUS INNOVATION</vt:lpstr>
      <vt:lpstr>PARTNERSHIP and CONNECTION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Katharine Sucher</dc:creator>
  <cp:lastModifiedBy>Michelle Moore</cp:lastModifiedBy>
  <cp:revision>53</cp:revision>
  <dcterms:created xsi:type="dcterms:W3CDTF">2016-03-07T20:19:10Z</dcterms:created>
  <dcterms:modified xsi:type="dcterms:W3CDTF">2023-10-12T21:03:29Z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0x010100B193EFA5FC95334FA39CAD0837265720</vt:lpwstr>
  </property>
</Properties>
</file>