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5" r:id="rId3"/>
    <p:sldId id="266" r:id="rId4"/>
    <p:sldId id="280" r:id="rId5"/>
    <p:sldId id="268" r:id="rId6"/>
    <p:sldId id="276" r:id="rId7"/>
    <p:sldId id="281" r:id="rId8"/>
    <p:sldId id="278" r:id="rId9"/>
    <p:sldId id="271" r:id="rId10"/>
    <p:sldId id="279" r:id="rId11"/>
    <p:sldId id="282" r:id="rId12"/>
    <p:sldId id="283" r:id="rId13"/>
    <p:sldId id="265" r:id="rId14"/>
  </p:sldIdLst>
  <p:sldSz cx="9144000" cy="6858000" type="screen4x3"/>
  <p:notesSz cx="7315200" cy="96012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geveen, Gary (PacifiCorp)" initials="HG(" lastIdx="2" clrIdx="0">
    <p:extLst>
      <p:ext uri="{19B8F6BF-5375-455C-9EA6-DF929625EA0E}">
        <p15:presenceInfo xmlns:p15="http://schemas.microsoft.com/office/powerpoint/2012/main" userId="S::Gary.Hoogeveen@rockymountainpower.net::0547d1ed-2329-4aff-ba2b-96c08df09e89" providerId="AD"/>
      </p:ext>
    </p:extLst>
  </p:cmAuthor>
  <p:cmAuthor id="2" name="Garlish, Richard (PacifiCorp)" initials="GR(" lastIdx="7" clrIdx="1">
    <p:extLst>
      <p:ext uri="{19B8F6BF-5375-455C-9EA6-DF929625EA0E}">
        <p15:presenceInfo xmlns:p15="http://schemas.microsoft.com/office/powerpoint/2012/main" userId="S::Richard.Garlish@PacifiCorp.com::69af88a7-ede1-4485-9131-b4da1fbbe9c6" providerId="AD"/>
      </p:ext>
    </p:extLst>
  </p:cmAuthor>
  <p:cmAuthor id="3" name="Marble, Christian (PacifiCorp)" initials="MC(" lastIdx="4" clrIdx="2">
    <p:extLst>
      <p:ext uri="{19B8F6BF-5375-455C-9EA6-DF929625EA0E}">
        <p15:presenceInfo xmlns:p15="http://schemas.microsoft.com/office/powerpoint/2012/main" userId="S::Christian.Marble@pacificorp.com::6010d078-41d5-4d6b-9a03-b91248624c6d" providerId="AD"/>
      </p:ext>
    </p:extLst>
  </p:cmAuthor>
  <p:cmAuthor id="4" name="Fain, Sharon (PacifiCorp)" initials="FS(" lastIdx="3" clrIdx="3">
    <p:extLst>
      <p:ext uri="{19B8F6BF-5375-455C-9EA6-DF929625EA0E}">
        <p15:presenceInfo xmlns:p15="http://schemas.microsoft.com/office/powerpoint/2012/main" userId="S::Sharon.Fain@pacificorp.com::802893cb-0583-4566-860e-741da844bf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C097"/>
    <a:srgbClr val="196DB6"/>
    <a:srgbClr val="00A884"/>
    <a:srgbClr val="B4DEE6"/>
    <a:srgbClr val="006600"/>
    <a:srgbClr val="53B9FF"/>
    <a:srgbClr val="1F497D"/>
    <a:srgbClr val="005D83"/>
    <a:srgbClr val="8AC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464" autoAdjust="0"/>
  </p:normalViewPr>
  <p:slideViewPr>
    <p:cSldViewPr>
      <p:cViewPr varScale="1">
        <p:scale>
          <a:sx n="67" d="100"/>
          <a:sy n="67" d="100"/>
        </p:scale>
        <p:origin x="137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3" tIns="48322" rIns="96643" bIns="48322" rtlCol="0"/>
          <a:lstStyle>
            <a:lvl1pPr algn="l">
              <a:defRPr sz="1200"/>
            </a:lvl1pPr>
          </a:lstStyle>
          <a:p>
            <a:endParaRPr lang="en-US" dirty="0"/>
          </a:p>
        </p:txBody>
      </p:sp>
      <p:sp>
        <p:nvSpPr>
          <p:cNvPr id="3" name="Date Placeholder 2"/>
          <p:cNvSpPr>
            <a:spLocks noGrp="1"/>
          </p:cNvSpPr>
          <p:nvPr>
            <p:ph type="dt" idx="1"/>
          </p:nvPr>
        </p:nvSpPr>
        <p:spPr>
          <a:xfrm>
            <a:off x="4143588" y="2"/>
            <a:ext cx="3169920" cy="480060"/>
          </a:xfrm>
          <a:prstGeom prst="rect">
            <a:avLst/>
          </a:prstGeom>
        </p:spPr>
        <p:txBody>
          <a:bodyPr vert="horz" lIns="96643" tIns="48322" rIns="96643" bIns="48322" rtlCol="0"/>
          <a:lstStyle>
            <a:lvl1pPr algn="r">
              <a:defRPr sz="1200"/>
            </a:lvl1pPr>
          </a:lstStyle>
          <a:p>
            <a:fld id="{7BFD8AE1-3A00-4E78-AB7D-3671ED1F465C}" type="datetimeFigureOut">
              <a:rPr lang="en-US" smtClean="0"/>
              <a:pPr/>
              <a:t>6/28/2022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3" tIns="48322" rIns="96643" bIns="48322" rtlCol="0" anchor="b"/>
          <a:lstStyle>
            <a:lvl1pPr algn="r">
              <a:defRPr sz="1200"/>
            </a:lvl1pPr>
          </a:lstStyle>
          <a:p>
            <a:fld id="{8E1B76B7-D764-4677-A855-C6BD4A5A25BD}" type="slidenum">
              <a:rPr lang="en-US" smtClean="0"/>
              <a:pPr/>
              <a:t>‹#›</a:t>
            </a:fld>
            <a:endParaRPr lang="en-US" dirty="0"/>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1B76B7-D764-4677-A855-C6BD4A5A25BD}" type="slidenum">
              <a:rPr lang="en-US" smtClean="0"/>
              <a:pPr/>
              <a:t>1</a:t>
            </a:fld>
            <a:endParaRPr lang="en-US" dirty="0"/>
          </a:p>
        </p:txBody>
      </p:sp>
    </p:spTree>
    <p:extLst>
      <p:ext uri="{BB962C8B-B14F-4D97-AF65-F5344CB8AC3E}">
        <p14:creationId xmlns:p14="http://schemas.microsoft.com/office/powerpoint/2010/main" val="130398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8" cy="27218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9"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10"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12"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18651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6"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6989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369771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8"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128876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28833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11" name="Title 10"/>
          <p:cNvSpPr>
            <a:spLocks noGrp="1" noChangeArrowheads="1"/>
          </p:cNvSpPr>
          <p:nvPr>
            <p:ph type="title"/>
          </p:nvPr>
        </p:nvSpPr>
        <p:spPr bwMode="auto">
          <a:xfrm>
            <a:off x="0" y="0"/>
            <a:ext cx="9144000" cy="11430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dirty="0"/>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5113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3" r:id="rId5"/>
    <p:sldLayoutId id="2147483654" r:id="rId6"/>
    <p:sldLayoutId id="2147483656" r:id="rId7"/>
    <p:sldLayoutId id="2147483651" r:id="rId8"/>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0" y="2362200"/>
            <a:ext cx="9144000" cy="2971800"/>
          </a:xfrm>
          <a:prstGeom prst="rect">
            <a:avLst/>
          </a:prstGeom>
          <a:effectLst/>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Arial" pitchFamily="34" charset="0"/>
                <a:cs typeface="Arial" pitchFamily="34" charset="0"/>
              </a:rPr>
              <a:t>Adv</a:t>
            </a:r>
            <a:r>
              <a:rPr lang="en-US" sz="4000" b="1" kern="0" dirty="0" err="1">
                <a:latin typeface="Arial" pitchFamily="34" charset="0"/>
                <a:cs typeface="Arial" pitchFamily="34" charset="0"/>
              </a:rPr>
              <a:t>anced</a:t>
            </a:r>
            <a:r>
              <a:rPr lang="en-US" sz="4000" b="1" kern="0" dirty="0">
                <a:latin typeface="Arial" pitchFamily="34" charset="0"/>
                <a:cs typeface="Arial" pitchFamily="34" charset="0"/>
              </a:rPr>
              <a:t> Nuclear in Coal Communities of Wyoming</a:t>
            </a:r>
            <a:endParaRPr kumimoji="0" lang="en-US" sz="4000" b="1" i="0" u="none" strike="noStrike" kern="0" cap="none" spc="0" normalizeH="0" baseline="0" noProof="0" dirty="0">
              <a:ln>
                <a:noFill/>
              </a:ln>
              <a:effectLst/>
              <a:uLnTx/>
              <a:uFillTx/>
              <a:latin typeface="Arial" pitchFamily="34" charset="0"/>
              <a:cs typeface="Arial" pitchFamily="34" charset="0"/>
            </a:endParaRPr>
          </a:p>
        </p:txBody>
      </p:sp>
      <p:sp>
        <p:nvSpPr>
          <p:cNvPr id="8" name="TextBox 7"/>
          <p:cNvSpPr txBox="1"/>
          <p:nvPr/>
        </p:nvSpPr>
        <p:spPr>
          <a:xfrm>
            <a:off x="0" y="5562600"/>
            <a:ext cx="9144000" cy="584775"/>
          </a:xfrm>
          <a:prstGeom prst="rect">
            <a:avLst/>
          </a:prstGeom>
          <a:noFill/>
        </p:spPr>
        <p:txBody>
          <a:bodyPr wrap="square" rtlCol="0">
            <a:spAutoFit/>
          </a:bodyPr>
          <a:lstStyle/>
          <a:p>
            <a:pPr algn="ctr"/>
            <a:r>
              <a:rPr lang="en-US" sz="3200" b="1" dirty="0">
                <a:latin typeface="Arial" pitchFamily="34" charset="0"/>
                <a:cs typeface="Arial" pitchFamily="34" charset="0"/>
              </a:rPr>
              <a:t>PacifiCorp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980" y="160248"/>
            <a:ext cx="2011680" cy="38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Opportunities</a:t>
            </a:r>
          </a:p>
        </p:txBody>
      </p:sp>
      <p:sp>
        <p:nvSpPr>
          <p:cNvPr id="4" name="Slide Number Placeholder 3"/>
          <p:cNvSpPr>
            <a:spLocks noGrp="1"/>
          </p:cNvSpPr>
          <p:nvPr>
            <p:ph type="sldNum" sz="quarter" idx="4"/>
          </p:nvPr>
        </p:nvSpPr>
        <p:spPr/>
        <p:txBody>
          <a:bodyPr/>
          <a:lstStyle/>
          <a:p>
            <a:fld id="{752E80E1-2263-49AF-B5CD-299E76EDEEB1}" type="slidenum">
              <a:rPr lang="en-US" smtClean="0"/>
              <a:pPr/>
              <a:t>10</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5791200" cy="5316245"/>
          </a:xfrm>
        </p:spPr>
        <p:txBody>
          <a:bodyPr/>
          <a:lstStyle/>
          <a:p>
            <a:pPr algn="l" fontAlgn="base"/>
            <a:r>
              <a:rPr lang="en-US" sz="1800" b="1" dirty="0">
                <a:solidFill>
                  <a:srgbClr val="444444"/>
                </a:solidFill>
              </a:rPr>
              <a:t>CAISO Lost Renewable Opportunities </a:t>
            </a:r>
            <a:endParaRPr lang="en-US" sz="1400" b="1" i="0" dirty="0">
              <a:solidFill>
                <a:srgbClr val="444444"/>
              </a:solidFill>
              <a:effectLst/>
            </a:endParaRPr>
          </a:p>
          <a:p>
            <a:pPr marL="0" indent="0" algn="l" fontAlgn="base">
              <a:buNone/>
            </a:pPr>
            <a:endParaRPr lang="en-US" sz="1600" b="1" dirty="0">
              <a:solidFill>
                <a:srgbClr val="444444"/>
              </a:solidFill>
            </a:endParaRPr>
          </a:p>
          <a:p>
            <a:pPr marL="457200" lvl="1" indent="0" algn="l" fontAlgn="base">
              <a:buNone/>
            </a:pPr>
            <a:r>
              <a:rPr lang="en-US" sz="1600" dirty="0">
                <a:solidFill>
                  <a:srgbClr val="444444"/>
                </a:solidFill>
              </a:rPr>
              <a:t>      </a:t>
            </a:r>
          </a:p>
          <a:p>
            <a:pPr marL="457200" lvl="1" indent="0" algn="l" fontAlgn="base">
              <a:buNone/>
            </a:pPr>
            <a:r>
              <a:rPr lang="en-US" sz="1600" dirty="0">
                <a:solidFill>
                  <a:srgbClr val="444444"/>
                </a:solidFill>
              </a:rPr>
              <a:t>  </a:t>
            </a: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2" name="Picture 1">
            <a:extLst>
              <a:ext uri="{FF2B5EF4-FFF2-40B4-BE49-F238E27FC236}">
                <a16:creationId xmlns:a16="http://schemas.microsoft.com/office/drawing/2014/main" id="{CD9E33E6-CF2A-4543-AA49-ED0228B07B78}"/>
              </a:ext>
            </a:extLst>
          </p:cNvPr>
          <p:cNvPicPr>
            <a:picLocks noChangeAspect="1"/>
          </p:cNvPicPr>
          <p:nvPr/>
        </p:nvPicPr>
        <p:blipFill>
          <a:blip r:embed="rId2"/>
          <a:stretch>
            <a:fillRect/>
          </a:stretch>
        </p:blipFill>
        <p:spPr>
          <a:xfrm>
            <a:off x="1066800" y="1976168"/>
            <a:ext cx="6895174" cy="4523624"/>
          </a:xfrm>
          <a:prstGeom prst="rect">
            <a:avLst/>
          </a:prstGeom>
        </p:spPr>
      </p:pic>
    </p:spTree>
    <p:extLst>
      <p:ext uri="{BB962C8B-B14F-4D97-AF65-F5344CB8AC3E}">
        <p14:creationId xmlns:p14="http://schemas.microsoft.com/office/powerpoint/2010/main" val="389711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Policy Impacts to PacifiCorp Portfolio…</a:t>
            </a:r>
          </a:p>
        </p:txBody>
      </p:sp>
      <p:sp>
        <p:nvSpPr>
          <p:cNvPr id="4" name="Slide Number Placeholder 3"/>
          <p:cNvSpPr>
            <a:spLocks noGrp="1"/>
          </p:cNvSpPr>
          <p:nvPr>
            <p:ph type="sldNum" sz="quarter" idx="4"/>
          </p:nvPr>
        </p:nvSpPr>
        <p:spPr/>
        <p:txBody>
          <a:bodyPr/>
          <a:lstStyle/>
          <a:p>
            <a:fld id="{752E80E1-2263-49AF-B5CD-299E76EDEEB1}" type="slidenum">
              <a:rPr lang="en-US" smtClean="0"/>
              <a:pPr/>
              <a:t>11</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9067800" cy="5316245"/>
          </a:xfrm>
        </p:spPr>
        <p:txBody>
          <a:bodyPr/>
          <a:lstStyle/>
          <a:p>
            <a:pPr marL="0" indent="0" algn="l" fontAlgn="base">
              <a:buNone/>
            </a:pPr>
            <a:r>
              <a:rPr lang="en-US" sz="1800" b="1" dirty="0">
                <a:solidFill>
                  <a:srgbClr val="444444"/>
                </a:solidFill>
              </a:rPr>
              <a:t>Clean Energy Transformation Act (CETA):</a:t>
            </a:r>
          </a:p>
          <a:p>
            <a:pPr algn="l" fontAlgn="base"/>
            <a:r>
              <a:rPr lang="en-US" sz="1800" dirty="0">
                <a:solidFill>
                  <a:srgbClr val="444444"/>
                </a:solidFill>
              </a:rPr>
              <a:t>CETA applies to all electric utilities serving retail customers in Washington and sets specific milestones to reach the required 100% clean electricity supply.</a:t>
            </a:r>
          </a:p>
          <a:p>
            <a:pPr algn="l" fontAlgn="base"/>
            <a:endParaRPr lang="en-US" sz="1800" dirty="0">
              <a:solidFill>
                <a:srgbClr val="444444"/>
              </a:solidFill>
            </a:endParaRPr>
          </a:p>
          <a:p>
            <a:pPr algn="l" fontAlgn="base"/>
            <a:r>
              <a:rPr lang="en-US" sz="1800" dirty="0">
                <a:solidFill>
                  <a:srgbClr val="444444"/>
                </a:solidFill>
              </a:rPr>
              <a:t>The law requires utilities to phase out coal-fired electricity from their state portfolios by 2025. By 2030, their portfolios must be greenhouse gas emissions neutral, which means they may use limited amounts of electricity generated from natural gas if it is offset by other actions. By 2045, utilities must supply Washington customers with electricity that is 100% renewable or non-emitting, with no provision for offsets</a:t>
            </a:r>
            <a:endParaRPr lang="en-US" sz="1600" dirty="0">
              <a:solidFill>
                <a:srgbClr val="444444"/>
              </a:solidFill>
            </a:endParaRPr>
          </a:p>
          <a:p>
            <a:pPr marL="457200" lvl="1" indent="0" algn="l" fontAlgn="base">
              <a:buNone/>
            </a:pPr>
            <a:r>
              <a:rPr lang="en-US" sz="1600" dirty="0">
                <a:solidFill>
                  <a:srgbClr val="444444"/>
                </a:solidFill>
              </a:rPr>
              <a:t>      </a:t>
            </a:r>
          </a:p>
          <a:p>
            <a:pPr marL="457200" lvl="1" indent="0" algn="l" fontAlgn="base">
              <a:buNone/>
            </a:pPr>
            <a:r>
              <a:rPr lang="en-US" sz="1600" dirty="0">
                <a:solidFill>
                  <a:srgbClr val="444444"/>
                </a:solidFill>
              </a:rPr>
              <a:t>  </a:t>
            </a: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7" name="Picture 6">
            <a:extLst>
              <a:ext uri="{FF2B5EF4-FFF2-40B4-BE49-F238E27FC236}">
                <a16:creationId xmlns:a16="http://schemas.microsoft.com/office/drawing/2014/main" id="{22009E71-F3D4-46D9-B22B-8679B27EA364}"/>
              </a:ext>
            </a:extLst>
          </p:cNvPr>
          <p:cNvPicPr>
            <a:picLocks noChangeAspect="1"/>
          </p:cNvPicPr>
          <p:nvPr/>
        </p:nvPicPr>
        <p:blipFill>
          <a:blip r:embed="rId2"/>
          <a:stretch>
            <a:fillRect/>
          </a:stretch>
        </p:blipFill>
        <p:spPr>
          <a:xfrm>
            <a:off x="1352384" y="3962400"/>
            <a:ext cx="6439231" cy="2649245"/>
          </a:xfrm>
          <a:prstGeom prst="rect">
            <a:avLst/>
          </a:prstGeom>
        </p:spPr>
      </p:pic>
    </p:spTree>
    <p:extLst>
      <p:ext uri="{BB962C8B-B14F-4D97-AF65-F5344CB8AC3E}">
        <p14:creationId xmlns:p14="http://schemas.microsoft.com/office/powerpoint/2010/main" val="44339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Policy Impacts to PacifiCorp Portfolio…</a:t>
            </a:r>
          </a:p>
        </p:txBody>
      </p:sp>
      <p:sp>
        <p:nvSpPr>
          <p:cNvPr id="4" name="Slide Number Placeholder 3"/>
          <p:cNvSpPr>
            <a:spLocks noGrp="1"/>
          </p:cNvSpPr>
          <p:nvPr>
            <p:ph type="sldNum" sz="quarter" idx="4"/>
          </p:nvPr>
        </p:nvSpPr>
        <p:spPr/>
        <p:txBody>
          <a:bodyPr/>
          <a:lstStyle/>
          <a:p>
            <a:fld id="{752E80E1-2263-49AF-B5CD-299E76EDEEB1}" type="slidenum">
              <a:rPr lang="en-US" smtClean="0"/>
              <a:pPr/>
              <a:t>12</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9067800" cy="5316245"/>
          </a:xfrm>
        </p:spPr>
        <p:txBody>
          <a:bodyPr/>
          <a:lstStyle/>
          <a:p>
            <a:pPr marL="0" indent="0" algn="l" fontAlgn="base">
              <a:buNone/>
            </a:pPr>
            <a:r>
              <a:rPr lang="en-US" sz="1800" b="1" dirty="0">
                <a:solidFill>
                  <a:srgbClr val="444444"/>
                </a:solidFill>
              </a:rPr>
              <a:t>EPA Proposes “Good Neighbor” Plan to Cut Smog Across Much of the United States:</a:t>
            </a:r>
          </a:p>
          <a:p>
            <a:pPr algn="l" fontAlgn="base"/>
            <a:endParaRPr lang="en-US" sz="1800" dirty="0">
              <a:solidFill>
                <a:srgbClr val="444444"/>
              </a:solidFill>
            </a:endParaRPr>
          </a:p>
          <a:p>
            <a:pPr algn="l" fontAlgn="base"/>
            <a:r>
              <a:rPr lang="en-US" sz="1800" dirty="0">
                <a:solidFill>
                  <a:srgbClr val="444444"/>
                </a:solidFill>
              </a:rPr>
              <a:t>WASHINGTON (March 11, 2022) – Following clear Clean Air Act requirements and meeting a court deadline, EPA is proposing a federal plan that would cut pollution from power plants and industrial sources that significantly contribute to unhealthy levels of ground-level ozone, or smog, for millions of Americans who live downwind. Relying on a longstanding regulatory framework and commonly used, affordable pollution controls, this action would help states fully resolve their Clean Air Act “good neighbor” obligations for the 2015 Ozone National Ambient Air Quality Standards (NAAQS), enhancing public health and environmental protections regionally and for local communities.</a:t>
            </a:r>
            <a:r>
              <a:rPr lang="en-US" sz="1600" dirty="0">
                <a:solidFill>
                  <a:srgbClr val="444444"/>
                </a:solidFill>
              </a:rPr>
              <a:t>      </a:t>
            </a:r>
          </a:p>
          <a:p>
            <a:pPr marL="457200" lvl="1" indent="0" algn="l" fontAlgn="base">
              <a:buNone/>
            </a:pPr>
            <a:r>
              <a:rPr lang="en-US" sz="1600" dirty="0">
                <a:solidFill>
                  <a:srgbClr val="444444"/>
                </a:solidFill>
              </a:rPr>
              <a:t>  </a:t>
            </a: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6" name="Picture 5">
            <a:extLst>
              <a:ext uri="{FF2B5EF4-FFF2-40B4-BE49-F238E27FC236}">
                <a16:creationId xmlns:a16="http://schemas.microsoft.com/office/drawing/2014/main" id="{7F5B6F71-E846-499A-9B4E-46AE97289AC4}"/>
              </a:ext>
            </a:extLst>
          </p:cNvPr>
          <p:cNvPicPr>
            <a:picLocks noChangeAspect="1"/>
          </p:cNvPicPr>
          <p:nvPr/>
        </p:nvPicPr>
        <p:blipFill>
          <a:blip r:embed="rId2"/>
          <a:stretch>
            <a:fillRect/>
          </a:stretch>
        </p:blipFill>
        <p:spPr>
          <a:xfrm>
            <a:off x="1066800" y="5001920"/>
            <a:ext cx="6248400" cy="1524000"/>
          </a:xfrm>
          <a:prstGeom prst="rect">
            <a:avLst/>
          </a:prstGeom>
        </p:spPr>
      </p:pic>
    </p:spTree>
    <p:extLst>
      <p:ext uri="{BB962C8B-B14F-4D97-AF65-F5344CB8AC3E}">
        <p14:creationId xmlns:p14="http://schemas.microsoft.com/office/powerpoint/2010/main" val="402568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293" y="3733800"/>
            <a:ext cx="629541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42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PacifiCorp Overview  </a:t>
            </a:r>
          </a:p>
        </p:txBody>
      </p:sp>
      <p:sp>
        <p:nvSpPr>
          <p:cNvPr id="4" name="Slide Number Placeholder 3"/>
          <p:cNvSpPr>
            <a:spLocks noGrp="1"/>
          </p:cNvSpPr>
          <p:nvPr>
            <p:ph type="sldNum" sz="quarter" idx="4"/>
          </p:nvPr>
        </p:nvSpPr>
        <p:spPr/>
        <p:txBody>
          <a:bodyPr/>
          <a:lstStyle/>
          <a:p>
            <a:fld id="{752E80E1-2263-49AF-B5CD-299E76EDEEB1}" type="slidenum">
              <a:rPr lang="en-US" smtClean="0"/>
              <a:pPr/>
              <a:t>2</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95250" y="1143000"/>
            <a:ext cx="4705350" cy="5495279"/>
          </a:xfrm>
        </p:spPr>
        <p:txBody>
          <a:bodyPr/>
          <a:lstStyle/>
          <a:p>
            <a:pPr marL="0" indent="0" algn="l" fontAlgn="base">
              <a:buNone/>
            </a:pPr>
            <a:endParaRPr lang="en-US" sz="1600" b="1" i="0" dirty="0">
              <a:solidFill>
                <a:srgbClr val="444444"/>
              </a:solidFill>
              <a:effectLst/>
            </a:endParaRPr>
          </a:p>
          <a:p>
            <a:pPr algn="l" fontAlgn="base"/>
            <a:r>
              <a:rPr lang="en-US" sz="2000" i="0" dirty="0">
                <a:solidFill>
                  <a:srgbClr val="444444"/>
                </a:solidFill>
                <a:effectLst/>
              </a:rPr>
              <a:t>Six-state </a:t>
            </a:r>
            <a:r>
              <a:rPr lang="en-US" sz="2000" dirty="0">
                <a:solidFill>
                  <a:srgbClr val="444444"/>
                </a:solidFill>
              </a:rPr>
              <a:t>s</a:t>
            </a:r>
            <a:r>
              <a:rPr lang="en-US" sz="2000" i="0" dirty="0">
                <a:solidFill>
                  <a:srgbClr val="444444"/>
                </a:solidFill>
                <a:effectLst/>
              </a:rPr>
              <a:t>ervice </a:t>
            </a:r>
            <a:r>
              <a:rPr lang="en-US" sz="2000" dirty="0">
                <a:solidFill>
                  <a:srgbClr val="444444"/>
                </a:solidFill>
              </a:rPr>
              <a:t>t</a:t>
            </a:r>
            <a:r>
              <a:rPr lang="en-US" sz="2000" i="0" dirty="0">
                <a:solidFill>
                  <a:srgbClr val="444444"/>
                </a:solidFill>
                <a:effectLst/>
              </a:rPr>
              <a:t>erritory</a:t>
            </a:r>
          </a:p>
          <a:p>
            <a:pPr algn="l" fontAlgn="base"/>
            <a:r>
              <a:rPr lang="en-US" sz="2000" dirty="0">
                <a:solidFill>
                  <a:srgbClr val="444444"/>
                </a:solidFill>
              </a:rPr>
              <a:t>Rocky Mountain Power</a:t>
            </a:r>
          </a:p>
          <a:p>
            <a:pPr lvl="1" algn="l" fontAlgn="base"/>
            <a:r>
              <a:rPr lang="en-US" sz="1800" i="0" dirty="0">
                <a:solidFill>
                  <a:srgbClr val="444444"/>
                </a:solidFill>
                <a:effectLst/>
              </a:rPr>
              <a:t>Serves Utah, Idaho and Wyoming</a:t>
            </a:r>
          </a:p>
          <a:p>
            <a:pPr algn="l" fontAlgn="base"/>
            <a:r>
              <a:rPr lang="en-US" sz="2000" dirty="0">
                <a:solidFill>
                  <a:srgbClr val="444444"/>
                </a:solidFill>
              </a:rPr>
              <a:t>Pacific Power</a:t>
            </a:r>
          </a:p>
          <a:p>
            <a:pPr lvl="1" algn="l" fontAlgn="base"/>
            <a:r>
              <a:rPr lang="en-US" sz="1800" i="0" dirty="0">
                <a:solidFill>
                  <a:srgbClr val="444444"/>
                </a:solidFill>
                <a:effectLst/>
              </a:rPr>
              <a:t>Serves Oregon, Washington and California</a:t>
            </a:r>
          </a:p>
          <a:p>
            <a:pPr algn="l" fontAlgn="base"/>
            <a:r>
              <a:rPr lang="en-US" sz="2000" i="0" dirty="0">
                <a:solidFill>
                  <a:srgbClr val="444444"/>
                </a:solidFill>
                <a:effectLst/>
              </a:rPr>
              <a:t>4,800 employees</a:t>
            </a:r>
          </a:p>
          <a:p>
            <a:pPr algn="l" fontAlgn="base"/>
            <a:r>
              <a:rPr lang="en-US" sz="2000" i="0" dirty="0">
                <a:solidFill>
                  <a:srgbClr val="444444"/>
                </a:solidFill>
                <a:effectLst/>
              </a:rPr>
              <a:t>2 million electricity customers</a:t>
            </a:r>
          </a:p>
          <a:p>
            <a:pPr algn="l" fontAlgn="base"/>
            <a:r>
              <a:rPr lang="en-US" sz="2000" i="0" dirty="0">
                <a:solidFill>
                  <a:srgbClr val="444444"/>
                </a:solidFill>
                <a:effectLst/>
              </a:rPr>
              <a:t>141,400 square miles of                                                                              service </a:t>
            </a:r>
            <a:r>
              <a:rPr lang="en-US" sz="2000" dirty="0">
                <a:solidFill>
                  <a:srgbClr val="444444"/>
                </a:solidFill>
              </a:rPr>
              <a:t>territory</a:t>
            </a:r>
            <a:endParaRPr lang="en-US" sz="2000" i="0" dirty="0">
              <a:solidFill>
                <a:srgbClr val="444444"/>
              </a:solidFill>
              <a:effectLst/>
            </a:endParaRPr>
          </a:p>
          <a:p>
            <a:pPr algn="l" fontAlgn="base"/>
            <a:r>
              <a:rPr lang="en-US" sz="2000" dirty="0">
                <a:solidFill>
                  <a:srgbClr val="444444"/>
                </a:solidFill>
              </a:rPr>
              <a:t>17,000 transmission line miles</a:t>
            </a:r>
          </a:p>
          <a:p>
            <a:pPr algn="l" fontAlgn="base"/>
            <a:r>
              <a:rPr lang="en-US" sz="2000" dirty="0">
                <a:solidFill>
                  <a:srgbClr val="444444"/>
                </a:solidFill>
              </a:rPr>
              <a:t>11,830 MW owned power                                                       capacity</a:t>
            </a:r>
          </a:p>
          <a:p>
            <a:pPr lvl="1" algn="l" fontAlgn="base"/>
            <a:r>
              <a:rPr lang="en-US" sz="1600" dirty="0">
                <a:solidFill>
                  <a:srgbClr val="444444"/>
                </a:solidFill>
              </a:rPr>
              <a:t>See map for power plant and transmission locations</a:t>
            </a:r>
          </a:p>
          <a:p>
            <a:pPr lvl="1" algn="l" fontAlgn="base"/>
            <a:r>
              <a:rPr lang="en-US" sz="1600" dirty="0">
                <a:solidFill>
                  <a:srgbClr val="444444"/>
                </a:solidFill>
              </a:rPr>
              <a:t>Note: Four coal power plants in Wyoming</a:t>
            </a:r>
          </a:p>
        </p:txBody>
      </p:sp>
      <p:pic>
        <p:nvPicPr>
          <p:cNvPr id="6" name="Picture 5">
            <a:extLst>
              <a:ext uri="{FF2B5EF4-FFF2-40B4-BE49-F238E27FC236}">
                <a16:creationId xmlns:a16="http://schemas.microsoft.com/office/drawing/2014/main" id="{9AB71411-1FB9-4ACE-AF9E-CBB9260C6CD5}"/>
              </a:ext>
            </a:extLst>
          </p:cNvPr>
          <p:cNvPicPr>
            <a:picLocks noChangeAspect="1"/>
          </p:cNvPicPr>
          <p:nvPr/>
        </p:nvPicPr>
        <p:blipFill>
          <a:blip r:embed="rId2"/>
          <a:stretch>
            <a:fillRect/>
          </a:stretch>
        </p:blipFill>
        <p:spPr>
          <a:xfrm>
            <a:off x="4572000" y="1386211"/>
            <a:ext cx="4476750" cy="4328789"/>
          </a:xfrm>
          <a:prstGeom prst="rect">
            <a:avLst/>
          </a:prstGeom>
        </p:spPr>
      </p:pic>
    </p:spTree>
    <p:extLst>
      <p:ext uri="{BB962C8B-B14F-4D97-AF65-F5344CB8AC3E}">
        <p14:creationId xmlns:p14="http://schemas.microsoft.com/office/powerpoint/2010/main" val="415244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EE1700-0CA6-4DEA-922D-91AEEFCE3CB0}"/>
              </a:ext>
            </a:extLst>
          </p:cNvPr>
          <p:cNvPicPr>
            <a:picLocks noGrp="1" noChangeAspect="1"/>
          </p:cNvPicPr>
          <p:nvPr>
            <p:ph idx="1"/>
          </p:nvPr>
        </p:nvPicPr>
        <p:blipFill>
          <a:blip r:embed="rId2"/>
          <a:stretch>
            <a:fillRect/>
          </a:stretch>
        </p:blipFill>
        <p:spPr>
          <a:xfrm>
            <a:off x="0" y="1143000"/>
            <a:ext cx="9144000" cy="5714353"/>
          </a:xfrm>
        </p:spPr>
      </p:pic>
      <p:sp>
        <p:nvSpPr>
          <p:cNvPr id="3" name="Title 2"/>
          <p:cNvSpPr>
            <a:spLocks noGrp="1"/>
          </p:cNvSpPr>
          <p:nvPr>
            <p:ph type="title"/>
          </p:nvPr>
        </p:nvSpPr>
        <p:spPr/>
        <p:txBody>
          <a:bodyPr/>
          <a:lstStyle/>
          <a:p>
            <a:r>
              <a:rPr lang="en-US" dirty="0"/>
              <a:t>Natrium Nuclear Plant - TerraPower Project  </a:t>
            </a:r>
          </a:p>
        </p:txBody>
      </p:sp>
      <p:sp>
        <p:nvSpPr>
          <p:cNvPr id="4" name="Slide Number Placeholder 3"/>
          <p:cNvSpPr>
            <a:spLocks noGrp="1"/>
          </p:cNvSpPr>
          <p:nvPr>
            <p:ph type="sldNum" sz="quarter" idx="4"/>
          </p:nvPr>
        </p:nvSpPr>
        <p:spPr/>
        <p:txBody>
          <a:bodyPr/>
          <a:lstStyle/>
          <a:p>
            <a:fld id="{752E80E1-2263-49AF-B5CD-299E76EDEEB1}" type="slidenum">
              <a:rPr lang="en-US" smtClean="0"/>
              <a:pPr/>
              <a:t>3</a:t>
            </a:fld>
            <a:endParaRPr lang="en-US" dirty="0"/>
          </a:p>
        </p:txBody>
      </p:sp>
    </p:spTree>
    <p:extLst>
      <p:ext uri="{BB962C8B-B14F-4D97-AF65-F5344CB8AC3E}">
        <p14:creationId xmlns:p14="http://schemas.microsoft.com/office/powerpoint/2010/main" val="277291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Natrium Project Advantages </a:t>
            </a:r>
          </a:p>
        </p:txBody>
      </p:sp>
      <p:sp>
        <p:nvSpPr>
          <p:cNvPr id="4" name="Slide Number Placeholder 3"/>
          <p:cNvSpPr>
            <a:spLocks noGrp="1"/>
          </p:cNvSpPr>
          <p:nvPr>
            <p:ph type="sldNum" sz="quarter" idx="4"/>
          </p:nvPr>
        </p:nvSpPr>
        <p:spPr/>
        <p:txBody>
          <a:bodyPr/>
          <a:lstStyle/>
          <a:p>
            <a:fld id="{752E80E1-2263-49AF-B5CD-299E76EDEEB1}" type="slidenum">
              <a:rPr lang="en-US" smtClean="0"/>
              <a:pPr/>
              <a:t>4</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8915400" cy="5316245"/>
          </a:xfrm>
        </p:spPr>
        <p:txBody>
          <a:bodyPr/>
          <a:lstStyle/>
          <a:p>
            <a:pPr algn="l" fontAlgn="base"/>
            <a:r>
              <a:rPr lang="en-US" sz="1800" b="1" i="0" dirty="0">
                <a:solidFill>
                  <a:srgbClr val="444444"/>
                </a:solidFill>
                <a:effectLst/>
              </a:rPr>
              <a:t>Natrium offers many design advantages</a:t>
            </a:r>
            <a:endParaRPr lang="en-US" sz="1800" b="1" dirty="0">
              <a:solidFill>
                <a:srgbClr val="444444"/>
              </a:solidFill>
            </a:endParaRPr>
          </a:p>
          <a:p>
            <a:pPr lvl="1" algn="l" fontAlgn="base">
              <a:buFont typeface="Wingdings" panose="05000000000000000000" pitchFamily="2" charset="2"/>
              <a:buChar char="Ø"/>
            </a:pPr>
            <a:r>
              <a:rPr lang="en-US" sz="1600" i="0" dirty="0">
                <a:solidFill>
                  <a:srgbClr val="444444"/>
                </a:solidFill>
                <a:effectLst/>
              </a:rPr>
              <a:t>The system features a 345 MWe reactor and can be boosted to 500 MWe for 5.5 hours through its innovative thermal storage system (molten salt tanks), maximizing market opportunities, specifically renewables </a:t>
            </a:r>
          </a:p>
          <a:p>
            <a:pPr lvl="1" algn="l" fontAlgn="base">
              <a:buFont typeface="Wingdings" panose="05000000000000000000" pitchFamily="2" charset="2"/>
              <a:buChar char="Ø"/>
            </a:pPr>
            <a:r>
              <a:rPr lang="en-US" sz="1600" i="0" dirty="0">
                <a:solidFill>
                  <a:srgbClr val="444444"/>
                </a:solidFill>
                <a:effectLst/>
              </a:rPr>
              <a:t>Design will use High-Assay Low-Enriched Uranium (HALEU) fuel providing lower fuel costs with higher energy content maximizing burn-up and reducing wasted </a:t>
            </a:r>
            <a:r>
              <a:rPr lang="en-US" sz="1600" dirty="0">
                <a:solidFill>
                  <a:srgbClr val="444444"/>
                </a:solidFill>
              </a:rPr>
              <a:t>fuel </a:t>
            </a:r>
            <a:endParaRPr lang="en-US" sz="1600" i="0" dirty="0">
              <a:solidFill>
                <a:srgbClr val="444444"/>
              </a:solidFill>
              <a:effectLst/>
            </a:endParaRPr>
          </a:p>
          <a:p>
            <a:pPr lvl="1" algn="l" fontAlgn="base">
              <a:buFont typeface="Wingdings" panose="05000000000000000000" pitchFamily="2" charset="2"/>
              <a:buChar char="Ø"/>
            </a:pPr>
            <a:r>
              <a:rPr lang="en-US" sz="1600" dirty="0">
                <a:solidFill>
                  <a:srgbClr val="444444"/>
                </a:solidFill>
              </a:rPr>
              <a:t>Sodium fast reactors are inherently safer than light water designs due to higher boiling temperatures and lower operating pressures, which reduce risk and emergency plan requirements including the boundary (limited to site boundary) </a:t>
            </a:r>
          </a:p>
          <a:p>
            <a:pPr marL="739775" marR="0" lvl="1" indent="-282575" algn="l" defTabSz="914400" eaLnBrk="1" fontAlgn="base" latinLnBrk="0" hangingPunct="1">
              <a:lnSpc>
                <a:spcPct val="100000"/>
              </a:lnSpc>
              <a:spcBef>
                <a:spcPts val="3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444444"/>
                </a:solidFill>
                <a:effectLst/>
                <a:uLnTx/>
                <a:uFillTx/>
                <a:latin typeface="Arial" pitchFamily="34" charset="0"/>
                <a:cs typeface="Arial" pitchFamily="34" charset="0"/>
              </a:rPr>
              <a:t>The Nuclear Island (NI) vs. Energy Island (EI) separation (shown below) reduces Nuclear Regulatory Commission oversight, which in-turn significantly reduces capital and on-going O&amp;M costs (NI footprint expected to fit on 1-acre) </a:t>
            </a:r>
          </a:p>
          <a:p>
            <a:pPr lvl="1" algn="l" fontAlgn="base">
              <a:buFont typeface="Wingdings" panose="05000000000000000000" pitchFamily="2" charset="2"/>
              <a:buChar char="Ø"/>
            </a:pP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10" name="Picture 9">
            <a:extLst>
              <a:ext uri="{FF2B5EF4-FFF2-40B4-BE49-F238E27FC236}">
                <a16:creationId xmlns:a16="http://schemas.microsoft.com/office/drawing/2014/main" id="{4533402D-0133-4742-8150-51DAA0B69CBF}"/>
              </a:ext>
            </a:extLst>
          </p:cNvPr>
          <p:cNvPicPr>
            <a:picLocks noChangeAspect="1"/>
          </p:cNvPicPr>
          <p:nvPr/>
        </p:nvPicPr>
        <p:blipFill>
          <a:blip r:embed="rId2"/>
          <a:stretch>
            <a:fillRect/>
          </a:stretch>
        </p:blipFill>
        <p:spPr>
          <a:xfrm>
            <a:off x="1752600" y="4610423"/>
            <a:ext cx="5486400" cy="2209154"/>
          </a:xfrm>
          <a:prstGeom prst="rect">
            <a:avLst/>
          </a:prstGeom>
        </p:spPr>
      </p:pic>
    </p:spTree>
    <p:extLst>
      <p:ext uri="{BB962C8B-B14F-4D97-AF65-F5344CB8AC3E}">
        <p14:creationId xmlns:p14="http://schemas.microsoft.com/office/powerpoint/2010/main" val="337082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Nuclear Fuel Comparison (HALEU 5x)</a:t>
            </a:r>
          </a:p>
        </p:txBody>
      </p:sp>
      <p:sp>
        <p:nvSpPr>
          <p:cNvPr id="4" name="Slide Number Placeholder 3"/>
          <p:cNvSpPr>
            <a:spLocks noGrp="1"/>
          </p:cNvSpPr>
          <p:nvPr>
            <p:ph type="sldNum" sz="quarter" idx="4"/>
          </p:nvPr>
        </p:nvSpPr>
        <p:spPr/>
        <p:txBody>
          <a:bodyPr/>
          <a:lstStyle/>
          <a:p>
            <a:fld id="{752E80E1-2263-49AF-B5CD-299E76EDEEB1}" type="slidenum">
              <a:rPr lang="en-US" smtClean="0"/>
              <a:pPr/>
              <a:t>5</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8915400" cy="5316245"/>
          </a:xfrm>
        </p:spPr>
        <p:txBody>
          <a:bodyPr/>
          <a:lstStyle/>
          <a:p>
            <a:pPr lvl="1" algn="l" fontAlgn="base">
              <a:buFont typeface="Wingdings" panose="05000000000000000000" pitchFamily="2" charset="2"/>
              <a:buChar char="Ø"/>
            </a:pP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2" name="Picture 1">
            <a:extLst>
              <a:ext uri="{FF2B5EF4-FFF2-40B4-BE49-F238E27FC236}">
                <a16:creationId xmlns:a16="http://schemas.microsoft.com/office/drawing/2014/main" id="{672E4079-4E02-4156-B8A5-8A18BAC6DE16}"/>
              </a:ext>
            </a:extLst>
          </p:cNvPr>
          <p:cNvPicPr>
            <a:picLocks noChangeAspect="1"/>
          </p:cNvPicPr>
          <p:nvPr/>
        </p:nvPicPr>
        <p:blipFill>
          <a:blip r:embed="rId2"/>
          <a:stretch>
            <a:fillRect/>
          </a:stretch>
        </p:blipFill>
        <p:spPr>
          <a:xfrm>
            <a:off x="571500" y="1303817"/>
            <a:ext cx="7924799" cy="5334462"/>
          </a:xfrm>
          <a:prstGeom prst="rect">
            <a:avLst/>
          </a:prstGeom>
        </p:spPr>
      </p:pic>
    </p:spTree>
    <p:extLst>
      <p:ext uri="{BB962C8B-B14F-4D97-AF65-F5344CB8AC3E}">
        <p14:creationId xmlns:p14="http://schemas.microsoft.com/office/powerpoint/2010/main" val="183241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Natrium Project (Coal Plant Advantages) </a:t>
            </a:r>
          </a:p>
        </p:txBody>
      </p:sp>
      <p:sp>
        <p:nvSpPr>
          <p:cNvPr id="4" name="Slide Number Placehold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52E80E1-2263-49AF-B5CD-299E76EDEEB1}"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6019800" cy="5316245"/>
          </a:xfrm>
        </p:spPr>
        <p:txBody>
          <a:bodyPr/>
          <a:lstStyle/>
          <a:p>
            <a:pPr algn="l" fontAlgn="base"/>
            <a:r>
              <a:rPr lang="en-US" sz="1800" b="1" dirty="0">
                <a:solidFill>
                  <a:srgbClr val="444444"/>
                </a:solidFill>
              </a:rPr>
              <a:t>Re-purposed coal plant </a:t>
            </a:r>
            <a:r>
              <a:rPr lang="en-US" sz="1800" b="1" i="0" dirty="0">
                <a:solidFill>
                  <a:srgbClr val="444444"/>
                </a:solidFill>
                <a:effectLst/>
              </a:rPr>
              <a:t>opportunities with Natrium</a:t>
            </a:r>
          </a:p>
          <a:p>
            <a:pPr marL="0" indent="0" algn="l" fontAlgn="base">
              <a:buNone/>
            </a:pPr>
            <a:endParaRPr lang="en-US" sz="1600" b="1" dirty="0">
              <a:solidFill>
                <a:srgbClr val="444444"/>
              </a:solidFill>
            </a:endParaRPr>
          </a:p>
          <a:p>
            <a:pPr lvl="1" algn="l" fontAlgn="base">
              <a:spcBef>
                <a:spcPts val="0"/>
              </a:spcBef>
              <a:buFont typeface="Wingdings" panose="05000000000000000000" pitchFamily="2" charset="2"/>
              <a:buChar char="Ø"/>
            </a:pPr>
            <a:r>
              <a:rPr lang="en-US" sz="1600" dirty="0">
                <a:solidFill>
                  <a:srgbClr val="444444"/>
                </a:solidFill>
              </a:rPr>
              <a:t>Uses coal plant workforce to benefit the plant </a:t>
            </a:r>
          </a:p>
          <a:p>
            <a:pPr marL="457200" lvl="1" indent="0" algn="l" fontAlgn="base">
              <a:buNone/>
            </a:pPr>
            <a:r>
              <a:rPr lang="en-US" sz="1600" dirty="0">
                <a:solidFill>
                  <a:srgbClr val="444444"/>
                </a:solidFill>
              </a:rPr>
              <a:t>     and community</a:t>
            </a:r>
          </a:p>
          <a:p>
            <a:pPr marL="457200" lvl="1" indent="0" algn="l" fontAlgn="base">
              <a:buNone/>
            </a:pPr>
            <a:endParaRPr lang="en-US" sz="1400" dirty="0">
              <a:solidFill>
                <a:srgbClr val="444444"/>
              </a:solidFill>
            </a:endParaRPr>
          </a:p>
          <a:p>
            <a:pPr lvl="1" algn="l" fontAlgn="base">
              <a:buFont typeface="Wingdings" panose="05000000000000000000" pitchFamily="2" charset="2"/>
              <a:buChar char="Ø"/>
            </a:pPr>
            <a:r>
              <a:rPr lang="en-US" sz="1600" dirty="0">
                <a:solidFill>
                  <a:srgbClr val="444444"/>
                </a:solidFill>
              </a:rPr>
              <a:t>Transmission and distribution lines (including current      easements) infrastructure already in place</a:t>
            </a:r>
          </a:p>
          <a:p>
            <a:pPr lvl="1" algn="l" fontAlgn="base">
              <a:buFont typeface="Wingdings" panose="05000000000000000000" pitchFamily="2" charset="2"/>
              <a:buChar char="Ø"/>
            </a:pPr>
            <a:endParaRPr lang="en-US" sz="1400" i="0" dirty="0">
              <a:solidFill>
                <a:srgbClr val="444444"/>
              </a:solidFill>
              <a:effectLst/>
            </a:endParaRPr>
          </a:p>
          <a:p>
            <a:pPr lvl="1" algn="l" fontAlgn="base">
              <a:buFont typeface="Wingdings" panose="05000000000000000000" pitchFamily="2" charset="2"/>
              <a:buChar char="Ø"/>
            </a:pPr>
            <a:r>
              <a:rPr lang="en-US" sz="1600" i="0" dirty="0">
                <a:solidFill>
                  <a:srgbClr val="444444"/>
                </a:solidFill>
                <a:effectLst/>
              </a:rPr>
              <a:t>Water rights </a:t>
            </a:r>
            <a:r>
              <a:rPr lang="en-US" sz="1600" dirty="0">
                <a:solidFill>
                  <a:srgbClr val="444444"/>
                </a:solidFill>
              </a:rPr>
              <a:t>potential to</a:t>
            </a:r>
            <a:r>
              <a:rPr lang="en-US" sz="1600" i="0" dirty="0">
                <a:solidFill>
                  <a:srgbClr val="444444"/>
                </a:solidFill>
                <a:effectLst/>
              </a:rPr>
              <a:t> </a:t>
            </a:r>
            <a:r>
              <a:rPr lang="en-US" sz="1600" dirty="0">
                <a:solidFill>
                  <a:srgbClr val="444444"/>
                </a:solidFill>
              </a:rPr>
              <a:t>transfer from coal plant. For the Kemmerer, WY project, the water usage for Natrium (6500 acre-foot/year) is forecast to be 2/3 of current   coal plant requirements</a:t>
            </a:r>
          </a:p>
          <a:p>
            <a:pPr lvl="1" algn="l" fontAlgn="base">
              <a:buFont typeface="Wingdings" panose="05000000000000000000" pitchFamily="2" charset="2"/>
              <a:buChar char="Ø"/>
            </a:pPr>
            <a:endParaRPr lang="en-US" sz="1400" dirty="0">
              <a:solidFill>
                <a:srgbClr val="444444"/>
              </a:solidFill>
            </a:endParaRPr>
          </a:p>
          <a:p>
            <a:pPr lvl="1" algn="l" fontAlgn="base">
              <a:buFont typeface="Wingdings" panose="05000000000000000000" pitchFamily="2" charset="2"/>
              <a:buChar char="Ø"/>
            </a:pPr>
            <a:r>
              <a:rPr lang="en-US" sz="1600" dirty="0">
                <a:solidFill>
                  <a:srgbClr val="444444"/>
                </a:solidFill>
              </a:rPr>
              <a:t>Multiple environmental permits provide </a:t>
            </a:r>
            <a:r>
              <a:rPr kumimoji="0" lang="en-US" sz="1600" b="0" i="0" u="none" strike="noStrike" kern="0" cap="none" spc="0" normalizeH="0" baseline="0" noProof="0" dirty="0">
                <a:ln>
                  <a:noFill/>
                </a:ln>
                <a:solidFill>
                  <a:srgbClr val="444444"/>
                </a:solidFill>
                <a:effectLst/>
                <a:uLnTx/>
                <a:uFillTx/>
                <a:latin typeface="Arial" pitchFamily="34" charset="0"/>
                <a:cs typeface="Arial" pitchFamily="34" charset="0"/>
              </a:rPr>
              <a:t>advantages to meeting Nuclear Regulatory Commission </a:t>
            </a:r>
            <a:r>
              <a:rPr lang="en-US" sz="1600" dirty="0">
                <a:solidFill>
                  <a:srgbClr val="444444"/>
                </a:solidFill>
              </a:rPr>
              <a:t>siting requirements (data). This includes items like meteorological data, site access, construction   workforce support, socioeconomic inputs, etc.  </a:t>
            </a:r>
          </a:p>
          <a:p>
            <a:pPr lvl="1" algn="l" fontAlgn="base">
              <a:buFont typeface="Wingdings" panose="05000000000000000000" pitchFamily="2" charset="2"/>
              <a:buChar char="Ø"/>
            </a:pPr>
            <a:endParaRPr lang="en-US" sz="1600" dirty="0">
              <a:solidFill>
                <a:srgbClr val="444444"/>
              </a:solidFill>
            </a:endParaRPr>
          </a:p>
          <a:p>
            <a:pPr lvl="1" algn="l" fontAlgn="base">
              <a:buFont typeface="Wingdings" panose="05000000000000000000" pitchFamily="2" charset="2"/>
              <a:buChar char="Ø"/>
            </a:pPr>
            <a:r>
              <a:rPr lang="en-US" sz="1600" dirty="0">
                <a:solidFill>
                  <a:srgbClr val="444444"/>
                </a:solidFill>
              </a:rPr>
              <a:t>Community, state, and federal support </a:t>
            </a:r>
          </a:p>
          <a:p>
            <a:pPr marL="457200" lvl="1" indent="0" algn="l" fontAlgn="base">
              <a:buNone/>
            </a:pPr>
            <a:r>
              <a:rPr lang="en-US" sz="1600" dirty="0">
                <a:solidFill>
                  <a:srgbClr val="444444"/>
                </a:solidFill>
              </a:rPr>
              <a:t>      </a:t>
            </a:r>
          </a:p>
          <a:p>
            <a:pPr marL="457200" lvl="1" indent="0" algn="l" fontAlgn="base">
              <a:buNone/>
            </a:pPr>
            <a:r>
              <a:rPr lang="en-US" sz="1600" dirty="0">
                <a:solidFill>
                  <a:srgbClr val="444444"/>
                </a:solidFill>
              </a:rPr>
              <a:t>  </a:t>
            </a: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6" name="Picture 5">
            <a:extLst>
              <a:ext uri="{FF2B5EF4-FFF2-40B4-BE49-F238E27FC236}">
                <a16:creationId xmlns:a16="http://schemas.microsoft.com/office/drawing/2014/main" id="{4448BA3B-27CF-4967-882C-2D0ADE75C3CC}"/>
              </a:ext>
            </a:extLst>
          </p:cNvPr>
          <p:cNvPicPr>
            <a:picLocks noChangeAspect="1"/>
          </p:cNvPicPr>
          <p:nvPr/>
        </p:nvPicPr>
        <p:blipFill>
          <a:blip r:embed="rId2"/>
          <a:stretch>
            <a:fillRect/>
          </a:stretch>
        </p:blipFill>
        <p:spPr>
          <a:xfrm>
            <a:off x="6096000" y="4495800"/>
            <a:ext cx="2754386" cy="1940792"/>
          </a:xfrm>
          <a:prstGeom prst="rect">
            <a:avLst/>
          </a:prstGeom>
        </p:spPr>
      </p:pic>
      <p:pic>
        <p:nvPicPr>
          <p:cNvPr id="8" name="Picture 7">
            <a:extLst>
              <a:ext uri="{FF2B5EF4-FFF2-40B4-BE49-F238E27FC236}">
                <a16:creationId xmlns:a16="http://schemas.microsoft.com/office/drawing/2014/main" id="{2FA9BD6C-34CA-4ED7-B35C-3E724C54D929}"/>
              </a:ext>
            </a:extLst>
          </p:cNvPr>
          <p:cNvPicPr>
            <a:picLocks noChangeAspect="1"/>
          </p:cNvPicPr>
          <p:nvPr/>
        </p:nvPicPr>
        <p:blipFill>
          <a:blip r:embed="rId3"/>
          <a:stretch>
            <a:fillRect/>
          </a:stretch>
        </p:blipFill>
        <p:spPr>
          <a:xfrm>
            <a:off x="6096000" y="2057400"/>
            <a:ext cx="2754386" cy="1940792"/>
          </a:xfrm>
          <a:prstGeom prst="rect">
            <a:avLst/>
          </a:prstGeom>
        </p:spPr>
      </p:pic>
    </p:spTree>
    <p:extLst>
      <p:ext uri="{BB962C8B-B14F-4D97-AF65-F5344CB8AC3E}">
        <p14:creationId xmlns:p14="http://schemas.microsoft.com/office/powerpoint/2010/main" val="367803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Coal to Nuclear Benefits</a:t>
            </a:r>
          </a:p>
        </p:txBody>
      </p:sp>
      <p:sp>
        <p:nvSpPr>
          <p:cNvPr id="4" name="Slide Number Placehold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52E80E1-2263-49AF-B5CD-299E76EDEEB1}"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Content Placeholder 13">
            <a:extLst>
              <a:ext uri="{FF2B5EF4-FFF2-40B4-BE49-F238E27FC236}">
                <a16:creationId xmlns:a16="http://schemas.microsoft.com/office/drawing/2014/main" id="{D70B847D-BEE3-4F5A-836D-9C2DFD814395}"/>
              </a:ext>
            </a:extLst>
          </p:cNvPr>
          <p:cNvSpPr>
            <a:spLocks noGrp="1"/>
          </p:cNvSpPr>
          <p:nvPr>
            <p:ph idx="1"/>
          </p:nvPr>
        </p:nvSpPr>
        <p:spPr/>
        <p:txBody>
          <a:bodyPr/>
          <a:lstStyle/>
          <a:p>
            <a:r>
              <a:rPr lang="en-US" dirty="0"/>
              <a:t>Powerful Stats </a:t>
            </a:r>
            <a:r>
              <a:rPr lang="en-US" sz="1600" dirty="0"/>
              <a:t>(Scott Madden Consultants) </a:t>
            </a:r>
            <a:endParaRPr lang="en-US" dirty="0"/>
          </a:p>
          <a:p>
            <a:endParaRPr lang="en-US" dirty="0"/>
          </a:p>
        </p:txBody>
      </p:sp>
      <p:pic>
        <p:nvPicPr>
          <p:cNvPr id="20" name="Picture 19">
            <a:extLst>
              <a:ext uri="{FF2B5EF4-FFF2-40B4-BE49-F238E27FC236}">
                <a16:creationId xmlns:a16="http://schemas.microsoft.com/office/drawing/2014/main" id="{4F5C69F1-1DFC-4BE4-B3A2-041BE0386A4B}"/>
              </a:ext>
            </a:extLst>
          </p:cNvPr>
          <p:cNvPicPr>
            <a:picLocks noChangeAspect="1"/>
          </p:cNvPicPr>
          <p:nvPr/>
        </p:nvPicPr>
        <p:blipFill>
          <a:blip r:embed="rId2"/>
          <a:stretch>
            <a:fillRect/>
          </a:stretch>
        </p:blipFill>
        <p:spPr>
          <a:xfrm>
            <a:off x="381000" y="1786703"/>
            <a:ext cx="3756194" cy="2162280"/>
          </a:xfrm>
          <a:prstGeom prst="rect">
            <a:avLst/>
          </a:prstGeom>
        </p:spPr>
      </p:pic>
      <p:pic>
        <p:nvPicPr>
          <p:cNvPr id="22" name="Picture 21">
            <a:extLst>
              <a:ext uri="{FF2B5EF4-FFF2-40B4-BE49-F238E27FC236}">
                <a16:creationId xmlns:a16="http://schemas.microsoft.com/office/drawing/2014/main" id="{A3E31144-2281-458D-9757-4F456A89ADEA}"/>
              </a:ext>
            </a:extLst>
          </p:cNvPr>
          <p:cNvPicPr>
            <a:picLocks noChangeAspect="1"/>
          </p:cNvPicPr>
          <p:nvPr/>
        </p:nvPicPr>
        <p:blipFill>
          <a:blip r:embed="rId3"/>
          <a:stretch>
            <a:fillRect/>
          </a:stretch>
        </p:blipFill>
        <p:spPr>
          <a:xfrm>
            <a:off x="5486400" y="1848395"/>
            <a:ext cx="3467100" cy="1962252"/>
          </a:xfrm>
          <a:prstGeom prst="rect">
            <a:avLst/>
          </a:prstGeom>
        </p:spPr>
      </p:pic>
      <p:pic>
        <p:nvPicPr>
          <p:cNvPr id="24" name="Picture 23">
            <a:extLst>
              <a:ext uri="{FF2B5EF4-FFF2-40B4-BE49-F238E27FC236}">
                <a16:creationId xmlns:a16="http://schemas.microsoft.com/office/drawing/2014/main" id="{3C371E60-2032-47C9-830E-6B89B6963ED0}"/>
              </a:ext>
            </a:extLst>
          </p:cNvPr>
          <p:cNvPicPr>
            <a:picLocks noChangeAspect="1"/>
          </p:cNvPicPr>
          <p:nvPr/>
        </p:nvPicPr>
        <p:blipFill>
          <a:blip r:embed="rId4"/>
          <a:stretch>
            <a:fillRect/>
          </a:stretch>
        </p:blipFill>
        <p:spPr>
          <a:xfrm>
            <a:off x="996774" y="4320455"/>
            <a:ext cx="6845652" cy="1962251"/>
          </a:xfrm>
          <a:prstGeom prst="rect">
            <a:avLst/>
          </a:prstGeom>
        </p:spPr>
      </p:pic>
    </p:spTree>
    <p:extLst>
      <p:ext uri="{BB962C8B-B14F-4D97-AF65-F5344CB8AC3E}">
        <p14:creationId xmlns:p14="http://schemas.microsoft.com/office/powerpoint/2010/main" val="206959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Changing Portfolio</a:t>
            </a:r>
          </a:p>
        </p:txBody>
      </p:sp>
      <p:sp>
        <p:nvSpPr>
          <p:cNvPr id="4" name="Slide Number Placeholder 3"/>
          <p:cNvSpPr>
            <a:spLocks noGrp="1"/>
          </p:cNvSpPr>
          <p:nvPr>
            <p:ph type="sldNum" sz="quarter" idx="4"/>
          </p:nvPr>
        </p:nvSpPr>
        <p:spPr/>
        <p:txBody>
          <a:bodyPr/>
          <a:lstStyle/>
          <a:p>
            <a:fld id="{752E80E1-2263-49AF-B5CD-299E76EDEEB1}" type="slidenum">
              <a:rPr lang="en-US" smtClean="0"/>
              <a:pPr/>
              <a:t>8</a:t>
            </a:fld>
            <a:endParaRPr lang="en-US" dirty="0"/>
          </a:p>
        </p:txBody>
      </p:sp>
      <p:sp>
        <p:nvSpPr>
          <p:cNvPr id="5" name="Content Placeholder 4">
            <a:extLst>
              <a:ext uri="{FF2B5EF4-FFF2-40B4-BE49-F238E27FC236}">
                <a16:creationId xmlns:a16="http://schemas.microsoft.com/office/drawing/2014/main" id="{D725625C-C377-4AB9-9E00-87F46ACA9A95}"/>
              </a:ext>
            </a:extLst>
          </p:cNvPr>
          <p:cNvSpPr>
            <a:spLocks noGrp="1"/>
          </p:cNvSpPr>
          <p:nvPr>
            <p:ph idx="1"/>
          </p:nvPr>
        </p:nvSpPr>
        <p:spPr>
          <a:xfrm>
            <a:off x="76200" y="1219200"/>
            <a:ext cx="5791200" cy="5316245"/>
          </a:xfrm>
        </p:spPr>
        <p:txBody>
          <a:bodyPr/>
          <a:lstStyle/>
          <a:p>
            <a:pPr algn="l" fontAlgn="base"/>
            <a:r>
              <a:rPr lang="en-US" sz="1800" b="1" dirty="0">
                <a:solidFill>
                  <a:srgbClr val="444444"/>
                </a:solidFill>
              </a:rPr>
              <a:t>PacifiCorp 2021 Integrated Resources Plan (IRP)</a:t>
            </a:r>
            <a:endParaRPr lang="en-US" sz="1400" b="1" i="0" dirty="0">
              <a:solidFill>
                <a:srgbClr val="444444"/>
              </a:solidFill>
              <a:effectLst/>
            </a:endParaRPr>
          </a:p>
          <a:p>
            <a:pPr marL="0" indent="0" algn="l" fontAlgn="base">
              <a:buNone/>
            </a:pPr>
            <a:endParaRPr lang="en-US" sz="1600" b="1" dirty="0">
              <a:solidFill>
                <a:srgbClr val="444444"/>
              </a:solidFill>
            </a:endParaRPr>
          </a:p>
          <a:p>
            <a:pPr marL="457200" lvl="1" indent="0" algn="l" fontAlgn="base">
              <a:buNone/>
            </a:pPr>
            <a:r>
              <a:rPr lang="en-US" sz="1600" dirty="0">
                <a:solidFill>
                  <a:srgbClr val="444444"/>
                </a:solidFill>
              </a:rPr>
              <a:t>      </a:t>
            </a:r>
          </a:p>
          <a:p>
            <a:pPr marL="457200" lvl="1" indent="0" algn="l" fontAlgn="base">
              <a:buNone/>
            </a:pPr>
            <a:r>
              <a:rPr lang="en-US" sz="1600" dirty="0">
                <a:solidFill>
                  <a:srgbClr val="444444"/>
                </a:solidFill>
              </a:rPr>
              <a:t>  </a:t>
            </a:r>
            <a:endParaRPr lang="en-US" sz="1600" i="0" dirty="0">
              <a:solidFill>
                <a:srgbClr val="444444"/>
              </a:solidFill>
              <a:effectLst/>
            </a:endParaRPr>
          </a:p>
          <a:p>
            <a:pPr lvl="1" algn="l" fontAlgn="base">
              <a:buFont typeface="Wingdings" panose="05000000000000000000" pitchFamily="2" charset="2"/>
              <a:buChar char="Ø"/>
            </a:pPr>
            <a:endParaRPr lang="en-US" sz="1800" i="0" dirty="0">
              <a:solidFill>
                <a:srgbClr val="444444"/>
              </a:solidFill>
              <a:effectLst/>
            </a:endParaRPr>
          </a:p>
          <a:p>
            <a:pPr marL="457200" lvl="1" indent="0" algn="l" fontAlgn="base">
              <a:buNone/>
              <a:defRPr/>
            </a:pPr>
            <a:endParaRPr kumimoji="0" lang="en-US" sz="1800" i="0" u="none" strike="noStrike" kern="0" cap="none" spc="0" normalizeH="0" baseline="0" noProof="0" dirty="0">
              <a:ln>
                <a:noFill/>
              </a:ln>
              <a:solidFill>
                <a:srgbClr val="444444"/>
              </a:solidFill>
              <a:effectLst/>
              <a:uLnTx/>
              <a:uFillTx/>
              <a:latin typeface="Arial" pitchFamily="34" charset="0"/>
              <a:cs typeface="Arial" pitchFamily="34" charset="0"/>
            </a:endParaRPr>
          </a:p>
          <a:p>
            <a:pPr lvl="1" algn="l" fontAlgn="base">
              <a:buFont typeface="Arial" pitchFamily="34" charset="0"/>
              <a:buChar char="•"/>
              <a:defRPr/>
            </a:pPr>
            <a:endParaRPr kumimoji="0" lang="en-US" sz="1400" b="1" i="0" u="none" strike="noStrike" kern="0" cap="none" spc="0" normalizeH="0" baseline="0" noProof="0" dirty="0">
              <a:ln>
                <a:noFill/>
              </a:ln>
              <a:solidFill>
                <a:srgbClr val="444444"/>
              </a:solidFill>
              <a:effectLst/>
              <a:uLnTx/>
              <a:uFillTx/>
              <a:latin typeface="Arial" pitchFamily="34" charset="0"/>
              <a:cs typeface="Arial" pitchFamily="34" charset="0"/>
            </a:endParaRPr>
          </a:p>
        </p:txBody>
      </p:sp>
      <p:pic>
        <p:nvPicPr>
          <p:cNvPr id="7" name="Picture 6">
            <a:extLst>
              <a:ext uri="{FF2B5EF4-FFF2-40B4-BE49-F238E27FC236}">
                <a16:creationId xmlns:a16="http://schemas.microsoft.com/office/drawing/2014/main" id="{C9F427D1-0702-4826-8EC4-0F7E8E8446FB}"/>
              </a:ext>
            </a:extLst>
          </p:cNvPr>
          <p:cNvPicPr>
            <a:picLocks noChangeAspect="1"/>
          </p:cNvPicPr>
          <p:nvPr/>
        </p:nvPicPr>
        <p:blipFill>
          <a:blip r:embed="rId2"/>
          <a:stretch>
            <a:fillRect/>
          </a:stretch>
        </p:blipFill>
        <p:spPr>
          <a:xfrm>
            <a:off x="334913" y="1828800"/>
            <a:ext cx="8474174" cy="4541914"/>
          </a:xfrm>
          <a:prstGeom prst="rect">
            <a:avLst/>
          </a:prstGeom>
        </p:spPr>
      </p:pic>
    </p:spTree>
    <p:extLst>
      <p:ext uri="{BB962C8B-B14F-4D97-AF65-F5344CB8AC3E}">
        <p14:creationId xmlns:p14="http://schemas.microsoft.com/office/powerpoint/2010/main" val="179492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B4E68-17A5-4E0E-ADDF-E6C2CC1A1E94}"/>
              </a:ext>
            </a:extLst>
          </p:cNvPr>
          <p:cNvSpPr>
            <a:spLocks noGrp="1"/>
          </p:cNvSpPr>
          <p:nvPr>
            <p:ph idx="1"/>
          </p:nvPr>
        </p:nvSpPr>
        <p:spPr>
          <a:xfrm>
            <a:off x="76200" y="1219202"/>
            <a:ext cx="8991600" cy="1143000"/>
          </a:xfrm>
        </p:spPr>
        <p:txBody>
          <a:bodyPr/>
          <a:lstStyle/>
          <a:p>
            <a:pPr algn="l" fontAlgn="base"/>
            <a:r>
              <a:rPr lang="en-US" sz="1800" b="1" dirty="0">
                <a:effectLst/>
                <a:ea typeface="Calibri" panose="020F0502020204030204" pitchFamily="34" charset="0"/>
              </a:rPr>
              <a:t>United States Energy Association </a:t>
            </a:r>
          </a:p>
          <a:p>
            <a:pPr marL="0" indent="0">
              <a:spcBef>
                <a:spcPts val="0"/>
              </a:spcBef>
              <a:buNone/>
            </a:pPr>
            <a:endParaRPr lang="en-US" sz="1600" dirty="0">
              <a:effectLst/>
              <a:ea typeface="Calibri" panose="020F0502020204030204" pitchFamily="34" charset="0"/>
            </a:endParaRPr>
          </a:p>
        </p:txBody>
      </p:sp>
      <p:sp>
        <p:nvSpPr>
          <p:cNvPr id="3" name="Title 2">
            <a:extLst>
              <a:ext uri="{FF2B5EF4-FFF2-40B4-BE49-F238E27FC236}">
                <a16:creationId xmlns:a16="http://schemas.microsoft.com/office/drawing/2014/main" id="{D30067E2-44E4-49AC-85DF-5C7E38C7443B}"/>
              </a:ext>
            </a:extLst>
          </p:cNvPr>
          <p:cNvSpPr>
            <a:spLocks noGrp="1"/>
          </p:cNvSpPr>
          <p:nvPr>
            <p:ph type="title"/>
          </p:nvPr>
        </p:nvSpPr>
        <p:spPr/>
        <p:txBody>
          <a:bodyPr/>
          <a:lstStyle/>
          <a:p>
            <a:r>
              <a:rPr lang="en-US" dirty="0"/>
              <a:t>Renewable Overproduction?? </a:t>
            </a:r>
          </a:p>
        </p:txBody>
      </p:sp>
      <p:sp>
        <p:nvSpPr>
          <p:cNvPr id="4" name="Slide Number Placeholder 3">
            <a:extLst>
              <a:ext uri="{FF2B5EF4-FFF2-40B4-BE49-F238E27FC236}">
                <a16:creationId xmlns:a16="http://schemas.microsoft.com/office/drawing/2014/main" id="{41DC7C14-2EBF-404F-9510-55003A574627}"/>
              </a:ext>
            </a:extLst>
          </p:cNvPr>
          <p:cNvSpPr>
            <a:spLocks noGrp="1"/>
          </p:cNvSpPr>
          <p:nvPr>
            <p:ph type="sldNum" sz="quarter" idx="4"/>
          </p:nvPr>
        </p:nvSpPr>
        <p:spPr/>
        <p:txBody>
          <a:bodyPr/>
          <a:lstStyle/>
          <a:p>
            <a:fld id="{752E80E1-2263-49AF-B5CD-299E76EDEEB1}" type="slidenum">
              <a:rPr lang="en-US" smtClean="0"/>
              <a:pPr/>
              <a:t>9</a:t>
            </a:fld>
            <a:endParaRPr lang="en-US" dirty="0"/>
          </a:p>
        </p:txBody>
      </p:sp>
      <p:sp>
        <p:nvSpPr>
          <p:cNvPr id="6" name="TextBox 5">
            <a:extLst>
              <a:ext uri="{FF2B5EF4-FFF2-40B4-BE49-F238E27FC236}">
                <a16:creationId xmlns:a16="http://schemas.microsoft.com/office/drawing/2014/main" id="{5A70FA2E-5531-47C2-883E-036CF34EB86E}"/>
              </a:ext>
            </a:extLst>
          </p:cNvPr>
          <p:cNvSpPr txBox="1"/>
          <p:nvPr/>
        </p:nvSpPr>
        <p:spPr>
          <a:xfrm>
            <a:off x="76128" y="4648200"/>
            <a:ext cx="8534400" cy="538609"/>
          </a:xfrm>
          <a:prstGeom prst="rect">
            <a:avLst/>
          </a:prstGeom>
          <a:noFill/>
        </p:spPr>
        <p:txBody>
          <a:bodyPr wrap="square" rtlCol="0">
            <a:spAutoFit/>
          </a:bodyPr>
          <a:lstStyle/>
          <a:p>
            <a:pPr marL="744538" lvl="2" indent="-282575" fontAlgn="auto">
              <a:spcBef>
                <a:spcPts val="0"/>
              </a:spcBef>
              <a:spcAft>
                <a:spcPts val="0"/>
              </a:spcAft>
              <a:buFont typeface="Wingdings" panose="05000000000000000000" pitchFamily="2" charset="2"/>
              <a:buChar char="Ø"/>
              <a:defRPr/>
            </a:pPr>
            <a:endParaRPr lang="en-US" sz="1100" dirty="0">
              <a:solidFill>
                <a:srgbClr val="000000"/>
              </a:solidFill>
              <a:latin typeface="Arial" pitchFamily="34" charset="0"/>
              <a:cs typeface="Arial" pitchFamily="34" charset="0"/>
            </a:endParaRPr>
          </a:p>
          <a:p>
            <a:endParaRPr lang="en-US" dirty="0"/>
          </a:p>
        </p:txBody>
      </p:sp>
      <p:pic>
        <p:nvPicPr>
          <p:cNvPr id="8" name="Picture 7">
            <a:extLst>
              <a:ext uri="{FF2B5EF4-FFF2-40B4-BE49-F238E27FC236}">
                <a16:creationId xmlns:a16="http://schemas.microsoft.com/office/drawing/2014/main" id="{A47466B7-F687-4B06-BD2C-7BAC68231809}"/>
              </a:ext>
            </a:extLst>
          </p:cNvPr>
          <p:cNvPicPr>
            <a:picLocks noChangeAspect="1"/>
          </p:cNvPicPr>
          <p:nvPr/>
        </p:nvPicPr>
        <p:blipFill>
          <a:blip r:embed="rId2"/>
          <a:stretch>
            <a:fillRect/>
          </a:stretch>
        </p:blipFill>
        <p:spPr>
          <a:xfrm>
            <a:off x="1638228" y="1981200"/>
            <a:ext cx="5410200" cy="4503277"/>
          </a:xfrm>
          <a:prstGeom prst="rect">
            <a:avLst/>
          </a:prstGeom>
        </p:spPr>
      </p:pic>
    </p:spTree>
    <p:extLst>
      <p:ext uri="{BB962C8B-B14F-4D97-AF65-F5344CB8AC3E}">
        <p14:creationId xmlns:p14="http://schemas.microsoft.com/office/powerpoint/2010/main" val="1458392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36a89eb-a9db-4763-9df1-ffe381a12b0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A3E79FFE9CDD4F85ECA9EF1EC00B83" ma:contentTypeVersion="2" ma:contentTypeDescription="Create a new document." ma:contentTypeScope="" ma:versionID="2e3e7a36cf427731892b244b5b65a1e6">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188FCC3-5746-492B-9994-F9094E4818CC}"/>
</file>

<file path=customXml/itemProps2.xml><?xml version="1.0" encoding="utf-8"?>
<ds:datastoreItem xmlns:ds="http://schemas.openxmlformats.org/officeDocument/2006/customXml" ds:itemID="{C17911D6-DDAA-44C6-8167-D83EECC655E3}"/>
</file>

<file path=customXml/itemProps3.xml><?xml version="1.0" encoding="utf-8"?>
<ds:datastoreItem xmlns:ds="http://schemas.openxmlformats.org/officeDocument/2006/customXml" ds:itemID="{DDC78DE4-19F3-46C1-AC56-730192368B44}"/>
</file>

<file path=docProps/app.xml><?xml version="1.0" encoding="utf-8"?>
<Properties xmlns="http://schemas.openxmlformats.org/officeDocument/2006/extended-properties" xmlns:vt="http://schemas.openxmlformats.org/officeDocument/2006/docPropsVTypes">
  <Template>Sample presentation slides</Template>
  <TotalTime>5742</TotalTime>
  <Words>640</Words>
  <Application>Microsoft Office PowerPoint</Application>
  <PresentationFormat>On-screen Show (4:3)</PresentationFormat>
  <Paragraphs>86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PacifiCorp Overview  </vt:lpstr>
      <vt:lpstr>Natrium Nuclear Plant - TerraPower Project  </vt:lpstr>
      <vt:lpstr>Natrium Project Advantages </vt:lpstr>
      <vt:lpstr>Nuclear Fuel Comparison (HALEU 5x)</vt:lpstr>
      <vt:lpstr>Natrium Project (Coal Plant Advantages) </vt:lpstr>
      <vt:lpstr>Coal to Nuclear Benefits</vt:lpstr>
      <vt:lpstr>Changing Portfolio</vt:lpstr>
      <vt:lpstr>Renewable Overproduction?? </vt:lpstr>
      <vt:lpstr>Market Opportunities</vt:lpstr>
      <vt:lpstr>Policy Impacts to PacifiCorp Portfolio…</vt:lpstr>
      <vt:lpstr>Policy Impacts to PacifiCorp Portfolio…</vt:lpstr>
      <vt:lpstr>PowerPoint Presentation</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Nuclear in Coal Communities of Wyoming</dc:title>
  <dc:creator>t34215</dc:creator>
  <cp:lastModifiedBy>Tack, Chuck (PacifiCorp)</cp:lastModifiedBy>
  <cp:revision>539</cp:revision>
  <cp:lastPrinted>2014-12-09T13:44:00Z</cp:lastPrinted>
  <dcterms:created xsi:type="dcterms:W3CDTF">2009-09-28T15:53:02Z</dcterms:created>
  <dcterms:modified xsi:type="dcterms:W3CDTF">2022-06-29T03:22:58Z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0x010100F5A3E79FFE9CDD4F85ECA9EF1EC00B83</vt:lpwstr>
  </property>
</Properties>
</file>