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notesSlides/notesSlide1.xml" ContentType="application/vnd.openxmlformats-officedocument.presentationml.notesSlide+xml"/>
  <Override PartName="/ppt/slideLayouts/slideLayout6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 id="2147483721" r:id="rId2"/>
    <p:sldMasterId id="2147483755" r:id="rId3"/>
    <p:sldMasterId id="2147483782" r:id="rId4"/>
  </p:sldMasterIdLst>
  <p:notesMasterIdLst>
    <p:notesMasterId r:id="rId23"/>
  </p:notesMasterIdLst>
  <p:sldIdLst>
    <p:sldId id="268" r:id="rId5"/>
    <p:sldId id="269" r:id="rId6"/>
    <p:sldId id="2102" r:id="rId7"/>
    <p:sldId id="270" r:id="rId8"/>
    <p:sldId id="260" r:id="rId9"/>
    <p:sldId id="258" r:id="rId10"/>
    <p:sldId id="2104" r:id="rId11"/>
    <p:sldId id="275" r:id="rId12"/>
    <p:sldId id="261" r:id="rId13"/>
    <p:sldId id="281" r:id="rId14"/>
    <p:sldId id="2103" r:id="rId15"/>
    <p:sldId id="2018" r:id="rId16"/>
    <p:sldId id="2035" r:id="rId17"/>
    <p:sldId id="264" r:id="rId18"/>
    <p:sldId id="271" r:id="rId19"/>
    <p:sldId id="282" r:id="rId20"/>
    <p:sldId id="273" r:id="rId21"/>
    <p:sldId id="280" r:id="rId22"/>
  </p:sldIdLst>
  <p:sldSz cx="12192000" cy="6858000"/>
  <p:notesSz cx="7010400" cy="92964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CF7A3-ABC4-4BC0-A904-876E00C6D1DE}" v="92" dt="2022-06-21T18:45:57.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84422" autoAdjust="0"/>
  </p:normalViewPr>
  <p:slideViewPr>
    <p:cSldViewPr snapToGrid="0" snapToObjects="1">
      <p:cViewPr varScale="1">
        <p:scale>
          <a:sx n="69" d="100"/>
          <a:sy n="69" d="100"/>
        </p:scale>
        <p:origin x="994" y="62"/>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F2490F9-15E5-42B3-A721-BCAEA6723BA3}" type="datetimeFigureOut">
              <a:rPr lang="en-US" smtClean="0"/>
              <a:t>6/28/2022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A25EEE7-6757-44E5-8FD1-00860C57AEE5}" type="slidenum">
              <a:rPr lang="en-US" smtClean="0"/>
              <a:t>‹#›</a:t>
            </a:fld>
            <a:endParaRPr lang="en-US"/>
          </a:p>
        </p:txBody>
      </p:sp>
    </p:spTree>
    <p:extLst>
      <p:ext uri="{BB962C8B-B14F-4D97-AF65-F5344CB8AC3E}">
        <p14:creationId xmlns:p14="http://schemas.microsoft.com/office/powerpoint/2010/main" val="319588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25EEE7-6757-44E5-8FD1-00860C57AEE5}" type="slidenum">
              <a:rPr lang="en-US" smtClean="0"/>
              <a:t>1</a:t>
            </a:fld>
            <a:endParaRPr lang="en-US"/>
          </a:p>
        </p:txBody>
      </p:sp>
    </p:spTree>
    <p:extLst>
      <p:ext uri="{BB962C8B-B14F-4D97-AF65-F5344CB8AC3E}">
        <p14:creationId xmlns:p14="http://schemas.microsoft.com/office/powerpoint/2010/main" val="418302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25EEE7-6757-44E5-8FD1-00860C57AEE5}" type="slidenum">
              <a:rPr lang="en-US" smtClean="0"/>
              <a:t>4</a:t>
            </a:fld>
            <a:endParaRPr lang="en-US"/>
          </a:p>
        </p:txBody>
      </p:sp>
    </p:spTree>
    <p:extLst>
      <p:ext uri="{BB962C8B-B14F-4D97-AF65-F5344CB8AC3E}">
        <p14:creationId xmlns:p14="http://schemas.microsoft.com/office/powerpoint/2010/main" val="276069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25EEE7-6757-44E5-8FD1-00860C57AEE5}" type="slidenum">
              <a:rPr lang="en-US" smtClean="0"/>
              <a:t>5</a:t>
            </a:fld>
            <a:endParaRPr lang="en-US"/>
          </a:p>
        </p:txBody>
      </p:sp>
    </p:spTree>
    <p:extLst>
      <p:ext uri="{BB962C8B-B14F-4D97-AF65-F5344CB8AC3E}">
        <p14:creationId xmlns:p14="http://schemas.microsoft.com/office/powerpoint/2010/main" val="195578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25EEE7-6757-44E5-8FD1-00860C57AEE5}" type="slidenum">
              <a:rPr lang="en-US" smtClean="0"/>
              <a:t>11</a:t>
            </a:fld>
            <a:endParaRPr lang="en-US"/>
          </a:p>
        </p:txBody>
      </p:sp>
    </p:spTree>
    <p:extLst>
      <p:ext uri="{BB962C8B-B14F-4D97-AF65-F5344CB8AC3E}">
        <p14:creationId xmlns:p14="http://schemas.microsoft.com/office/powerpoint/2010/main" val="4061721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Technology</a:t>
            </a:r>
          </a:p>
          <a:p>
            <a:r>
              <a:rPr lang="en-US"/>
              <a:t>Design</a:t>
            </a:r>
          </a:p>
          <a:p>
            <a:r>
              <a:rPr lang="en-US"/>
              <a:t>Exclusion factors</a:t>
            </a:r>
          </a:p>
          <a:p>
            <a:r>
              <a:rPr lang="en-US"/>
              <a:t>Avoidance factors, may have to be relaxed</a:t>
            </a:r>
          </a:p>
          <a:p>
            <a:r>
              <a:rPr lang="en-US"/>
              <a:t>Suitability Factors</a:t>
            </a:r>
          </a:p>
          <a:p>
            <a:endParaRPr lang="en-US"/>
          </a:p>
          <a:p>
            <a:r>
              <a:rPr lang="en-US" sz="1200" b="1">
                <a:effectLst/>
                <a:latin typeface="Times New Roman" panose="02020603050405020304" pitchFamily="18" charset="0"/>
                <a:ea typeface="Times New Roman" panose="02020603050405020304" pitchFamily="18" charset="0"/>
                <a:cs typeface="Arial" panose="020B0604020202020204" pitchFamily="34" charset="0"/>
              </a:rPr>
              <a:t>Proposed/ Alternative Designs Screening—ENW is at and can use</a:t>
            </a:r>
            <a:endParaRPr lang="en-US" b="1"/>
          </a:p>
        </p:txBody>
      </p:sp>
      <p:sp>
        <p:nvSpPr>
          <p:cNvPr id="4" name="Slide Number Placeholder 3"/>
          <p:cNvSpPr>
            <a:spLocks noGrp="1"/>
          </p:cNvSpPr>
          <p:nvPr>
            <p:ph type="sldNum" sz="quarter" idx="5"/>
          </p:nvPr>
        </p:nvSpPr>
        <p:spPr/>
        <p:txBody>
          <a:bodyPr/>
          <a:lstStyle/>
          <a:p>
            <a:fld id="{EA25EEE7-6757-44E5-8FD1-00860C57AEE5}" type="slidenum">
              <a:rPr lang="en-US" smtClean="0"/>
              <a:t>15</a:t>
            </a:fld>
            <a:endParaRPr lang="en-US"/>
          </a:p>
        </p:txBody>
      </p:sp>
    </p:spTree>
    <p:extLst>
      <p:ext uri="{BB962C8B-B14F-4D97-AF65-F5344CB8AC3E}">
        <p14:creationId xmlns:p14="http://schemas.microsoft.com/office/powerpoint/2010/main" val="88059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Technology</a:t>
            </a:r>
          </a:p>
          <a:p>
            <a:r>
              <a:rPr lang="en-US"/>
              <a:t>Design</a:t>
            </a:r>
          </a:p>
          <a:p>
            <a:r>
              <a:rPr lang="en-US"/>
              <a:t>Exclusion factors</a:t>
            </a:r>
          </a:p>
          <a:p>
            <a:r>
              <a:rPr lang="en-US"/>
              <a:t>Avoidance factors, may have to be relaxed</a:t>
            </a:r>
          </a:p>
          <a:p>
            <a:r>
              <a:rPr lang="en-US"/>
              <a:t>Suitability Factors</a:t>
            </a:r>
          </a:p>
          <a:p>
            <a:endParaRPr lang="en-US"/>
          </a:p>
          <a:p>
            <a:r>
              <a:rPr lang="en-US" sz="1200" b="1">
                <a:effectLst/>
                <a:latin typeface="Times New Roman" panose="02020603050405020304" pitchFamily="18" charset="0"/>
                <a:ea typeface="Times New Roman" panose="02020603050405020304" pitchFamily="18" charset="0"/>
                <a:cs typeface="Arial" panose="020B0604020202020204" pitchFamily="34" charset="0"/>
              </a:rPr>
              <a:t>Proposed/ Alternative Designs Screening—ENW is at and can use</a:t>
            </a:r>
            <a:endParaRPr lang="en-US" b="1"/>
          </a:p>
        </p:txBody>
      </p:sp>
      <p:sp>
        <p:nvSpPr>
          <p:cNvPr id="4" name="Slide Number Placeholder 3"/>
          <p:cNvSpPr>
            <a:spLocks noGrp="1"/>
          </p:cNvSpPr>
          <p:nvPr>
            <p:ph type="sldNum" sz="quarter" idx="5"/>
          </p:nvPr>
        </p:nvSpPr>
        <p:spPr/>
        <p:txBody>
          <a:bodyPr/>
          <a:lstStyle/>
          <a:p>
            <a:fld id="{EA25EEE7-6757-44E5-8FD1-00860C57AEE5}" type="slidenum">
              <a:rPr lang="en-US" smtClean="0"/>
              <a:t>16</a:t>
            </a:fld>
            <a:endParaRPr lang="en-US"/>
          </a:p>
        </p:txBody>
      </p:sp>
    </p:spTree>
    <p:extLst>
      <p:ext uri="{BB962C8B-B14F-4D97-AF65-F5344CB8AC3E}">
        <p14:creationId xmlns:p14="http://schemas.microsoft.com/office/powerpoint/2010/main" val="83076001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linkedin.com/company/epri" TargetMode="External"/><Relationship Id="rId7" Type="http://schemas.openxmlformats.org/officeDocument/2006/relationships/hyperlink" Target="https://twitter.com/EPRINews" TargetMode="External"/><Relationship Id="rId2" Type="http://schemas.openxmlformats.org/officeDocument/2006/relationships/hyperlink" Target="http://www.epri.com/" TargetMode="External"/><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hyperlink" Target="https://www.facebook.com/EPRI/" TargetMode="External"/><Relationship Id="rId4" Type="http://schemas.openxmlformats.org/officeDocument/2006/relationships/image" Target="../media/image4.png"/><Relationship Id="rId9" Type="http://schemas.openxmlformats.org/officeDocument/2006/relationships/image" Target="../media/image2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linkedin.com/company/epri" TargetMode="External"/><Relationship Id="rId7" Type="http://schemas.openxmlformats.org/officeDocument/2006/relationships/hyperlink" Target="https://twitter.com/EPRINews" TargetMode="External"/><Relationship Id="rId2" Type="http://schemas.openxmlformats.org/officeDocument/2006/relationships/hyperlink" Target="http://www.epri.com/" TargetMode="External"/><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hyperlink" Target="https://www.facebook.com/EPRI/" TargetMode="External"/><Relationship Id="rId4" Type="http://schemas.openxmlformats.org/officeDocument/2006/relationships/image" Target="../media/image4.png"/><Relationship Id="rId9"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EPRI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EDFE55-CD97-4806-B97B-A9091661CD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708"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9" name="Rectangle 8"/>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8"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3915F8B0-B666-42D5-9101-41C9E224E801}"/>
              </a:ext>
            </a:extLst>
          </p:cNvPr>
          <p:cNvGrpSpPr/>
          <p:nvPr/>
        </p:nvGrpSpPr>
        <p:grpSpPr>
          <a:xfrm>
            <a:off x="338624" y="6181725"/>
            <a:ext cx="4435668" cy="542465"/>
            <a:chOff x="338624" y="6181725"/>
            <a:chExt cx="4435668" cy="542465"/>
          </a:xfrm>
        </p:grpSpPr>
        <p:sp>
          <p:nvSpPr>
            <p:cNvPr id="26" name="Text Box 47">
              <a:extLst>
                <a:ext uri="{FF2B5EF4-FFF2-40B4-BE49-F238E27FC236}">
                  <a16:creationId xmlns:a16="http://schemas.microsoft.com/office/drawing/2014/main" id="{8E8588FC-1D76-47C5-B595-0F9502D2BC62}"/>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7" name="TextBox 26">
              <a:hlinkClick r:id="rId3"/>
              <a:extLst>
                <a:ext uri="{FF2B5EF4-FFF2-40B4-BE49-F238E27FC236}">
                  <a16:creationId xmlns:a16="http://schemas.microsoft.com/office/drawing/2014/main" id="{B555F5C0-13E9-4F31-AC9E-6AA423B9AA4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tx1">
                      <a:lumMod val="65000"/>
                      <a:lumOff val="35000"/>
                    </a:schemeClr>
                  </a:solidFill>
                  <a:latin typeface="Century Gothic" panose="020B0502020202020204" pitchFamily="34" charset="0"/>
                </a:rPr>
                <a:t>www.epri.com</a:t>
              </a:r>
            </a:p>
          </p:txBody>
        </p:sp>
        <p:cxnSp>
          <p:nvCxnSpPr>
            <p:cNvPr id="28" name="Straight Connector 27">
              <a:extLst>
                <a:ext uri="{FF2B5EF4-FFF2-40B4-BE49-F238E27FC236}">
                  <a16:creationId xmlns:a16="http://schemas.microsoft.com/office/drawing/2014/main" id="{23518BE5-5103-47F0-BFFA-88320B777BD5}"/>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4"/>
              <a:extLst>
                <a:ext uri="{FF2B5EF4-FFF2-40B4-BE49-F238E27FC236}">
                  <a16:creationId xmlns:a16="http://schemas.microsoft.com/office/drawing/2014/main" id="{F99B0C38-6987-4402-AC71-C1BDE714DE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0" name="Picture 29">
              <a:hlinkClick r:id="rId6"/>
              <a:extLst>
                <a:ext uri="{FF2B5EF4-FFF2-40B4-BE49-F238E27FC236}">
                  <a16:creationId xmlns:a16="http://schemas.microsoft.com/office/drawing/2014/main" id="{5B7BD5C0-06C6-4AB3-BC4D-383CBA3FC5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1" name="Picture 30">
              <a:hlinkClick r:id="rId8"/>
              <a:extLst>
                <a:ext uri="{FF2B5EF4-FFF2-40B4-BE49-F238E27FC236}">
                  <a16:creationId xmlns:a16="http://schemas.microsoft.com/office/drawing/2014/main" id="{D6A42936-581D-4AE8-8C5D-114B70E95E1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136752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189580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1871114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968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3520791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4592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409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2781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9" name="Title 1">
            <a:extLst>
              <a:ext uri="{FF2B5EF4-FFF2-40B4-BE49-F238E27FC236}">
                <a16:creationId xmlns:a16="http://schemas.microsoft.com/office/drawing/2014/main" id="{194B0ED0-AA7A-498C-AD8A-0B253F5728D7}"/>
              </a:ext>
            </a:extLst>
          </p:cNvPr>
          <p:cNvSpPr>
            <a:spLocks noGrp="1"/>
          </p:cNvSpPr>
          <p:nvPr>
            <p:ph type="title"/>
          </p:nvPr>
        </p:nvSpPr>
        <p:spPr>
          <a:xfrm>
            <a:off x="6420678" y="182563"/>
            <a:ext cx="5339301" cy="1159220"/>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7646DC3-E2A5-4F68-86AC-14EB8BC340EE}"/>
              </a:ext>
            </a:extLst>
          </p:cNvPr>
          <p:cNvSpPr>
            <a:spLocks noGrp="1"/>
          </p:cNvSpPr>
          <p:nvPr>
            <p:ph sz="half" idx="1"/>
          </p:nvPr>
        </p:nvSpPr>
        <p:spPr>
          <a:xfrm>
            <a:off x="6420678" y="1749288"/>
            <a:ext cx="5339301"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6F6667A-CB20-4940-A3BF-E7F481E3E504}"/>
              </a:ext>
            </a:extLst>
          </p:cNvPr>
          <p:cNvSpPr>
            <a:spLocks noGrp="1"/>
          </p:cNvSpPr>
          <p:nvPr>
            <p:ph idx="10"/>
          </p:nvPr>
        </p:nvSpPr>
        <p:spPr>
          <a:xfrm>
            <a:off x="360459"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240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0212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Two Columns with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2204D-AA59-4281-B094-CDB0E6D6948A}"/>
              </a:ext>
            </a:extLst>
          </p:cNvPr>
          <p:cNvSpPr/>
          <p:nvPr/>
        </p:nvSpPr>
        <p:spPr bwMode="auto">
          <a:xfrm>
            <a:off x="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5" name="Rectangle 4">
            <a:extLst>
              <a:ext uri="{FF2B5EF4-FFF2-40B4-BE49-F238E27FC236}">
                <a16:creationId xmlns:a16="http://schemas.microsoft.com/office/drawing/2014/main" id="{ACF1E9CB-7558-4122-A62E-9942A0DBBB65}"/>
              </a:ext>
            </a:extLst>
          </p:cNvPr>
          <p:cNvSpPr/>
          <p:nvPr/>
        </p:nvSpPr>
        <p:spPr bwMode="auto">
          <a:xfrm>
            <a:off x="134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6" name="Title 1">
            <a:extLst>
              <a:ext uri="{FF2B5EF4-FFF2-40B4-BE49-F238E27FC236}">
                <a16:creationId xmlns:a16="http://schemas.microsoft.com/office/drawing/2014/main" id="{C75E6752-5F59-4508-8F3C-FF9D1B047611}"/>
              </a:ext>
            </a:extLst>
          </p:cNvPr>
          <p:cNvSpPr>
            <a:spLocks noGrp="1"/>
          </p:cNvSpPr>
          <p:nvPr>
            <p:ph type="title"/>
          </p:nvPr>
        </p:nvSpPr>
        <p:spPr>
          <a:xfrm>
            <a:off x="6368995" y="182563"/>
            <a:ext cx="5501235" cy="1159220"/>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A977035-A32B-4655-A3B4-502342320F06}"/>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4ACBB8F7-81EE-4B65-A5E7-C39C5D0E3C84}"/>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039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NUC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8956C-18D0-412B-95E3-E5C100C5EE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7" name="Group 26">
            <a:extLst>
              <a:ext uri="{FF2B5EF4-FFF2-40B4-BE49-F238E27FC236}">
                <a16:creationId xmlns:a16="http://schemas.microsoft.com/office/drawing/2014/main" id="{05ED8085-ABA4-48ED-A519-0831B00D8554}"/>
              </a:ext>
            </a:extLst>
          </p:cNvPr>
          <p:cNvGrpSpPr/>
          <p:nvPr/>
        </p:nvGrpSpPr>
        <p:grpSpPr>
          <a:xfrm>
            <a:off x="338624" y="6181725"/>
            <a:ext cx="4435668" cy="542465"/>
            <a:chOff x="338624" y="6181725"/>
            <a:chExt cx="4435668" cy="542465"/>
          </a:xfrm>
        </p:grpSpPr>
        <p:sp>
          <p:nvSpPr>
            <p:cNvPr id="28" name="Text Box 47">
              <a:extLst>
                <a:ext uri="{FF2B5EF4-FFF2-40B4-BE49-F238E27FC236}">
                  <a16:creationId xmlns:a16="http://schemas.microsoft.com/office/drawing/2014/main" id="{F4F39EAF-D093-4E70-B2D6-880ADC60D8A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9" name="TextBox 28">
              <a:hlinkClick r:id="rId3"/>
              <a:extLst>
                <a:ext uri="{FF2B5EF4-FFF2-40B4-BE49-F238E27FC236}">
                  <a16:creationId xmlns:a16="http://schemas.microsoft.com/office/drawing/2014/main" id="{70A982AF-08B3-4ACE-B2CD-2630BF146A3C}"/>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tx1">
                      <a:lumMod val="65000"/>
                      <a:lumOff val="35000"/>
                    </a:schemeClr>
                  </a:solidFill>
                  <a:latin typeface="Century Gothic" panose="020B0502020202020204" pitchFamily="34" charset="0"/>
                </a:rPr>
                <a:t>www.epri.com</a:t>
              </a:r>
            </a:p>
          </p:txBody>
        </p:sp>
        <p:cxnSp>
          <p:nvCxnSpPr>
            <p:cNvPr id="33" name="Straight Connector 32">
              <a:extLst>
                <a:ext uri="{FF2B5EF4-FFF2-40B4-BE49-F238E27FC236}">
                  <a16:creationId xmlns:a16="http://schemas.microsoft.com/office/drawing/2014/main" id="{CF511B19-8779-4ED6-BFF5-0D994F5C5A65}"/>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5" name="Picture 34">
              <a:hlinkClick r:id="rId4"/>
              <a:extLst>
                <a:ext uri="{FF2B5EF4-FFF2-40B4-BE49-F238E27FC236}">
                  <a16:creationId xmlns:a16="http://schemas.microsoft.com/office/drawing/2014/main" id="{AFE65F2A-EA10-45F6-AC3E-CEEF60A74D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6" name="Picture 35">
              <a:hlinkClick r:id="rId6"/>
              <a:extLst>
                <a:ext uri="{FF2B5EF4-FFF2-40B4-BE49-F238E27FC236}">
                  <a16:creationId xmlns:a16="http://schemas.microsoft.com/office/drawing/2014/main" id="{0DE3DCEC-148B-448A-9E2A-45B1BBF5BC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7" name="Picture 36">
              <a:hlinkClick r:id="rId8"/>
              <a:extLst>
                <a:ext uri="{FF2B5EF4-FFF2-40B4-BE49-F238E27FC236}">
                  <a16:creationId xmlns:a16="http://schemas.microsoft.com/office/drawing/2014/main" id="{EFB9741B-B64E-4FCE-8F82-2A995BEB50A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080677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17807F-D435-3748-B68A-6F2BCBE2BDE8}"/>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85B9D1C1-137F-2449-9605-5A885723D229}"/>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D015B7FF-8AE1-7840-8A12-38421A00C9B1}"/>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910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2540B-7B8C-4538-9553-857173998AE4}"/>
              </a:ext>
            </a:extLst>
          </p:cNvPr>
          <p:cNvSpPr/>
          <p:nvPr/>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4511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93361-5DEE-416E-BF8A-9AAC84762D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15" name="Rectangle 35"/>
          <p:cNvSpPr>
            <a:spLocks noGrp="1" noChangeArrowheads="1"/>
          </p:cNvSpPr>
          <p:nvPr>
            <p:ph type="ctrTitle" sz="quarter" hasCustomPrompt="1"/>
          </p:nvPr>
        </p:nvSpPr>
        <p:spPr>
          <a:xfrm>
            <a:off x="4688" y="2712785"/>
            <a:ext cx="12196689" cy="1626781"/>
          </a:xfrm>
          <a:ln>
            <a:noFill/>
          </a:ln>
        </p:spPr>
        <p:txBody>
          <a:bodyPr anchor="ctr">
            <a:normAutofit/>
          </a:bodyPr>
          <a:lstStyle>
            <a:lvl1pPr algn="ctr">
              <a:spcAft>
                <a:spcPts val="600"/>
              </a:spcAft>
              <a:defRPr sz="3600">
                <a:solidFill>
                  <a:schemeClr val="bg1"/>
                </a:solidFill>
              </a:defRPr>
            </a:lvl1pPr>
          </a:lstStyle>
          <a:p>
            <a:r>
              <a:rPr lang="en-US" dirty="0"/>
              <a:t>CLICK TO EDIT SECTION TITLE STYLE</a:t>
            </a:r>
          </a:p>
        </p:txBody>
      </p:sp>
    </p:spTree>
    <p:extLst>
      <p:ext uri="{BB962C8B-B14F-4D97-AF65-F5344CB8AC3E}">
        <p14:creationId xmlns:p14="http://schemas.microsoft.com/office/powerpoint/2010/main" val="3870382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F31C54-28E4-451E-87C9-3AAB9056C6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93518"/>
            <a:ext cx="12188952" cy="6567055"/>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a:solidFill>
                  <a:schemeClr val="bg1"/>
                </a:solidFill>
                <a:latin typeface="+mj-lt"/>
              </a:rPr>
              <a:t>Together…Shaping the Future of Energy</a:t>
            </a:r>
            <a:r>
              <a:rPr lang="en-US" sz="2800" b="0" kern="1200" spc="150" baseline="30000">
                <a:solidFill>
                  <a:schemeClr val="bg1"/>
                </a:solidFill>
                <a:latin typeface="Arial" charset="0"/>
                <a:ea typeface="+mn-ea"/>
                <a:cs typeface="+mn-cs"/>
              </a:rPr>
              <a:t>®</a:t>
            </a:r>
            <a:endParaRPr lang="en-US" sz="2800" b="0" spc="150" baseline="0">
              <a:solidFill>
                <a:schemeClr val="bg1"/>
              </a:solidFill>
              <a:latin typeface="+mn-lt"/>
            </a:endParaRPr>
          </a:p>
        </p:txBody>
      </p:sp>
    </p:spTree>
    <p:extLst>
      <p:ext uri="{BB962C8B-B14F-4D97-AF65-F5344CB8AC3E}">
        <p14:creationId xmlns:p14="http://schemas.microsoft.com/office/powerpoint/2010/main" val="1877443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69AE35-706A-4560-B5DD-3058B630A0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a:solidFill>
                  <a:schemeClr val="bg1"/>
                </a:solidFill>
                <a:latin typeface="+mj-lt"/>
              </a:rPr>
              <a:t>Together…Shaping the Future of Energy</a:t>
            </a:r>
            <a:r>
              <a:rPr lang="en-US" sz="2800" b="0" kern="1200" spc="150" baseline="30000">
                <a:solidFill>
                  <a:schemeClr val="bg1"/>
                </a:solidFill>
                <a:latin typeface="Arial" charset="0"/>
                <a:ea typeface="+mn-ea"/>
                <a:cs typeface="+mn-cs"/>
              </a:rPr>
              <a:t>®</a:t>
            </a:r>
            <a:endParaRPr lang="en-US" sz="2800" b="0" spc="150" baseline="0">
              <a:solidFill>
                <a:schemeClr val="bg1"/>
              </a:solidFill>
              <a:latin typeface="+mn-lt"/>
            </a:endParaRPr>
          </a:p>
        </p:txBody>
      </p:sp>
      <p:pic>
        <p:nvPicPr>
          <p:cNvPr id="4" name="Picture 3">
            <a:extLst>
              <a:ext uri="{FF2B5EF4-FFF2-40B4-BE49-F238E27FC236}">
                <a16:creationId xmlns:a16="http://schemas.microsoft.com/office/drawing/2014/main" id="{8836F209-0056-42E3-B38F-5FAA62C15D34}"/>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5443574"/>
            <a:ext cx="12188952" cy="1232355"/>
          </a:xfrm>
          <a:prstGeom prst="rect">
            <a:avLst/>
          </a:prstGeom>
        </p:spPr>
      </p:pic>
    </p:spTree>
    <p:extLst>
      <p:ext uri="{BB962C8B-B14F-4D97-AF65-F5344CB8AC3E}">
        <p14:creationId xmlns:p14="http://schemas.microsoft.com/office/powerpoint/2010/main" val="2099585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0724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EPRI 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4125A4A-6E7B-4D52-B782-D35971C178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A68A5119-6328-45A2-B788-4D75501A863B}"/>
              </a:ext>
            </a:extLst>
          </p:cNvPr>
          <p:cNvSpPr/>
          <p:nvPr/>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28708"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9" name="Rectangle 8"/>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8"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3915F8B0-B666-42D5-9101-41C9E224E801}"/>
              </a:ext>
            </a:extLst>
          </p:cNvPr>
          <p:cNvGrpSpPr/>
          <p:nvPr/>
        </p:nvGrpSpPr>
        <p:grpSpPr>
          <a:xfrm>
            <a:off x="338624" y="6181725"/>
            <a:ext cx="4435668" cy="542465"/>
            <a:chOff x="338624" y="6181725"/>
            <a:chExt cx="4435668" cy="542465"/>
          </a:xfrm>
        </p:grpSpPr>
        <p:sp>
          <p:nvSpPr>
            <p:cNvPr id="26" name="Text Box 47">
              <a:extLst>
                <a:ext uri="{FF2B5EF4-FFF2-40B4-BE49-F238E27FC236}">
                  <a16:creationId xmlns:a16="http://schemas.microsoft.com/office/drawing/2014/main" id="{8E8588FC-1D76-47C5-B595-0F9502D2BC62}"/>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7" name="TextBox 26">
              <a:hlinkClick r:id="rId3"/>
              <a:extLst>
                <a:ext uri="{FF2B5EF4-FFF2-40B4-BE49-F238E27FC236}">
                  <a16:creationId xmlns:a16="http://schemas.microsoft.com/office/drawing/2014/main" id="{B555F5C0-13E9-4F31-AC9E-6AA423B9AA4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bg1">
                      <a:lumMod val="65000"/>
                    </a:schemeClr>
                  </a:solidFill>
                  <a:latin typeface="Century Gothic" panose="020B0502020202020204" pitchFamily="34" charset="0"/>
                </a:rPr>
                <a:t>www.epri.com</a:t>
              </a:r>
            </a:p>
          </p:txBody>
        </p:sp>
        <p:cxnSp>
          <p:nvCxnSpPr>
            <p:cNvPr id="28" name="Straight Connector 27">
              <a:extLst>
                <a:ext uri="{FF2B5EF4-FFF2-40B4-BE49-F238E27FC236}">
                  <a16:creationId xmlns:a16="http://schemas.microsoft.com/office/drawing/2014/main" id="{23518BE5-5103-47F0-BFFA-88320B777BD5}"/>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4"/>
              <a:extLst>
                <a:ext uri="{FF2B5EF4-FFF2-40B4-BE49-F238E27FC236}">
                  <a16:creationId xmlns:a16="http://schemas.microsoft.com/office/drawing/2014/main" id="{F99B0C38-6987-4402-AC71-C1BDE714DE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0" name="Picture 29">
              <a:hlinkClick r:id="rId6"/>
              <a:extLst>
                <a:ext uri="{FF2B5EF4-FFF2-40B4-BE49-F238E27FC236}">
                  <a16:creationId xmlns:a16="http://schemas.microsoft.com/office/drawing/2014/main" id="{5B7BD5C0-06C6-4AB3-BC4D-383CBA3FC5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1" name="Picture 30">
              <a:hlinkClick r:id="rId8"/>
              <a:extLst>
                <a:ext uri="{FF2B5EF4-FFF2-40B4-BE49-F238E27FC236}">
                  <a16:creationId xmlns:a16="http://schemas.microsoft.com/office/drawing/2014/main" id="{D6A42936-581D-4AE8-8C5D-114B70E95E1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463693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NUC 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218B94F-AF87-4DF5-917F-68B3B9D7A8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B2F6689D-6A8A-4E1B-8998-9AC1E3ECD2C6}"/>
              </a:ext>
            </a:extLst>
          </p:cNvPr>
          <p:cNvSpPr/>
          <p:nvPr/>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15" name="Rectangle 36">
            <a:extLst>
              <a:ext uri="{FF2B5EF4-FFF2-40B4-BE49-F238E27FC236}">
                <a16:creationId xmlns:a16="http://schemas.microsoft.com/office/drawing/2014/main" id="{D7C3314F-86DB-4666-89BC-E224A47AA062}"/>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B4AEFD5D-4F01-4FFD-A6FA-B1A213C90EFF}"/>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9596A093-57F4-4FA6-BBBD-EA76DC5F2277}"/>
              </a:ext>
            </a:extLst>
          </p:cNvPr>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5F750E21-1D49-4E10-827D-200B25629710}"/>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07453110-6C0E-44E4-ACB1-022FA42D6846}"/>
              </a:ext>
            </a:extLst>
          </p:cNvPr>
          <p:cNvGrpSpPr/>
          <p:nvPr/>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4CC1F13D-4ED5-414F-B47A-3BB58384C68C}"/>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55C77DAA-8736-45B7-8579-3F371B2BE0BF}"/>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D494A2CC-906D-4738-8D19-75CF39B5EFE9}"/>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3" name="Picture 22">
              <a:hlinkClick r:id="rId4"/>
              <a:extLst>
                <a:ext uri="{FF2B5EF4-FFF2-40B4-BE49-F238E27FC236}">
                  <a16:creationId xmlns:a16="http://schemas.microsoft.com/office/drawing/2014/main" id="{6ED68CC2-1290-418C-A3D8-BF4003C7E2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4" name="Picture 23">
              <a:hlinkClick r:id="rId6"/>
              <a:extLst>
                <a:ext uri="{FF2B5EF4-FFF2-40B4-BE49-F238E27FC236}">
                  <a16:creationId xmlns:a16="http://schemas.microsoft.com/office/drawing/2014/main" id="{426FC693-794E-4D5A-859E-E566063163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5" name="Picture 24">
              <a:hlinkClick r:id="rId8"/>
              <a:extLst>
                <a:ext uri="{FF2B5EF4-FFF2-40B4-BE49-F238E27FC236}">
                  <a16:creationId xmlns:a16="http://schemas.microsoft.com/office/drawing/2014/main" id="{9CB44A66-913A-4906-AF8C-CAF624948AF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3390356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E&amp;SES 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B199534-F376-4046-B2A5-0DABF23BCF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9CA10209-2556-4E88-9C53-C82BB561D360}"/>
              </a:ext>
            </a:extLst>
          </p:cNvPr>
          <p:cNvSpPr/>
          <p:nvPr/>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15" name="Rectangle 36">
            <a:extLst>
              <a:ext uri="{FF2B5EF4-FFF2-40B4-BE49-F238E27FC236}">
                <a16:creationId xmlns:a16="http://schemas.microsoft.com/office/drawing/2014/main" id="{5A65CD8C-571F-4F13-9ACD-388A95F9C39D}"/>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70D9540F-8676-4DC9-9AD0-53E2E447A60B}"/>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45335DD4-CF31-4226-B0ED-6AC0861CE7F3}"/>
              </a:ext>
            </a:extLst>
          </p:cNvPr>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81B1AA5F-8799-4148-ADE4-03B6015AF9B8}"/>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0387B37E-24DE-41FE-88B8-CB71C413E485}"/>
              </a:ext>
            </a:extLst>
          </p:cNvPr>
          <p:cNvGrpSpPr/>
          <p:nvPr/>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F57861ED-D104-4B83-9E17-35CF65C933C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C7DB855C-420B-4B9F-9C3D-E931FD2DF19C}"/>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89B135E8-388C-476B-82E7-3A3F166F4770}"/>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3" name="Picture 22">
              <a:hlinkClick r:id="rId4"/>
              <a:extLst>
                <a:ext uri="{FF2B5EF4-FFF2-40B4-BE49-F238E27FC236}">
                  <a16:creationId xmlns:a16="http://schemas.microsoft.com/office/drawing/2014/main" id="{E266B037-1BAF-478E-B5C5-9813F14BC6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4" name="Picture 23">
              <a:hlinkClick r:id="rId6"/>
              <a:extLst>
                <a:ext uri="{FF2B5EF4-FFF2-40B4-BE49-F238E27FC236}">
                  <a16:creationId xmlns:a16="http://schemas.microsoft.com/office/drawing/2014/main" id="{199E82FE-B4CC-442B-87B2-8AA034F45E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6" name="Picture 25">
              <a:hlinkClick r:id="rId8"/>
              <a:extLst>
                <a:ext uri="{FF2B5EF4-FFF2-40B4-BE49-F238E27FC236}">
                  <a16:creationId xmlns:a16="http://schemas.microsoft.com/office/drawing/2014/main" id="{6FDA0DCD-8F49-4EC3-BAB9-28F0A9A0AAF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1397586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 Title Slid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933846D-8286-4C4F-9E84-0166B3B6F0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5B49EC80-CE18-49D5-9DBD-93A4A1A9B1D5}"/>
              </a:ext>
            </a:extLst>
          </p:cNvPr>
          <p:cNvSpPr/>
          <p:nvPr/>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15" name="Rectangle 36">
            <a:extLst>
              <a:ext uri="{FF2B5EF4-FFF2-40B4-BE49-F238E27FC236}">
                <a16:creationId xmlns:a16="http://schemas.microsoft.com/office/drawing/2014/main" id="{336A74C0-A223-46BC-950A-5C256B933095}"/>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73DAF180-15A4-4BE3-B0CC-48CBC7F9C9E0}"/>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00003823-90A6-477A-AC03-4669EEFDD197}"/>
              </a:ext>
            </a:extLst>
          </p:cNvPr>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8C726F29-9B81-4284-BEAB-1D2A0A773AB9}"/>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260935A5-5331-4D5C-B8B2-E787D14F37CD}"/>
              </a:ext>
            </a:extLst>
          </p:cNvPr>
          <p:cNvGrpSpPr/>
          <p:nvPr/>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1543F947-2CD5-4999-91AD-575B7FBF6950}"/>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B5472040-DAF7-49EE-98F1-32B31821D271}"/>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FAF9D9D9-25D6-4B21-98BD-03C1BCC4484B}"/>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4" name="Picture 23">
              <a:hlinkClick r:id="rId4"/>
              <a:extLst>
                <a:ext uri="{FF2B5EF4-FFF2-40B4-BE49-F238E27FC236}">
                  <a16:creationId xmlns:a16="http://schemas.microsoft.com/office/drawing/2014/main" id="{0FD9CB8F-F626-433E-B0F9-62CFB72544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6" name="Picture 25">
              <a:hlinkClick r:id="rId6"/>
              <a:extLst>
                <a:ext uri="{FF2B5EF4-FFF2-40B4-BE49-F238E27FC236}">
                  <a16:creationId xmlns:a16="http://schemas.microsoft.com/office/drawing/2014/main" id="{11CD34C3-0F8A-49C9-B966-3B44522D39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7" name="Picture 26">
              <a:hlinkClick r:id="rId8"/>
              <a:extLst>
                <a:ext uri="{FF2B5EF4-FFF2-40B4-BE49-F238E27FC236}">
                  <a16:creationId xmlns:a16="http://schemas.microsoft.com/office/drawing/2014/main" id="{2E7D2D06-4352-44B1-A75A-F5B807921D3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95851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amp;SES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31F06-3E89-4DC2-BB45-7EE9A7B32C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F6A2914A-AAC4-4409-9DC2-C181488DA4B3}"/>
              </a:ext>
            </a:extLst>
          </p:cNvPr>
          <p:cNvGrpSpPr/>
          <p:nvPr/>
        </p:nvGrpSpPr>
        <p:grpSpPr>
          <a:xfrm>
            <a:off x="338624" y="6181725"/>
            <a:ext cx="4435668" cy="542465"/>
            <a:chOff x="338624" y="6181725"/>
            <a:chExt cx="4435668" cy="542465"/>
          </a:xfrm>
        </p:grpSpPr>
        <p:sp>
          <p:nvSpPr>
            <p:cNvPr id="29" name="Text Box 47">
              <a:extLst>
                <a:ext uri="{FF2B5EF4-FFF2-40B4-BE49-F238E27FC236}">
                  <a16:creationId xmlns:a16="http://schemas.microsoft.com/office/drawing/2014/main" id="{2AD0D039-F165-4672-8A4D-636C8A4722C6}"/>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33" name="TextBox 32">
              <a:hlinkClick r:id="rId3"/>
              <a:extLst>
                <a:ext uri="{FF2B5EF4-FFF2-40B4-BE49-F238E27FC236}">
                  <a16:creationId xmlns:a16="http://schemas.microsoft.com/office/drawing/2014/main" id="{21A3DC88-FB53-4B30-8657-1F27078A853D}"/>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tx1">
                      <a:lumMod val="65000"/>
                      <a:lumOff val="35000"/>
                    </a:schemeClr>
                  </a:solidFill>
                  <a:latin typeface="Century Gothic" panose="020B0502020202020204" pitchFamily="34" charset="0"/>
                </a:rPr>
                <a:t>www.epri.com</a:t>
              </a:r>
            </a:p>
          </p:txBody>
        </p:sp>
        <p:cxnSp>
          <p:nvCxnSpPr>
            <p:cNvPr id="35" name="Straight Connector 34">
              <a:extLst>
                <a:ext uri="{FF2B5EF4-FFF2-40B4-BE49-F238E27FC236}">
                  <a16:creationId xmlns:a16="http://schemas.microsoft.com/office/drawing/2014/main" id="{36D96DFB-D8B4-401B-BD76-D4FAB2779AC3}"/>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6" name="Picture 35">
              <a:hlinkClick r:id="rId4"/>
              <a:extLst>
                <a:ext uri="{FF2B5EF4-FFF2-40B4-BE49-F238E27FC236}">
                  <a16:creationId xmlns:a16="http://schemas.microsoft.com/office/drawing/2014/main" id="{6146E3C0-C099-4B35-AB14-7B6C4FAFEE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7" name="Picture 36">
              <a:hlinkClick r:id="rId6"/>
              <a:extLst>
                <a:ext uri="{FF2B5EF4-FFF2-40B4-BE49-F238E27FC236}">
                  <a16:creationId xmlns:a16="http://schemas.microsoft.com/office/drawing/2014/main" id="{0F94D77D-2453-4542-AFC0-11CA186E81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8" name="Picture 37">
              <a:hlinkClick r:id="rId8"/>
              <a:extLst>
                <a:ext uri="{FF2B5EF4-FFF2-40B4-BE49-F238E27FC236}">
                  <a16:creationId xmlns:a16="http://schemas.microsoft.com/office/drawing/2014/main" id="{87C10504-8C10-4A69-A247-764C0BB9FCB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006912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G&amp;LCR 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5804657-5855-4902-9A2C-CCCB0130A1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907981A0-E568-4019-80B5-520E03DD0A35}"/>
              </a:ext>
            </a:extLst>
          </p:cNvPr>
          <p:cNvSpPr/>
          <p:nvPr/>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15" name="Rectangle 36">
            <a:extLst>
              <a:ext uri="{FF2B5EF4-FFF2-40B4-BE49-F238E27FC236}">
                <a16:creationId xmlns:a16="http://schemas.microsoft.com/office/drawing/2014/main" id="{0E5FCFF2-B598-4D15-976B-D888841FBD6A}"/>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643D994C-FBFD-4CDC-AE44-B05123BF6BE8}"/>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C2417D22-7836-4487-85F1-3016BE1064FF}"/>
              </a:ext>
            </a:extLst>
          </p:cNvPr>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C2AA1D4D-8510-4AD9-8488-C60E3C249D83}"/>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0A4CB0F9-2B3B-4498-A401-385B85C289B4}"/>
              </a:ext>
            </a:extLst>
          </p:cNvPr>
          <p:cNvGrpSpPr/>
          <p:nvPr/>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F01B1046-0558-4D79-8DE8-F0CE2BE4AD44}"/>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A8CE954D-BB6A-4798-AA35-CAF9B0D557A1}"/>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5D9FAF62-DBCD-4B7D-B617-AF7627633546}"/>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3" name="Picture 22">
              <a:hlinkClick r:id="rId4"/>
              <a:extLst>
                <a:ext uri="{FF2B5EF4-FFF2-40B4-BE49-F238E27FC236}">
                  <a16:creationId xmlns:a16="http://schemas.microsoft.com/office/drawing/2014/main" id="{496FB102-C04A-43BC-918E-48AECF8B53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4" name="Picture 23">
              <a:hlinkClick r:id="rId6"/>
              <a:extLst>
                <a:ext uri="{FF2B5EF4-FFF2-40B4-BE49-F238E27FC236}">
                  <a16:creationId xmlns:a16="http://schemas.microsoft.com/office/drawing/2014/main" id="{D350FCD0-BAB5-458B-B471-3BE1BB13151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6" name="Picture 25">
              <a:hlinkClick r:id="rId8"/>
              <a:extLst>
                <a:ext uri="{FF2B5EF4-FFF2-40B4-BE49-F238E27FC236}">
                  <a16:creationId xmlns:a16="http://schemas.microsoft.com/office/drawing/2014/main" id="{F194F28A-A69B-4A95-86BC-0E4BA0B7F0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3850243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IG&amp;ES 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4CC8DE4-AF4E-4926-8A8A-ACA8602B6B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7D7CEC4A-62D0-4F81-8EB9-510F6BCC9B07}"/>
              </a:ext>
            </a:extLst>
          </p:cNvPr>
          <p:cNvSpPr/>
          <p:nvPr/>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15" name="Rectangle 36">
            <a:extLst>
              <a:ext uri="{FF2B5EF4-FFF2-40B4-BE49-F238E27FC236}">
                <a16:creationId xmlns:a16="http://schemas.microsoft.com/office/drawing/2014/main" id="{32EE8C4C-C80D-4B67-BD1A-BD165CCB6409}"/>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028DD312-2F6A-4EFA-B517-A90F9D98A84D}"/>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D4CCBEA7-FFA3-48B4-8EDC-17A88D1D00F7}"/>
              </a:ext>
            </a:extLst>
          </p:cNvPr>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21F3C579-E00F-418A-9330-C831D8927FAA}"/>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481FAFA1-7ACA-406D-A5A4-14571839DA03}"/>
              </a:ext>
            </a:extLst>
          </p:cNvPr>
          <p:cNvGrpSpPr/>
          <p:nvPr/>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EF16550A-D1E6-4BC3-9BCC-3A1D120CCB3C}"/>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3" name="TextBox 22">
              <a:hlinkClick r:id="rId3"/>
              <a:extLst>
                <a:ext uri="{FF2B5EF4-FFF2-40B4-BE49-F238E27FC236}">
                  <a16:creationId xmlns:a16="http://schemas.microsoft.com/office/drawing/2014/main" id="{C595DB9E-CA56-42CA-AE58-9274DC0531B3}"/>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bg1">
                      <a:lumMod val="65000"/>
                    </a:schemeClr>
                  </a:solidFill>
                  <a:latin typeface="Century Gothic" panose="020B0502020202020204" pitchFamily="34" charset="0"/>
                </a:rPr>
                <a:t>www.epri.com</a:t>
              </a:r>
            </a:p>
          </p:txBody>
        </p:sp>
        <p:cxnSp>
          <p:nvCxnSpPr>
            <p:cNvPr id="25" name="Straight Connector 24">
              <a:extLst>
                <a:ext uri="{FF2B5EF4-FFF2-40B4-BE49-F238E27FC236}">
                  <a16:creationId xmlns:a16="http://schemas.microsoft.com/office/drawing/2014/main" id="{ADA2057E-6BF0-4EAC-ABDB-897E79004048}"/>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6" name="Picture 25">
              <a:hlinkClick r:id="rId4"/>
              <a:extLst>
                <a:ext uri="{FF2B5EF4-FFF2-40B4-BE49-F238E27FC236}">
                  <a16:creationId xmlns:a16="http://schemas.microsoft.com/office/drawing/2014/main" id="{64E8E63B-8523-425C-A378-4CD1C302AC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5" name="Picture 34">
              <a:hlinkClick r:id="rId6"/>
              <a:extLst>
                <a:ext uri="{FF2B5EF4-FFF2-40B4-BE49-F238E27FC236}">
                  <a16:creationId xmlns:a16="http://schemas.microsoft.com/office/drawing/2014/main" id="{6FC5D2A2-1EC4-457A-A219-1E5D9F5D37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6" name="Picture 35">
              <a:hlinkClick r:id="rId8"/>
              <a:extLst>
                <a:ext uri="{FF2B5EF4-FFF2-40B4-BE49-F238E27FC236}">
                  <a16:creationId xmlns:a16="http://schemas.microsoft.com/office/drawing/2014/main" id="{6B33448B-151A-44CF-B915-3A912E89094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3372061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amp;DI Title Slid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A818C76-D027-4782-BF0E-E69C3B82557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20F6FA96-C33B-41E3-9BCE-272050322CF1}"/>
              </a:ext>
            </a:extLst>
          </p:cNvPr>
          <p:cNvSpPr/>
          <p:nvPr/>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15" name="Rectangle 36">
            <a:extLst>
              <a:ext uri="{FF2B5EF4-FFF2-40B4-BE49-F238E27FC236}">
                <a16:creationId xmlns:a16="http://schemas.microsoft.com/office/drawing/2014/main" id="{1B721F3F-4625-455B-9BF8-379B0FBB2191}"/>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A3505772-57DB-47F7-A86A-9C8E42CBB514}"/>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B4DD65E5-73E9-492A-8F6A-E73EDF3A5689}"/>
              </a:ext>
            </a:extLst>
          </p:cNvPr>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D009A0C7-50B8-4E2C-8CEC-4F38326727FB}"/>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6BC21AE3-D63A-4866-B7ED-158938FE5E04}"/>
              </a:ext>
            </a:extLst>
          </p:cNvPr>
          <p:cNvGrpSpPr/>
          <p:nvPr/>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EE32298B-4ED0-460E-B694-77BD2BCDE0A2}"/>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416983F7-33E8-4C89-B536-0444301A0342}"/>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3149A679-AC02-4361-94DA-EDF8A2DE2876}"/>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4" name="Picture 23">
              <a:hlinkClick r:id="rId4"/>
              <a:extLst>
                <a:ext uri="{FF2B5EF4-FFF2-40B4-BE49-F238E27FC236}">
                  <a16:creationId xmlns:a16="http://schemas.microsoft.com/office/drawing/2014/main" id="{72CA7F54-B2E6-4D34-83A5-9D11835C50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6" name="Picture 25">
              <a:hlinkClick r:id="rId6"/>
              <a:extLst>
                <a:ext uri="{FF2B5EF4-FFF2-40B4-BE49-F238E27FC236}">
                  <a16:creationId xmlns:a16="http://schemas.microsoft.com/office/drawing/2014/main" id="{3CD3E72F-EEF5-42BA-8DFE-F2111B946C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7" name="Picture 26">
              <a:hlinkClick r:id="rId8"/>
              <a:extLst>
                <a:ext uri="{FF2B5EF4-FFF2-40B4-BE49-F238E27FC236}">
                  <a16:creationId xmlns:a16="http://schemas.microsoft.com/office/drawing/2014/main" id="{9123B563-BEFC-4447-8048-E66367BFBDF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710490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5261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507560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2280702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3690012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3662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4123979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677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F156AC-AC73-4A21-8467-792B128628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3" name="Group 22">
            <a:extLst>
              <a:ext uri="{FF2B5EF4-FFF2-40B4-BE49-F238E27FC236}">
                <a16:creationId xmlns:a16="http://schemas.microsoft.com/office/drawing/2014/main" id="{55DC62A5-1095-42CE-AB5A-BD29C0D13141}"/>
              </a:ext>
            </a:extLst>
          </p:cNvPr>
          <p:cNvGrpSpPr/>
          <p:nvPr/>
        </p:nvGrpSpPr>
        <p:grpSpPr>
          <a:xfrm>
            <a:off x="338624" y="6181725"/>
            <a:ext cx="4435668" cy="542465"/>
            <a:chOff x="338624" y="6181725"/>
            <a:chExt cx="4435668" cy="542465"/>
          </a:xfrm>
        </p:grpSpPr>
        <p:sp>
          <p:nvSpPr>
            <p:cNvPr id="25" name="Text Box 47">
              <a:extLst>
                <a:ext uri="{FF2B5EF4-FFF2-40B4-BE49-F238E27FC236}">
                  <a16:creationId xmlns:a16="http://schemas.microsoft.com/office/drawing/2014/main" id="{4EC5A6E3-655F-4AB9-A7A8-7A9AEBB90628}"/>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9" name="TextBox 28">
              <a:hlinkClick r:id="rId3"/>
              <a:extLst>
                <a:ext uri="{FF2B5EF4-FFF2-40B4-BE49-F238E27FC236}">
                  <a16:creationId xmlns:a16="http://schemas.microsoft.com/office/drawing/2014/main" id="{7FA55AB5-8BF7-460F-A30D-2A37692BE320}"/>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tx1">
                      <a:lumMod val="65000"/>
                      <a:lumOff val="35000"/>
                    </a:schemeClr>
                  </a:solidFill>
                  <a:latin typeface="Century Gothic" panose="020B0502020202020204" pitchFamily="34" charset="0"/>
                </a:rPr>
                <a:t>www.epri.com</a:t>
              </a:r>
            </a:p>
          </p:txBody>
        </p:sp>
        <p:cxnSp>
          <p:nvCxnSpPr>
            <p:cNvPr id="33" name="Straight Connector 32">
              <a:extLst>
                <a:ext uri="{FF2B5EF4-FFF2-40B4-BE49-F238E27FC236}">
                  <a16:creationId xmlns:a16="http://schemas.microsoft.com/office/drawing/2014/main" id="{86F0D2FF-7C62-45DB-97AF-E1FB43BCA515}"/>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5" name="Picture 34">
              <a:hlinkClick r:id="rId4"/>
              <a:extLst>
                <a:ext uri="{FF2B5EF4-FFF2-40B4-BE49-F238E27FC236}">
                  <a16:creationId xmlns:a16="http://schemas.microsoft.com/office/drawing/2014/main" id="{BB2176D2-CCA7-46B6-88D4-4AA41D992D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6" name="Picture 35">
              <a:hlinkClick r:id="rId6"/>
              <a:extLst>
                <a:ext uri="{FF2B5EF4-FFF2-40B4-BE49-F238E27FC236}">
                  <a16:creationId xmlns:a16="http://schemas.microsoft.com/office/drawing/2014/main" id="{49AE2524-F34D-4267-9E9F-139BFEEA01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7" name="Picture 36">
              <a:hlinkClick r:id="rId8"/>
              <a:extLst>
                <a:ext uri="{FF2B5EF4-FFF2-40B4-BE49-F238E27FC236}">
                  <a16:creationId xmlns:a16="http://schemas.microsoft.com/office/drawing/2014/main" id="{6E26CD04-ED04-44D5-BFD2-E52A16C4B47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3500229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610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lumns with 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8B126F-922E-4C6E-87A5-234451CAD762}"/>
              </a:ext>
            </a:extLst>
          </p:cNvPr>
          <p:cNvSpPr/>
          <p:nvPr/>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8" name="Rectangle 7">
            <a:extLst>
              <a:ext uri="{FF2B5EF4-FFF2-40B4-BE49-F238E27FC236}">
                <a16:creationId xmlns:a16="http://schemas.microsoft.com/office/drawing/2014/main" id="{01437305-8BFE-47C1-96DD-CEDBF8D6719E}"/>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0E0D2D6E-8982-430B-958E-9129593AD32F}"/>
              </a:ext>
            </a:extLst>
          </p:cNvPr>
          <p:cNvSpPr>
            <a:spLocks noGrp="1"/>
          </p:cNvSpPr>
          <p:nvPr>
            <p:ph type="title"/>
          </p:nvPr>
        </p:nvSpPr>
        <p:spPr>
          <a:xfrm>
            <a:off x="365760" y="182563"/>
            <a:ext cx="5339301" cy="1159220"/>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51DCA2EA-788A-4791-942C-72070DBE825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B309C7D-4404-4906-9C22-B1C52782E5FC}"/>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330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A52D29BE-28DD-432F-8C22-AE8C1D0534D8}"/>
              </a:ext>
            </a:extLst>
          </p:cNvPr>
          <p:cNvSpPr>
            <a:spLocks noGrp="1"/>
          </p:cNvSpPr>
          <p:nvPr>
            <p:ph type="title"/>
          </p:nvPr>
        </p:nvSpPr>
        <p:spPr>
          <a:xfrm>
            <a:off x="6420678" y="182563"/>
            <a:ext cx="5339301" cy="1159220"/>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7C14443C-E161-4BFE-8357-B61CEFEC84F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C69AFDA-38D1-42E9-ADFD-FDEBA76A2A99}"/>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3388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8742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014F37B4-A3A1-47F0-B953-F087A6BCAC1A}"/>
              </a:ext>
            </a:extLst>
          </p:cNvPr>
          <p:cNvSpPr>
            <a:spLocks noGrp="1"/>
          </p:cNvSpPr>
          <p:nvPr>
            <p:ph type="title"/>
          </p:nvPr>
        </p:nvSpPr>
        <p:spPr>
          <a:xfrm>
            <a:off x="6420678" y="182563"/>
            <a:ext cx="5339301" cy="1159220"/>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D1B47D12-FA39-425B-A70E-42978C42F4A4}"/>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3073C21-095B-4B2C-A4ED-0E0B4E165ECA}"/>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8724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F0B7D13D-E750-F24C-98D8-229475F706DD}"/>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1BCFEA89-A612-6146-AED8-9EEC1242D8E1}"/>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94C9D970-D9E8-9B45-8D42-631009789964}"/>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0256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1DCEBE-AECA-4A38-9A16-6E2B7E8D9AF5}"/>
              </a:ext>
            </a:extLst>
          </p:cNvPr>
          <p:cNvSpPr/>
          <p:nvPr/>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66606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01B213-0E7A-407F-8B15-06AFF53336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15" name="Rectangle 35"/>
          <p:cNvSpPr>
            <a:spLocks noGrp="1" noChangeArrowheads="1"/>
          </p:cNvSpPr>
          <p:nvPr>
            <p:ph type="ctrTitle" sz="quarter" hasCustomPrompt="1"/>
          </p:nvPr>
        </p:nvSpPr>
        <p:spPr>
          <a:xfrm>
            <a:off x="4688" y="2712785"/>
            <a:ext cx="12196689" cy="1626781"/>
          </a:xfrm>
          <a:ln>
            <a:noFill/>
          </a:ln>
        </p:spPr>
        <p:txBody>
          <a:bodyPr anchor="ctr">
            <a:normAutofit/>
          </a:bodyPr>
          <a:lstStyle>
            <a:lvl1pPr algn="ctr">
              <a:spcAft>
                <a:spcPts val="600"/>
              </a:spcAft>
              <a:defRPr sz="3600">
                <a:solidFill>
                  <a:schemeClr val="tx2">
                    <a:lumMod val="40000"/>
                    <a:lumOff val="60000"/>
                  </a:schemeClr>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1673161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DEF42B-8BE6-4527-957D-01CFF45BBE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a:solidFill>
                  <a:schemeClr val="tx2">
                    <a:lumMod val="40000"/>
                    <a:lumOff val="60000"/>
                  </a:schemeClr>
                </a:solidFill>
                <a:effectLst>
                  <a:outerShdw blurRad="38100" dist="38100" dir="2700000" algn="tl">
                    <a:srgbClr val="000000">
                      <a:alpha val="43137"/>
                    </a:srgbClr>
                  </a:outerShdw>
                </a:effectLst>
                <a:latin typeface="+mj-lt"/>
              </a:rPr>
              <a:t>Together…Shaping the Future of Energy</a:t>
            </a:r>
            <a:r>
              <a:rPr lang="en-US" sz="2800" b="0" kern="1200" spc="150" baseline="30000">
                <a:solidFill>
                  <a:schemeClr val="tx2">
                    <a:lumMod val="40000"/>
                    <a:lumOff val="60000"/>
                  </a:schemeClr>
                </a:solidFill>
                <a:latin typeface="Arial" charset="0"/>
                <a:ea typeface="+mn-ea"/>
                <a:cs typeface="+mn-cs"/>
              </a:rPr>
              <a:t>®</a:t>
            </a:r>
            <a:endParaRPr lang="en-US" sz="2800" b="0" spc="150" baseline="0">
              <a:solidFill>
                <a:schemeClr val="tx2">
                  <a:lumMod val="40000"/>
                  <a:lumOff val="60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1291504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ABDC1B-DF20-4D83-8F95-CF02F5DFE4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a:solidFill>
                  <a:schemeClr val="tx2">
                    <a:lumMod val="40000"/>
                    <a:lumOff val="60000"/>
                  </a:schemeClr>
                </a:solidFill>
                <a:effectLst>
                  <a:outerShdw blurRad="38100" dist="38100" dir="2700000" algn="tl">
                    <a:srgbClr val="000000">
                      <a:alpha val="43137"/>
                    </a:srgbClr>
                  </a:outerShdw>
                </a:effectLst>
                <a:latin typeface="+mj-lt"/>
              </a:rPr>
              <a:t>Together…Shaping the Future of Energy</a:t>
            </a:r>
            <a:r>
              <a:rPr lang="en-US" sz="2800" b="0" kern="1200" spc="150" baseline="30000">
                <a:solidFill>
                  <a:schemeClr val="tx2">
                    <a:lumMod val="40000"/>
                    <a:lumOff val="60000"/>
                  </a:schemeClr>
                </a:solidFill>
                <a:latin typeface="Arial" charset="0"/>
                <a:ea typeface="+mn-ea"/>
                <a:cs typeface="+mn-cs"/>
              </a:rPr>
              <a:t>®</a:t>
            </a:r>
            <a:endParaRPr lang="en-US" sz="2800" b="0" spc="150" baseline="0">
              <a:solidFill>
                <a:schemeClr val="tx2">
                  <a:lumMod val="40000"/>
                  <a:lumOff val="60000"/>
                </a:schemeClr>
              </a:solidFill>
              <a:effectLst>
                <a:outerShdw blurRad="38100" dist="38100" dir="2700000" algn="tl">
                  <a:srgbClr val="000000">
                    <a:alpha val="43137"/>
                  </a:srgbClr>
                </a:outerShdw>
              </a:effectLst>
              <a:latin typeface="+mn-lt"/>
            </a:endParaRPr>
          </a:p>
        </p:txBody>
      </p:sp>
      <p:pic>
        <p:nvPicPr>
          <p:cNvPr id="4" name="Picture 3">
            <a:extLst>
              <a:ext uri="{FF2B5EF4-FFF2-40B4-BE49-F238E27FC236}">
                <a16:creationId xmlns:a16="http://schemas.microsoft.com/office/drawing/2014/main" id="{DB4A0BDF-AF36-436C-9B89-D7318A27E311}"/>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5443574"/>
            <a:ext cx="12188952" cy="1232355"/>
          </a:xfrm>
          <a:prstGeom prst="rect">
            <a:avLst/>
          </a:prstGeom>
        </p:spPr>
      </p:pic>
    </p:spTree>
    <p:extLst>
      <p:ext uri="{BB962C8B-B14F-4D97-AF65-F5344CB8AC3E}">
        <p14:creationId xmlns:p14="http://schemas.microsoft.com/office/powerpoint/2010/main" val="322388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G&amp;LCR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213DCC-F107-4B27-8EAA-FA2368E322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F6A2914A-AAC4-4409-9DC2-C181488DA4B3}"/>
              </a:ext>
            </a:extLst>
          </p:cNvPr>
          <p:cNvGrpSpPr/>
          <p:nvPr/>
        </p:nvGrpSpPr>
        <p:grpSpPr>
          <a:xfrm>
            <a:off x="338624" y="6181725"/>
            <a:ext cx="4435668" cy="542465"/>
            <a:chOff x="338624" y="6181725"/>
            <a:chExt cx="4435668" cy="542465"/>
          </a:xfrm>
        </p:grpSpPr>
        <p:sp>
          <p:nvSpPr>
            <p:cNvPr id="29" name="Text Box 47">
              <a:extLst>
                <a:ext uri="{FF2B5EF4-FFF2-40B4-BE49-F238E27FC236}">
                  <a16:creationId xmlns:a16="http://schemas.microsoft.com/office/drawing/2014/main" id="{2AD0D039-F165-4672-8A4D-636C8A4722C6}"/>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33" name="TextBox 32">
              <a:hlinkClick r:id="rId3"/>
              <a:extLst>
                <a:ext uri="{FF2B5EF4-FFF2-40B4-BE49-F238E27FC236}">
                  <a16:creationId xmlns:a16="http://schemas.microsoft.com/office/drawing/2014/main" id="{21A3DC88-FB53-4B30-8657-1F27078A853D}"/>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tx1">
                      <a:lumMod val="65000"/>
                      <a:lumOff val="35000"/>
                    </a:schemeClr>
                  </a:solidFill>
                  <a:latin typeface="Century Gothic" panose="020B0502020202020204" pitchFamily="34" charset="0"/>
                </a:rPr>
                <a:t>www.epri.com</a:t>
              </a:r>
            </a:p>
          </p:txBody>
        </p:sp>
        <p:cxnSp>
          <p:nvCxnSpPr>
            <p:cNvPr id="35" name="Straight Connector 34">
              <a:extLst>
                <a:ext uri="{FF2B5EF4-FFF2-40B4-BE49-F238E27FC236}">
                  <a16:creationId xmlns:a16="http://schemas.microsoft.com/office/drawing/2014/main" id="{36D96DFB-D8B4-401B-BD76-D4FAB2779AC3}"/>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6" name="Picture 35">
              <a:hlinkClick r:id="rId4"/>
              <a:extLst>
                <a:ext uri="{FF2B5EF4-FFF2-40B4-BE49-F238E27FC236}">
                  <a16:creationId xmlns:a16="http://schemas.microsoft.com/office/drawing/2014/main" id="{6146E3C0-C099-4B35-AB14-7B6C4FAFEE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7" name="Picture 36">
              <a:hlinkClick r:id="rId6"/>
              <a:extLst>
                <a:ext uri="{FF2B5EF4-FFF2-40B4-BE49-F238E27FC236}">
                  <a16:creationId xmlns:a16="http://schemas.microsoft.com/office/drawing/2014/main" id="{0F94D77D-2453-4542-AFC0-11CA186E81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8" name="Picture 37">
              <a:hlinkClick r:id="rId8"/>
              <a:extLst>
                <a:ext uri="{FF2B5EF4-FFF2-40B4-BE49-F238E27FC236}">
                  <a16:creationId xmlns:a16="http://schemas.microsoft.com/office/drawing/2014/main" id="{87C10504-8C10-4A69-A247-764C0BB9FCB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1625714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EPRI 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588EFD-3867-4B74-B2ED-1BC76C3887D9}"/>
              </a:ext>
            </a:extLst>
          </p:cNvPr>
          <p:cNvSpPr/>
          <p:nvPr userDrawn="1"/>
        </p:nvSpPr>
        <p:spPr bwMode="auto">
          <a:xfrm>
            <a:off x="6663192" y="0"/>
            <a:ext cx="5528807" cy="6858000"/>
          </a:xfrm>
          <a:prstGeom prst="rect">
            <a:avLst/>
          </a:prstGeom>
          <a:solidFill>
            <a:srgbClr val="0B1B5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2" name="Rectangle 1">
            <a:extLst>
              <a:ext uri="{FF2B5EF4-FFF2-40B4-BE49-F238E27FC236}">
                <a16:creationId xmlns:a16="http://schemas.microsoft.com/office/drawing/2014/main" id="{3126C691-FF3E-4C9E-AA4F-511E45D3558D}"/>
              </a:ext>
            </a:extLst>
          </p:cNvPr>
          <p:cNvSpPr/>
          <p:nvPr userDrawn="1"/>
        </p:nvSpPr>
        <p:spPr bwMode="auto">
          <a:xfrm>
            <a:off x="-1" y="0"/>
            <a:ext cx="6854891" cy="6858000"/>
          </a:xfrm>
          <a:prstGeom prst="rect">
            <a:avLst/>
          </a:prstGeom>
          <a:solidFill>
            <a:schemeClr val="bg1"/>
          </a:solidFill>
          <a:ln w="9525" cap="flat" cmpd="sng" algn="ctr">
            <a:noFill/>
            <a:prstDash val="solid"/>
            <a:round/>
            <a:headEnd type="none" w="med" len="med"/>
            <a:tailEnd type="none" w="med" len="med"/>
          </a:ln>
          <a:effectLst>
            <a:outerShdw blurRad="2921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28708"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9" name="Rectangle 8"/>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8"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3915F8B0-B666-42D5-9101-41C9E224E801}"/>
              </a:ext>
            </a:extLst>
          </p:cNvPr>
          <p:cNvGrpSpPr/>
          <p:nvPr userDrawn="1"/>
        </p:nvGrpSpPr>
        <p:grpSpPr>
          <a:xfrm>
            <a:off x="338624" y="6181725"/>
            <a:ext cx="4435668" cy="542465"/>
            <a:chOff x="338624" y="6181725"/>
            <a:chExt cx="4435668" cy="542465"/>
          </a:xfrm>
        </p:grpSpPr>
        <p:sp>
          <p:nvSpPr>
            <p:cNvPr id="26" name="Text Box 47">
              <a:extLst>
                <a:ext uri="{FF2B5EF4-FFF2-40B4-BE49-F238E27FC236}">
                  <a16:creationId xmlns:a16="http://schemas.microsoft.com/office/drawing/2014/main" id="{8E8588FC-1D76-47C5-B595-0F9502D2BC62}"/>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7" name="TextBox 26">
              <a:hlinkClick r:id="rId2"/>
              <a:extLst>
                <a:ext uri="{FF2B5EF4-FFF2-40B4-BE49-F238E27FC236}">
                  <a16:creationId xmlns:a16="http://schemas.microsoft.com/office/drawing/2014/main" id="{B555F5C0-13E9-4F31-AC9E-6AA423B9AA45}"/>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a:solidFill>
                    <a:schemeClr val="tx1">
                      <a:lumMod val="65000"/>
                      <a:lumOff val="35000"/>
                    </a:schemeClr>
                  </a:solidFill>
                  <a:latin typeface="Century Gothic" panose="020B0502020202020204" pitchFamily="34" charset="0"/>
                </a:rPr>
                <a:t>www.epri.com</a:t>
              </a:r>
            </a:p>
          </p:txBody>
        </p:sp>
        <p:cxnSp>
          <p:nvCxnSpPr>
            <p:cNvPr id="28" name="Straight Connector 27">
              <a:extLst>
                <a:ext uri="{FF2B5EF4-FFF2-40B4-BE49-F238E27FC236}">
                  <a16:creationId xmlns:a16="http://schemas.microsoft.com/office/drawing/2014/main" id="{23518BE5-5103-47F0-BFFA-88320B777BD5}"/>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3"/>
              <a:extLst>
                <a:ext uri="{FF2B5EF4-FFF2-40B4-BE49-F238E27FC236}">
                  <a16:creationId xmlns:a16="http://schemas.microsoft.com/office/drawing/2014/main" id="{F99B0C38-6987-4402-AC71-C1BDE714DE3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0" name="Picture 29">
              <a:hlinkClick r:id="rId5"/>
              <a:extLst>
                <a:ext uri="{FF2B5EF4-FFF2-40B4-BE49-F238E27FC236}">
                  <a16:creationId xmlns:a16="http://schemas.microsoft.com/office/drawing/2014/main" id="{5B7BD5C0-06C6-4AB3-BC4D-383CBA3FC50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1" name="Picture 30">
              <a:hlinkClick r:id="rId7"/>
              <a:extLst>
                <a:ext uri="{FF2B5EF4-FFF2-40B4-BE49-F238E27FC236}">
                  <a16:creationId xmlns:a16="http://schemas.microsoft.com/office/drawing/2014/main" id="{D6A42936-581D-4AE8-8C5D-114B70E95E1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pic>
        <p:nvPicPr>
          <p:cNvPr id="4" name="Picture 3" descr="Logo&#10;&#10;Description automatically generated">
            <a:extLst>
              <a:ext uri="{FF2B5EF4-FFF2-40B4-BE49-F238E27FC236}">
                <a16:creationId xmlns:a16="http://schemas.microsoft.com/office/drawing/2014/main" id="{20764D69-2D2E-40DE-A3F5-D35C0EA8E37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34404" y="569994"/>
            <a:ext cx="5167094" cy="5168334"/>
          </a:xfrm>
          <a:prstGeom prst="rect">
            <a:avLst/>
          </a:prstGeom>
        </p:spPr>
      </p:pic>
    </p:spTree>
    <p:extLst>
      <p:ext uri="{BB962C8B-B14F-4D97-AF65-F5344CB8AC3E}">
        <p14:creationId xmlns:p14="http://schemas.microsoft.com/office/powerpoint/2010/main" val="35398498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924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12391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96012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1301516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2179175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966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228142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96012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4968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368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879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G&amp;ES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370DE5-6E93-4496-B10C-FF6027E31F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1"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2"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24" name="Rectangle 23"/>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30"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7" name="Group 26">
            <a:extLst>
              <a:ext uri="{FF2B5EF4-FFF2-40B4-BE49-F238E27FC236}">
                <a16:creationId xmlns:a16="http://schemas.microsoft.com/office/drawing/2014/main" id="{C593561F-CAB2-4517-A6C1-CC6CDE085269}"/>
              </a:ext>
            </a:extLst>
          </p:cNvPr>
          <p:cNvGrpSpPr/>
          <p:nvPr/>
        </p:nvGrpSpPr>
        <p:grpSpPr>
          <a:xfrm>
            <a:off x="338624" y="6181725"/>
            <a:ext cx="4435668" cy="542465"/>
            <a:chOff x="338624" y="6181725"/>
            <a:chExt cx="4435668" cy="542465"/>
          </a:xfrm>
        </p:grpSpPr>
        <p:sp>
          <p:nvSpPr>
            <p:cNvPr id="28" name="Text Box 47">
              <a:extLst>
                <a:ext uri="{FF2B5EF4-FFF2-40B4-BE49-F238E27FC236}">
                  <a16:creationId xmlns:a16="http://schemas.microsoft.com/office/drawing/2014/main" id="{C6098697-978C-497A-8844-B897E3851A4D}"/>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9" name="TextBox 28">
              <a:hlinkClick r:id="rId3"/>
              <a:extLst>
                <a:ext uri="{FF2B5EF4-FFF2-40B4-BE49-F238E27FC236}">
                  <a16:creationId xmlns:a16="http://schemas.microsoft.com/office/drawing/2014/main" id="{2B0D3F73-8CAD-40AE-843F-C23EDECF168A}"/>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tx1">
                      <a:lumMod val="65000"/>
                      <a:lumOff val="35000"/>
                    </a:schemeClr>
                  </a:solidFill>
                  <a:latin typeface="Century Gothic" panose="020B0502020202020204" pitchFamily="34" charset="0"/>
                </a:rPr>
                <a:t>www.epri.com</a:t>
              </a:r>
            </a:p>
          </p:txBody>
        </p:sp>
        <p:cxnSp>
          <p:nvCxnSpPr>
            <p:cNvPr id="31" name="Straight Connector 30">
              <a:extLst>
                <a:ext uri="{FF2B5EF4-FFF2-40B4-BE49-F238E27FC236}">
                  <a16:creationId xmlns:a16="http://schemas.microsoft.com/office/drawing/2014/main" id="{EFE81FBE-9D64-4C06-BAB1-FFAF2AB5C92F}"/>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2" name="Picture 31">
              <a:hlinkClick r:id="rId4"/>
              <a:extLst>
                <a:ext uri="{FF2B5EF4-FFF2-40B4-BE49-F238E27FC236}">
                  <a16:creationId xmlns:a16="http://schemas.microsoft.com/office/drawing/2014/main" id="{D6AAD40B-2BE4-4A23-AF70-2E6A765EE5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3" name="Picture 32">
              <a:hlinkClick r:id="rId6"/>
              <a:extLst>
                <a:ext uri="{FF2B5EF4-FFF2-40B4-BE49-F238E27FC236}">
                  <a16:creationId xmlns:a16="http://schemas.microsoft.com/office/drawing/2014/main" id="{D26E2C2D-63AC-4672-9CFD-12890EB11B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4" name="Picture 33">
              <a:hlinkClick r:id="rId8"/>
              <a:extLst>
                <a:ext uri="{FF2B5EF4-FFF2-40B4-BE49-F238E27FC236}">
                  <a16:creationId xmlns:a16="http://schemas.microsoft.com/office/drawing/2014/main" id="{718FAA29-2E23-4896-BC6D-970DF44FCE9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5328498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9" name="Title 1">
            <a:extLst>
              <a:ext uri="{FF2B5EF4-FFF2-40B4-BE49-F238E27FC236}">
                <a16:creationId xmlns:a16="http://schemas.microsoft.com/office/drawing/2014/main" id="{194B0ED0-AA7A-498C-AD8A-0B253F5728D7}"/>
              </a:ext>
            </a:extLst>
          </p:cNvPr>
          <p:cNvSpPr>
            <a:spLocks noGrp="1"/>
          </p:cNvSpPr>
          <p:nvPr>
            <p:ph type="title"/>
          </p:nvPr>
        </p:nvSpPr>
        <p:spPr>
          <a:xfrm>
            <a:off x="6420678" y="182563"/>
            <a:ext cx="3657600" cy="1371600"/>
          </a:xfrm>
        </p:spPr>
        <p:txBody>
          <a:bodyPr>
            <a:normAutofit/>
          </a:bodyPr>
          <a:lstStyle>
            <a:lvl1pPr>
              <a:defRPr sz="2800"/>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7646DC3-E2A5-4F68-86AC-14EB8BC340EE}"/>
              </a:ext>
            </a:extLst>
          </p:cNvPr>
          <p:cNvSpPr>
            <a:spLocks noGrp="1"/>
          </p:cNvSpPr>
          <p:nvPr>
            <p:ph sz="half" idx="1"/>
          </p:nvPr>
        </p:nvSpPr>
        <p:spPr>
          <a:xfrm>
            <a:off x="6420678" y="1749288"/>
            <a:ext cx="5339301"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6F6667A-CB20-4940-A3BF-E7F481E3E504}"/>
              </a:ext>
            </a:extLst>
          </p:cNvPr>
          <p:cNvSpPr>
            <a:spLocks noGrp="1"/>
          </p:cNvSpPr>
          <p:nvPr>
            <p:ph idx="10"/>
          </p:nvPr>
        </p:nvSpPr>
        <p:spPr>
          <a:xfrm>
            <a:off x="360459"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054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09363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wo Columns with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2204D-AA59-4281-B094-CDB0E6D6948A}"/>
              </a:ext>
            </a:extLst>
          </p:cNvPr>
          <p:cNvSpPr/>
          <p:nvPr userDrawn="1"/>
        </p:nvSpPr>
        <p:spPr bwMode="auto">
          <a:xfrm>
            <a:off x="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5" name="Rectangle 4">
            <a:extLst>
              <a:ext uri="{FF2B5EF4-FFF2-40B4-BE49-F238E27FC236}">
                <a16:creationId xmlns:a16="http://schemas.microsoft.com/office/drawing/2014/main" id="{ACF1E9CB-7558-4122-A62E-9942A0DBBB65}"/>
              </a:ext>
            </a:extLst>
          </p:cNvPr>
          <p:cNvSpPr/>
          <p:nvPr userDrawn="1"/>
        </p:nvSpPr>
        <p:spPr bwMode="auto">
          <a:xfrm>
            <a:off x="134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6" name="Title 1">
            <a:extLst>
              <a:ext uri="{FF2B5EF4-FFF2-40B4-BE49-F238E27FC236}">
                <a16:creationId xmlns:a16="http://schemas.microsoft.com/office/drawing/2014/main" id="{C75E6752-5F59-4508-8F3C-FF9D1B047611}"/>
              </a:ext>
            </a:extLst>
          </p:cNvPr>
          <p:cNvSpPr>
            <a:spLocks noGrp="1"/>
          </p:cNvSpPr>
          <p:nvPr>
            <p:ph type="title"/>
          </p:nvPr>
        </p:nvSpPr>
        <p:spPr>
          <a:xfrm>
            <a:off x="6368995" y="182563"/>
            <a:ext cx="3657600" cy="1371600"/>
          </a:xfrm>
        </p:spPr>
        <p:txBody>
          <a:bodyPr>
            <a:normAutofit/>
          </a:bodyPr>
          <a:lstStyle>
            <a:lvl1pPr>
              <a:defRPr sz="2800"/>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A977035-A32B-4655-A3B4-502342320F06}"/>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4ACBB8F7-81EE-4B65-A5E7-C39C5D0E3C84}"/>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00038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userDrawn="1"/>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userDrawn="1"/>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9601200" cy="731520"/>
          </a:xfrm>
        </p:spPr>
        <p:txBody>
          <a:bodyPr/>
          <a:lstStyle>
            <a:lvl1pPr>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D39DDDB9-0B73-1E44-B1A2-17EEF5C029C3}"/>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D45B68FD-3160-4147-B521-2413465A7020}"/>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6116FA75-70EB-584C-BDEE-2E88DBB5EE8C}"/>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59288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2540B-7B8C-4538-9553-857173998AE4}"/>
              </a:ext>
            </a:extLst>
          </p:cNvPr>
          <p:cNvSpPr/>
          <p:nvPr userDrawn="1"/>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273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93361-5DEE-416E-BF8A-9AAC84762D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15" name="Rectangle 35"/>
          <p:cNvSpPr>
            <a:spLocks noGrp="1" noChangeArrowheads="1"/>
          </p:cNvSpPr>
          <p:nvPr>
            <p:ph type="ctrTitle" sz="quarter" hasCustomPrompt="1"/>
          </p:nvPr>
        </p:nvSpPr>
        <p:spPr>
          <a:xfrm>
            <a:off x="4688" y="2712785"/>
            <a:ext cx="12196689" cy="1626781"/>
          </a:xfrm>
          <a:ln>
            <a:noFill/>
          </a:ln>
        </p:spPr>
        <p:txBody>
          <a:bodyPr anchor="ctr">
            <a:normAutofit/>
          </a:bodyPr>
          <a:lstStyle>
            <a:lvl1pPr algn="ctr">
              <a:spcAft>
                <a:spcPts val="600"/>
              </a:spcAft>
              <a:defRPr sz="3600">
                <a:solidFill>
                  <a:schemeClr val="bg1"/>
                </a:solidFill>
              </a:defRPr>
            </a:lvl1pPr>
          </a:lstStyle>
          <a:p>
            <a:r>
              <a:rPr lang="en-US" dirty="0"/>
              <a:t>CLICK TO EDIT SECTION TITLE STYLE</a:t>
            </a:r>
          </a:p>
        </p:txBody>
      </p:sp>
    </p:spTree>
    <p:extLst>
      <p:ext uri="{BB962C8B-B14F-4D97-AF65-F5344CB8AC3E}">
        <p14:creationId xmlns:p14="http://schemas.microsoft.com/office/powerpoint/2010/main" val="42094084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F31C54-28E4-451E-87C9-3AAB9056C6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67055"/>
          </a:xfrm>
          <a:prstGeom prst="rect">
            <a:avLst/>
          </a:prstGeom>
        </p:spPr>
      </p:pic>
      <p:pic>
        <p:nvPicPr>
          <p:cNvPr id="9" name="Picture 8">
            <a:extLst>
              <a:ext uri="{FF2B5EF4-FFF2-40B4-BE49-F238E27FC236}">
                <a16:creationId xmlns:a16="http://schemas.microsoft.com/office/drawing/2014/main" id="{B1EC5033-46F4-4167-8490-93EEE066524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4099" b="31988"/>
          <a:stretch/>
        </p:blipFill>
        <p:spPr>
          <a:xfrm>
            <a:off x="445273" y="1584251"/>
            <a:ext cx="11115923" cy="2658140"/>
          </a:xfrm>
          <a:prstGeom prst="rect">
            <a:avLst/>
          </a:prstGeom>
        </p:spPr>
      </p:pic>
      <p:sp>
        <p:nvSpPr>
          <p:cNvPr id="5" name="TextBox 4"/>
          <p:cNvSpPr txBox="1"/>
          <p:nvPr/>
        </p:nvSpPr>
        <p:spPr>
          <a:xfrm>
            <a:off x="0" y="4445149"/>
            <a:ext cx="12192000" cy="604911"/>
          </a:xfrm>
          <a:prstGeom prst="rect">
            <a:avLst/>
          </a:prstGeom>
          <a:noFill/>
        </p:spPr>
        <p:txBody>
          <a:bodyPr wrap="none" rtlCol="0">
            <a:noAutofit/>
          </a:bodyPr>
          <a:lstStyle/>
          <a:p>
            <a:pPr algn="ctr">
              <a:spcBef>
                <a:spcPts val="0"/>
              </a:spcBef>
            </a:pPr>
            <a:r>
              <a:rPr lang="en-US" sz="2400" b="1" i="0" spc="300" baseline="0">
                <a:solidFill>
                  <a:schemeClr val="bg1"/>
                </a:solidFill>
                <a:latin typeface="+mj-lt"/>
              </a:rPr>
              <a:t>Together…Shaping the Future of Energy</a:t>
            </a:r>
            <a:r>
              <a:rPr lang="en-US" sz="2400" b="1" i="0" kern="1200" spc="300" baseline="30000">
                <a:solidFill>
                  <a:schemeClr val="bg1"/>
                </a:solidFill>
                <a:latin typeface="Arial" charset="0"/>
                <a:ea typeface="+mn-ea"/>
                <a:cs typeface="+mn-cs"/>
              </a:rPr>
              <a:t>®</a:t>
            </a:r>
            <a:endParaRPr lang="en-US" sz="2400" b="1" i="0" spc="300" baseline="0">
              <a:solidFill>
                <a:schemeClr val="bg1"/>
              </a:solidFill>
              <a:latin typeface="+mn-lt"/>
            </a:endParaRPr>
          </a:p>
        </p:txBody>
      </p:sp>
    </p:spTree>
    <p:extLst>
      <p:ext uri="{BB962C8B-B14F-4D97-AF65-F5344CB8AC3E}">
        <p14:creationId xmlns:p14="http://schemas.microsoft.com/office/powerpoint/2010/main" val="36637213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69AE35-706A-4560-B5DD-3058B630A0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a:solidFill>
                  <a:schemeClr val="bg1"/>
                </a:solidFill>
                <a:latin typeface="+mj-lt"/>
              </a:rPr>
              <a:t>Together…Shaping the Future of Energy</a:t>
            </a:r>
            <a:r>
              <a:rPr lang="en-US" sz="2800" b="0" kern="1200" spc="150" baseline="30000">
                <a:solidFill>
                  <a:schemeClr val="bg1"/>
                </a:solidFill>
                <a:latin typeface="Arial" charset="0"/>
                <a:ea typeface="+mn-ea"/>
                <a:cs typeface="+mn-cs"/>
              </a:rPr>
              <a:t>®</a:t>
            </a:r>
            <a:endParaRPr lang="en-US" sz="2800" b="0" spc="150" baseline="0">
              <a:solidFill>
                <a:schemeClr val="bg1"/>
              </a:solidFill>
              <a:latin typeface="+mn-lt"/>
            </a:endParaRPr>
          </a:p>
        </p:txBody>
      </p:sp>
      <p:pic>
        <p:nvPicPr>
          <p:cNvPr id="4" name="Picture 3">
            <a:extLst>
              <a:ext uri="{FF2B5EF4-FFF2-40B4-BE49-F238E27FC236}">
                <a16:creationId xmlns:a16="http://schemas.microsoft.com/office/drawing/2014/main" id="{8836F209-0056-42E3-B38F-5FAA62C15D34}"/>
              </a:ext>
            </a:extLst>
          </p:cNvPr>
          <p:cNvPicPr>
            <a:picLocks noChangeAspect="1"/>
          </p:cNvPicPr>
          <p:nvPr userDrawn="1"/>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5443574"/>
            <a:ext cx="12188952" cy="1232355"/>
          </a:xfrm>
          <a:prstGeom prst="rect">
            <a:avLst/>
          </a:prstGeom>
        </p:spPr>
      </p:pic>
    </p:spTree>
    <p:extLst>
      <p:ext uri="{BB962C8B-B14F-4D97-AF65-F5344CB8AC3E}">
        <p14:creationId xmlns:p14="http://schemas.microsoft.com/office/powerpoint/2010/main" val="25217338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905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EPRI 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CD043BC-7F9D-49A1-BDD7-F31FDFD03993}"/>
              </a:ext>
            </a:extLst>
          </p:cNvPr>
          <p:cNvSpPr/>
          <p:nvPr userDrawn="1"/>
        </p:nvSpPr>
        <p:spPr bwMode="auto">
          <a:xfrm>
            <a:off x="6646998" y="0"/>
            <a:ext cx="5545001" cy="6858000"/>
          </a:xfrm>
          <a:prstGeom prst="rect">
            <a:avLst/>
          </a:prstGeom>
          <a:solidFill>
            <a:srgbClr val="0B1B5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19" name="Rectangle 18">
            <a:extLst>
              <a:ext uri="{FF2B5EF4-FFF2-40B4-BE49-F238E27FC236}">
                <a16:creationId xmlns:a16="http://schemas.microsoft.com/office/drawing/2014/main" id="{A60F1AF6-73F9-4E4F-BD45-1E9DEED10C45}"/>
              </a:ext>
            </a:extLst>
          </p:cNvPr>
          <p:cNvSpPr/>
          <p:nvPr userDrawn="1"/>
        </p:nvSpPr>
        <p:spPr bwMode="auto">
          <a:xfrm>
            <a:off x="-4360" y="0"/>
            <a:ext cx="6854891" cy="6858000"/>
          </a:xfrm>
          <a:prstGeom prst="rect">
            <a:avLst/>
          </a:prstGeom>
          <a:solidFill>
            <a:srgbClr val="262626"/>
          </a:solidFill>
          <a:ln w="9525" cap="flat" cmpd="sng" algn="ctr">
            <a:noFill/>
            <a:prstDash val="solid"/>
            <a:round/>
            <a:headEnd type="none" w="med" len="med"/>
            <a:tailEnd type="none" w="med" len="med"/>
          </a:ln>
          <a:effectLst>
            <a:outerShdw blurRad="2921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14" name="Rectangle 13">
            <a:extLst>
              <a:ext uri="{FF2B5EF4-FFF2-40B4-BE49-F238E27FC236}">
                <a16:creationId xmlns:a16="http://schemas.microsoft.com/office/drawing/2014/main" id="{A68A5119-6328-45A2-B788-4D75501A863B}"/>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28708"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9" name="Rectangle 8"/>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8"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3915F8B0-B666-42D5-9101-41C9E224E801}"/>
              </a:ext>
            </a:extLst>
          </p:cNvPr>
          <p:cNvGrpSpPr/>
          <p:nvPr userDrawn="1"/>
        </p:nvGrpSpPr>
        <p:grpSpPr>
          <a:xfrm>
            <a:off x="338624" y="6181725"/>
            <a:ext cx="4435668" cy="542465"/>
            <a:chOff x="338624" y="6181725"/>
            <a:chExt cx="4435668" cy="542465"/>
          </a:xfrm>
        </p:grpSpPr>
        <p:sp>
          <p:nvSpPr>
            <p:cNvPr id="26" name="Text Box 47">
              <a:extLst>
                <a:ext uri="{FF2B5EF4-FFF2-40B4-BE49-F238E27FC236}">
                  <a16:creationId xmlns:a16="http://schemas.microsoft.com/office/drawing/2014/main" id="{8E8588FC-1D76-47C5-B595-0F9502D2BC62}"/>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7" name="TextBox 26">
              <a:hlinkClick r:id="rId2"/>
              <a:extLst>
                <a:ext uri="{FF2B5EF4-FFF2-40B4-BE49-F238E27FC236}">
                  <a16:creationId xmlns:a16="http://schemas.microsoft.com/office/drawing/2014/main" id="{B555F5C0-13E9-4F31-AC9E-6AA423B9AA45}"/>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a:solidFill>
                    <a:schemeClr val="bg1">
                      <a:lumMod val="65000"/>
                    </a:schemeClr>
                  </a:solidFill>
                  <a:latin typeface="Century Gothic" panose="020B0502020202020204" pitchFamily="34" charset="0"/>
                </a:rPr>
                <a:t>www.epri.com</a:t>
              </a:r>
            </a:p>
          </p:txBody>
        </p:sp>
        <p:cxnSp>
          <p:nvCxnSpPr>
            <p:cNvPr id="28" name="Straight Connector 27">
              <a:extLst>
                <a:ext uri="{FF2B5EF4-FFF2-40B4-BE49-F238E27FC236}">
                  <a16:creationId xmlns:a16="http://schemas.microsoft.com/office/drawing/2014/main" id="{23518BE5-5103-47F0-BFFA-88320B777BD5}"/>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3"/>
              <a:extLst>
                <a:ext uri="{FF2B5EF4-FFF2-40B4-BE49-F238E27FC236}">
                  <a16:creationId xmlns:a16="http://schemas.microsoft.com/office/drawing/2014/main" id="{F99B0C38-6987-4402-AC71-C1BDE714DE3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0" name="Picture 29">
              <a:hlinkClick r:id="rId5"/>
              <a:extLst>
                <a:ext uri="{FF2B5EF4-FFF2-40B4-BE49-F238E27FC236}">
                  <a16:creationId xmlns:a16="http://schemas.microsoft.com/office/drawing/2014/main" id="{5B7BD5C0-06C6-4AB3-BC4D-383CBA3FC50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1" name="Picture 30">
              <a:hlinkClick r:id="rId7"/>
              <a:extLst>
                <a:ext uri="{FF2B5EF4-FFF2-40B4-BE49-F238E27FC236}">
                  <a16:creationId xmlns:a16="http://schemas.microsoft.com/office/drawing/2014/main" id="{D6A42936-581D-4AE8-8C5D-114B70E95E1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pic>
        <p:nvPicPr>
          <p:cNvPr id="20" name="Picture 19" descr="Logo&#10;&#10;Description automatically generated">
            <a:extLst>
              <a:ext uri="{FF2B5EF4-FFF2-40B4-BE49-F238E27FC236}">
                <a16:creationId xmlns:a16="http://schemas.microsoft.com/office/drawing/2014/main" id="{40463C59-2C18-4F9C-8C5E-3D80A35E9F5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34404" y="569994"/>
            <a:ext cx="5167094" cy="5168334"/>
          </a:xfrm>
          <a:prstGeom prst="rect">
            <a:avLst/>
          </a:prstGeom>
        </p:spPr>
      </p:pic>
    </p:spTree>
    <p:extLst>
      <p:ext uri="{BB962C8B-B14F-4D97-AF65-F5344CB8AC3E}">
        <p14:creationId xmlns:p14="http://schemas.microsoft.com/office/powerpoint/2010/main" val="380195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amp;DI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DD1C6-53CB-422F-B275-DBDFBD9428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3" name="Group 22">
            <a:extLst>
              <a:ext uri="{FF2B5EF4-FFF2-40B4-BE49-F238E27FC236}">
                <a16:creationId xmlns:a16="http://schemas.microsoft.com/office/drawing/2014/main" id="{30CA6871-F43E-43AE-A2AE-E46146D6A565}"/>
              </a:ext>
            </a:extLst>
          </p:cNvPr>
          <p:cNvGrpSpPr/>
          <p:nvPr/>
        </p:nvGrpSpPr>
        <p:grpSpPr>
          <a:xfrm>
            <a:off x="338624" y="6181725"/>
            <a:ext cx="4435668" cy="542465"/>
            <a:chOff x="338624" y="6181725"/>
            <a:chExt cx="4435668" cy="542465"/>
          </a:xfrm>
        </p:grpSpPr>
        <p:sp>
          <p:nvSpPr>
            <p:cNvPr id="25" name="Text Box 47">
              <a:extLst>
                <a:ext uri="{FF2B5EF4-FFF2-40B4-BE49-F238E27FC236}">
                  <a16:creationId xmlns:a16="http://schemas.microsoft.com/office/drawing/2014/main" id="{456EFF95-D289-468B-A39F-1C223CCA085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9" name="TextBox 28">
              <a:hlinkClick r:id="rId3"/>
              <a:extLst>
                <a:ext uri="{FF2B5EF4-FFF2-40B4-BE49-F238E27FC236}">
                  <a16:creationId xmlns:a16="http://schemas.microsoft.com/office/drawing/2014/main" id="{12A1A365-06F2-4B20-9224-7C3EAC6A4286}"/>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tx1">
                      <a:lumMod val="65000"/>
                      <a:lumOff val="35000"/>
                    </a:schemeClr>
                  </a:solidFill>
                  <a:latin typeface="Century Gothic" panose="020B0502020202020204" pitchFamily="34" charset="0"/>
                </a:rPr>
                <a:t>www.epri.com</a:t>
              </a:r>
            </a:p>
          </p:txBody>
        </p:sp>
        <p:cxnSp>
          <p:nvCxnSpPr>
            <p:cNvPr id="33" name="Straight Connector 32">
              <a:extLst>
                <a:ext uri="{FF2B5EF4-FFF2-40B4-BE49-F238E27FC236}">
                  <a16:creationId xmlns:a16="http://schemas.microsoft.com/office/drawing/2014/main" id="{9959B6B3-B9E1-4933-8BDC-3B3FDC236B79}"/>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5" name="Picture 34">
              <a:hlinkClick r:id="rId4"/>
              <a:extLst>
                <a:ext uri="{FF2B5EF4-FFF2-40B4-BE49-F238E27FC236}">
                  <a16:creationId xmlns:a16="http://schemas.microsoft.com/office/drawing/2014/main" id="{CD2CCB58-DA3B-462C-80B9-C58BBFFCC7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6" name="Picture 35">
              <a:hlinkClick r:id="rId6"/>
              <a:extLst>
                <a:ext uri="{FF2B5EF4-FFF2-40B4-BE49-F238E27FC236}">
                  <a16:creationId xmlns:a16="http://schemas.microsoft.com/office/drawing/2014/main" id="{AE810849-F144-4E7E-93DE-EAF2E08368A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7" name="Picture 36">
              <a:hlinkClick r:id="rId8"/>
              <a:extLst>
                <a:ext uri="{FF2B5EF4-FFF2-40B4-BE49-F238E27FC236}">
                  <a16:creationId xmlns:a16="http://schemas.microsoft.com/office/drawing/2014/main" id="{2BEBC2F3-83E5-4482-B054-9DFE809B14D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1548756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8474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0401738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96012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3911780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5525928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63785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96012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24179386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96012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22928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9580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s with 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8B126F-922E-4C6E-87A5-234451CAD762}"/>
              </a:ext>
            </a:extLst>
          </p:cNvPr>
          <p:cNvSpPr/>
          <p:nvPr userDrawn="1"/>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8" name="Rectangle 7">
            <a:extLst>
              <a:ext uri="{FF2B5EF4-FFF2-40B4-BE49-F238E27FC236}">
                <a16:creationId xmlns:a16="http://schemas.microsoft.com/office/drawing/2014/main" id="{01437305-8BFE-47C1-96DD-CEDBF8D6719E}"/>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0E0D2D6E-8982-430B-958E-9129593AD32F}"/>
              </a:ext>
            </a:extLst>
          </p:cNvPr>
          <p:cNvSpPr>
            <a:spLocks noGrp="1"/>
          </p:cNvSpPr>
          <p:nvPr>
            <p:ph type="title"/>
          </p:nvPr>
        </p:nvSpPr>
        <p:spPr>
          <a:xfrm>
            <a:off x="365760" y="182563"/>
            <a:ext cx="5339301" cy="1159220"/>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51DCA2EA-788A-4791-942C-72070DBE825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B309C7D-4404-4906-9C22-B1C52782E5FC}"/>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882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A52D29BE-28DD-432F-8C22-AE8C1D0534D8}"/>
              </a:ext>
            </a:extLst>
          </p:cNvPr>
          <p:cNvSpPr>
            <a:spLocks noGrp="1"/>
          </p:cNvSpPr>
          <p:nvPr>
            <p:ph type="title"/>
          </p:nvPr>
        </p:nvSpPr>
        <p:spPr>
          <a:xfrm>
            <a:off x="6420678" y="182563"/>
            <a:ext cx="3657600" cy="1371600"/>
          </a:xfrm>
        </p:spPr>
        <p:txBody>
          <a:bodyPr>
            <a:normAutofit/>
          </a:bodyPr>
          <a:lstStyle>
            <a:lvl1pPr>
              <a:defRPr sz="2800"/>
            </a:lvl1pPr>
          </a:lstStyle>
          <a:p>
            <a:r>
              <a:rPr lang="en-US" dirty="0"/>
              <a:t>Click to edit Master title style</a:t>
            </a:r>
          </a:p>
        </p:txBody>
      </p:sp>
      <p:sp>
        <p:nvSpPr>
          <p:cNvPr id="5" name="Content Placeholder 2">
            <a:extLst>
              <a:ext uri="{FF2B5EF4-FFF2-40B4-BE49-F238E27FC236}">
                <a16:creationId xmlns:a16="http://schemas.microsoft.com/office/drawing/2014/main" id="{7C14443C-E161-4BFE-8357-B61CEFEC84F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C69AFDA-38D1-42E9-ADFD-FDEBA76A2A99}"/>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083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0232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1412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014F37B4-A3A1-47F0-B953-F087A6BCAC1A}"/>
              </a:ext>
            </a:extLst>
          </p:cNvPr>
          <p:cNvSpPr>
            <a:spLocks noGrp="1"/>
          </p:cNvSpPr>
          <p:nvPr>
            <p:ph type="title"/>
          </p:nvPr>
        </p:nvSpPr>
        <p:spPr>
          <a:xfrm>
            <a:off x="6420678" y="182563"/>
            <a:ext cx="3657600" cy="1371600"/>
          </a:xfrm>
        </p:spPr>
        <p:txBody>
          <a:bodyPr>
            <a:normAutofit/>
          </a:bodyPr>
          <a:lstStyle>
            <a:lvl1pPr>
              <a:defRPr sz="2800"/>
            </a:lvl1pPr>
          </a:lstStyle>
          <a:p>
            <a:r>
              <a:rPr lang="en-US" dirty="0"/>
              <a:t>Click to edit Master title style</a:t>
            </a:r>
          </a:p>
        </p:txBody>
      </p:sp>
      <p:sp>
        <p:nvSpPr>
          <p:cNvPr id="5" name="Content Placeholder 2">
            <a:extLst>
              <a:ext uri="{FF2B5EF4-FFF2-40B4-BE49-F238E27FC236}">
                <a16:creationId xmlns:a16="http://schemas.microsoft.com/office/drawing/2014/main" id="{D1B47D12-FA39-425B-A70E-42978C42F4A4}"/>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3073C21-095B-4B2C-A4ED-0E0B4E165ECA}"/>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13307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userDrawn="1"/>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userDrawn="1"/>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9601200" cy="731520"/>
          </a:xfrm>
        </p:spPr>
        <p:txBody>
          <a:bodyPr/>
          <a:lstStyle>
            <a:lvl1pPr>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D89F7783-0753-EA47-B9B4-1DB3661601D0}"/>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9A35EF21-5163-AC47-8E28-086078B7F885}"/>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5C663092-08FC-0D44-82D3-8B7F5992248A}"/>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9277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1DCEBE-AECA-4A38-9A16-6E2B7E8D9AF5}"/>
              </a:ext>
            </a:extLst>
          </p:cNvPr>
          <p:cNvSpPr/>
          <p:nvPr userDrawn="1"/>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22093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01B213-0E7A-407F-8B15-06AFF53336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15" name="Rectangle 35"/>
          <p:cNvSpPr>
            <a:spLocks noGrp="1" noChangeArrowheads="1"/>
          </p:cNvSpPr>
          <p:nvPr>
            <p:ph type="ctrTitle" sz="quarter" hasCustomPrompt="1"/>
          </p:nvPr>
        </p:nvSpPr>
        <p:spPr>
          <a:xfrm>
            <a:off x="4688" y="2712785"/>
            <a:ext cx="12196689" cy="1626781"/>
          </a:xfrm>
          <a:ln>
            <a:noFill/>
          </a:ln>
        </p:spPr>
        <p:txBody>
          <a:bodyPr anchor="ctr">
            <a:normAutofit/>
          </a:bodyPr>
          <a:lstStyle>
            <a:lvl1pPr algn="ctr">
              <a:spcAft>
                <a:spcPts val="600"/>
              </a:spcAft>
              <a:defRPr sz="3600">
                <a:solidFill>
                  <a:schemeClr val="tx2">
                    <a:lumMod val="40000"/>
                    <a:lumOff val="60000"/>
                  </a:schemeClr>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38840669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DEF42B-8BE6-4527-957D-01CFF45BBE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7" name="TextBox 6">
            <a:extLst>
              <a:ext uri="{FF2B5EF4-FFF2-40B4-BE49-F238E27FC236}">
                <a16:creationId xmlns:a16="http://schemas.microsoft.com/office/drawing/2014/main" id="{38CF3EA5-4F41-4581-9358-CC045EEE3DAA}"/>
              </a:ext>
            </a:extLst>
          </p:cNvPr>
          <p:cNvSpPr txBox="1"/>
          <p:nvPr userDrawn="1"/>
        </p:nvSpPr>
        <p:spPr>
          <a:xfrm>
            <a:off x="0" y="4445149"/>
            <a:ext cx="12192000" cy="604911"/>
          </a:xfrm>
          <a:prstGeom prst="rect">
            <a:avLst/>
          </a:prstGeom>
          <a:noFill/>
        </p:spPr>
        <p:txBody>
          <a:bodyPr wrap="none" rtlCol="0">
            <a:noAutofit/>
          </a:bodyPr>
          <a:lstStyle/>
          <a:p>
            <a:pPr algn="ctr">
              <a:spcBef>
                <a:spcPts val="0"/>
              </a:spcBef>
            </a:pPr>
            <a:r>
              <a:rPr lang="en-US" sz="2400" b="1" i="0" spc="300" baseline="0">
                <a:solidFill>
                  <a:schemeClr val="bg1"/>
                </a:solidFill>
                <a:latin typeface="+mj-lt"/>
              </a:rPr>
              <a:t>Together…Shaping the Future of Energy</a:t>
            </a:r>
            <a:r>
              <a:rPr lang="en-US" sz="2400" b="1" i="0" kern="1200" spc="300" baseline="30000">
                <a:solidFill>
                  <a:schemeClr val="bg1"/>
                </a:solidFill>
                <a:latin typeface="Arial" charset="0"/>
                <a:ea typeface="+mn-ea"/>
                <a:cs typeface="+mn-cs"/>
              </a:rPr>
              <a:t>®</a:t>
            </a:r>
            <a:endParaRPr lang="en-US" sz="2400" b="1" i="0" spc="300" baseline="0">
              <a:solidFill>
                <a:schemeClr val="bg1"/>
              </a:solidFill>
              <a:latin typeface="+mn-lt"/>
            </a:endParaRPr>
          </a:p>
        </p:txBody>
      </p:sp>
      <p:pic>
        <p:nvPicPr>
          <p:cNvPr id="5" name="Picture 4">
            <a:extLst>
              <a:ext uri="{FF2B5EF4-FFF2-40B4-BE49-F238E27FC236}">
                <a16:creationId xmlns:a16="http://schemas.microsoft.com/office/drawing/2014/main" id="{BA9683BA-0DA9-5441-8A02-AD246C936F6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4099" b="31988"/>
          <a:stretch/>
        </p:blipFill>
        <p:spPr>
          <a:xfrm>
            <a:off x="445273" y="1584251"/>
            <a:ext cx="11115923" cy="2658140"/>
          </a:xfrm>
          <a:prstGeom prst="rect">
            <a:avLst/>
          </a:prstGeom>
        </p:spPr>
      </p:pic>
    </p:spTree>
    <p:extLst>
      <p:ext uri="{BB962C8B-B14F-4D97-AF65-F5344CB8AC3E}">
        <p14:creationId xmlns:p14="http://schemas.microsoft.com/office/powerpoint/2010/main" val="34294845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ABDC1B-DF20-4D83-8F95-CF02F5DFE4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a:solidFill>
                  <a:schemeClr val="tx2">
                    <a:lumMod val="40000"/>
                    <a:lumOff val="60000"/>
                  </a:schemeClr>
                </a:solidFill>
                <a:effectLst>
                  <a:outerShdw blurRad="38100" dist="38100" dir="2700000" algn="tl">
                    <a:srgbClr val="000000">
                      <a:alpha val="43137"/>
                    </a:srgbClr>
                  </a:outerShdw>
                </a:effectLst>
                <a:latin typeface="+mj-lt"/>
              </a:rPr>
              <a:t>Together…Shaping the Future of Energy</a:t>
            </a:r>
            <a:r>
              <a:rPr lang="en-US" sz="2800" b="0" kern="1200" spc="150" baseline="30000">
                <a:solidFill>
                  <a:schemeClr val="tx2">
                    <a:lumMod val="40000"/>
                    <a:lumOff val="60000"/>
                  </a:schemeClr>
                </a:solidFill>
                <a:latin typeface="Arial" charset="0"/>
                <a:ea typeface="+mn-ea"/>
                <a:cs typeface="+mn-cs"/>
              </a:rPr>
              <a:t>®</a:t>
            </a:r>
            <a:endParaRPr lang="en-US" sz="2800" b="0" spc="150" baseline="0">
              <a:solidFill>
                <a:schemeClr val="tx2">
                  <a:lumMod val="40000"/>
                  <a:lumOff val="60000"/>
                </a:schemeClr>
              </a:solidFill>
              <a:effectLst>
                <a:outerShdw blurRad="38100" dist="38100" dir="2700000" algn="tl">
                  <a:srgbClr val="000000">
                    <a:alpha val="43137"/>
                  </a:srgbClr>
                </a:outerShdw>
              </a:effectLst>
              <a:latin typeface="+mn-lt"/>
            </a:endParaRPr>
          </a:p>
        </p:txBody>
      </p:sp>
      <p:pic>
        <p:nvPicPr>
          <p:cNvPr id="4" name="Picture 3">
            <a:extLst>
              <a:ext uri="{FF2B5EF4-FFF2-40B4-BE49-F238E27FC236}">
                <a16:creationId xmlns:a16="http://schemas.microsoft.com/office/drawing/2014/main" id="{DB4A0BDF-AF36-436C-9B89-D7318A27E311}"/>
              </a:ext>
            </a:extLst>
          </p:cNvPr>
          <p:cNvPicPr>
            <a:picLocks noChangeAspect="1"/>
          </p:cNvPicPr>
          <p:nvPr userDrawn="1"/>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5443574"/>
            <a:ext cx="12188952" cy="1232355"/>
          </a:xfrm>
          <a:prstGeom prst="rect">
            <a:avLst/>
          </a:prstGeom>
        </p:spPr>
      </p:pic>
    </p:spTree>
    <p:extLst>
      <p:ext uri="{BB962C8B-B14F-4D97-AF65-F5344CB8AC3E}">
        <p14:creationId xmlns:p14="http://schemas.microsoft.com/office/powerpoint/2010/main" val="16587315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Chauncey Star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01F85A-9404-BF43-A3C6-0C1809C6DC32}"/>
              </a:ext>
            </a:extLst>
          </p:cNvPr>
          <p:cNvGrpSpPr/>
          <p:nvPr userDrawn="1"/>
        </p:nvGrpSpPr>
        <p:grpSpPr>
          <a:xfrm>
            <a:off x="0" y="76560"/>
            <a:ext cx="12192000" cy="6616597"/>
            <a:chOff x="0" y="76560"/>
            <a:chExt cx="12192000" cy="6616597"/>
          </a:xfrm>
        </p:grpSpPr>
        <p:sp>
          <p:nvSpPr>
            <p:cNvPr id="3" name="Rectangle 2">
              <a:extLst>
                <a:ext uri="{FF2B5EF4-FFF2-40B4-BE49-F238E27FC236}">
                  <a16:creationId xmlns:a16="http://schemas.microsoft.com/office/drawing/2014/main" id="{9CDB1B51-7C4C-5B4B-9280-88440A81114C}"/>
                </a:ext>
              </a:extLst>
            </p:cNvPr>
            <p:cNvSpPr/>
            <p:nvPr/>
          </p:nvSpPr>
          <p:spPr bwMode="auto">
            <a:xfrm>
              <a:off x="0" y="76560"/>
              <a:ext cx="12192000" cy="6616597"/>
            </a:xfrm>
            <a:prstGeom prst="rect">
              <a:avLst/>
            </a:prstGeom>
            <a:solidFill>
              <a:srgbClr val="0B1B59"/>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pic>
          <p:nvPicPr>
            <p:cNvPr id="4" name="Picture 3">
              <a:extLst>
                <a:ext uri="{FF2B5EF4-FFF2-40B4-BE49-F238E27FC236}">
                  <a16:creationId xmlns:a16="http://schemas.microsoft.com/office/drawing/2014/main" id="{1B35EA3C-FD85-344B-8DB4-C1D93F25A0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6560"/>
              <a:ext cx="7415945" cy="6616596"/>
            </a:xfrm>
            <a:prstGeom prst="rect">
              <a:avLst/>
            </a:prstGeom>
          </p:spPr>
        </p:pic>
        <p:pic>
          <p:nvPicPr>
            <p:cNvPr id="5" name="Picture 4">
              <a:extLst>
                <a:ext uri="{FF2B5EF4-FFF2-40B4-BE49-F238E27FC236}">
                  <a16:creationId xmlns:a16="http://schemas.microsoft.com/office/drawing/2014/main" id="{0F24FAA8-8F76-694F-B229-201C603FF8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55" t="44623" r="13652" b="30158"/>
            <a:stretch/>
          </p:blipFill>
          <p:spPr>
            <a:xfrm>
              <a:off x="5104435" y="2118167"/>
              <a:ext cx="6088284" cy="2083443"/>
            </a:xfrm>
            <a:prstGeom prst="rect">
              <a:avLst/>
            </a:prstGeom>
          </p:spPr>
        </p:pic>
      </p:grpSp>
    </p:spTree>
    <p:extLst>
      <p:ext uri="{BB962C8B-B14F-4D97-AF65-F5344CB8AC3E}">
        <p14:creationId xmlns:p14="http://schemas.microsoft.com/office/powerpoint/2010/main" val="24747649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84192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5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968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92517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16.png"/><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7.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image" Target="../media/image1.pn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3.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image" Target="../media/image20.png"/><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image" Target="../media/image20.png"/><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image" Target="../media/image17.svg"/><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image" Target="../media/image16.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1">
            <a:extLst>
              <a:ext uri="{FF2B5EF4-FFF2-40B4-BE49-F238E27FC236}">
                <a16:creationId xmlns:a16="http://schemas.microsoft.com/office/drawing/2014/main" id="{5DF57B04-D6F9-4D53-867D-F4768956F1F6}"/>
              </a:ext>
            </a:extLst>
          </p:cNvPr>
          <p:cNvSpPr/>
          <p:nvPr/>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47"/>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tx1">
                    <a:lumMod val="50000"/>
                    <a:lumOff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0918655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17"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8" r:id="rId16"/>
    <p:sldLayoutId id="2147483743" r:id="rId17"/>
    <p:sldLayoutId id="2147483744" r:id="rId18"/>
    <p:sldLayoutId id="2147483745" r:id="rId19"/>
    <p:sldLayoutId id="2147483742" r:id="rId20"/>
    <p:sldLayoutId id="2147483747" r:id="rId21"/>
    <p:sldLayoutId id="2147483715" r:id="rId22"/>
    <p:sldLayoutId id="2147483716" r:id="rId23"/>
    <p:sldLayoutId id="2147483753" r:id="rId24"/>
    <p:sldLayoutId id="2147483754" r:id="rId25"/>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B7AB45-5C00-470C-B02A-25EE18700700}"/>
              </a:ext>
            </a:extLst>
          </p:cNvPr>
          <p:cNvSpPr/>
          <p:nvPr/>
        </p:nvSpPr>
        <p:spPr bwMode="auto">
          <a:xfrm>
            <a:off x="0" y="1"/>
            <a:ext cx="12192000"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4" name="Rectangle 21">
            <a:extLst>
              <a:ext uri="{FF2B5EF4-FFF2-40B4-BE49-F238E27FC236}">
                <a16:creationId xmlns:a16="http://schemas.microsoft.com/office/drawing/2014/main" id="{8495C244-7367-46AC-9E31-F49FBCBA73EC}"/>
              </a:ext>
            </a:extLst>
          </p:cNvPr>
          <p:cNvSpPr/>
          <p:nvPr/>
        </p:nvSpPr>
        <p:spPr>
          <a:xfrm>
            <a:off x="0" y="6675437"/>
            <a:ext cx="12192000" cy="1841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 Box 47">
            <a:extLst>
              <a:ext uri="{FF2B5EF4-FFF2-40B4-BE49-F238E27FC236}">
                <a16:creationId xmlns:a16="http://schemas.microsoft.com/office/drawing/2014/main" id="{232D3423-C96E-49AF-BCFD-C53160D53156}"/>
              </a:ext>
            </a:extLst>
          </p:cNvPr>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17" name="Text Box 36">
            <a:extLst>
              <a:ext uri="{FF2B5EF4-FFF2-40B4-BE49-F238E27FC236}">
                <a16:creationId xmlns:a16="http://schemas.microsoft.com/office/drawing/2014/main" id="{A0464F9C-6E20-44DD-B827-4AD9E7B124B7}"/>
              </a:ext>
            </a:extLst>
          </p:cNvPr>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a:solidFill>
                <a:schemeClr val="bg1">
                  <a:lumMod val="50000"/>
                </a:schemeClr>
              </a:solidFill>
            </a:endParaRPr>
          </a:p>
        </p:txBody>
      </p:sp>
      <p:pic>
        <p:nvPicPr>
          <p:cNvPr id="18" name="Graphic 17">
            <a:extLst>
              <a:ext uri="{FF2B5EF4-FFF2-40B4-BE49-F238E27FC236}">
                <a16:creationId xmlns:a16="http://schemas.microsoft.com/office/drawing/2014/main" id="{F19EED32-231F-4958-9106-0885046D2881}"/>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53897798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48" r:id="rId17"/>
    <p:sldLayoutId id="2147483749" r:id="rId18"/>
    <p:sldLayoutId id="2147483750" r:id="rId19"/>
    <p:sldLayoutId id="2147483751" r:id="rId20"/>
    <p:sldLayoutId id="2147483738" r:id="rId21"/>
    <p:sldLayoutId id="2147483740" r:id="rId22"/>
    <p:sldLayoutId id="2147483741" r:id="rId23"/>
    <p:sldLayoutId id="2147483752" r:id="rId24"/>
  </p:sldLayoutIdLst>
  <p:txStyles>
    <p:titleStyle>
      <a:lvl1pPr algn="l" rtl="0" eaLnBrk="1" fontAlgn="base" hangingPunct="1">
        <a:lnSpc>
          <a:spcPct val="100000"/>
        </a:lnSpc>
        <a:spcBef>
          <a:spcPct val="0"/>
        </a:spcBef>
        <a:spcAft>
          <a:spcPct val="0"/>
        </a:spcAft>
        <a:defRPr sz="3200" b="1">
          <a:solidFill>
            <a:schemeClr val="bg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3200">
          <a:solidFill>
            <a:schemeClr val="bg1"/>
          </a:solidFill>
          <a:latin typeface="+mn-lt"/>
          <a:ea typeface="+mn-ea"/>
          <a:cs typeface="+mn-cs"/>
        </a:defRPr>
      </a:lvl1pPr>
      <a:lvl2pPr marL="566738" indent="-279400"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2pPr>
      <a:lvl3pPr marL="855663" indent="-223838"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3pPr>
      <a:lvl4pPr marL="1262063" indent="-288925"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4pPr>
      <a:lvl5pPr marL="1538288" indent="-22542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8A36EA-E727-4BFB-B7E2-7FDEBDE10560}"/>
              </a:ext>
            </a:extLst>
          </p:cNvPr>
          <p:cNvSpPr/>
          <p:nvPr userDrawn="1"/>
        </p:nvSpPr>
        <p:spPr bwMode="auto">
          <a:xfrm>
            <a:off x="9666514" y="90805"/>
            <a:ext cx="2525486" cy="823277"/>
          </a:xfrm>
          <a:custGeom>
            <a:avLst/>
            <a:gdLst>
              <a:gd name="connsiteX0" fmla="*/ 0 w 2525486"/>
              <a:gd name="connsiteY0" fmla="*/ 0 h 823277"/>
              <a:gd name="connsiteX1" fmla="*/ 2525486 w 2525486"/>
              <a:gd name="connsiteY1" fmla="*/ 0 h 823277"/>
              <a:gd name="connsiteX2" fmla="*/ 2525486 w 2525486"/>
              <a:gd name="connsiteY2" fmla="*/ 823277 h 823277"/>
              <a:gd name="connsiteX3" fmla="*/ 0 w 2525486"/>
              <a:gd name="connsiteY3" fmla="*/ 823277 h 823277"/>
              <a:gd name="connsiteX4" fmla="*/ 0 w 2525486"/>
              <a:gd name="connsiteY4" fmla="*/ 0 h 823277"/>
              <a:gd name="connsiteX0" fmla="*/ 0 w 2525486"/>
              <a:gd name="connsiteY0" fmla="*/ 0 h 823277"/>
              <a:gd name="connsiteX1" fmla="*/ 2525486 w 2525486"/>
              <a:gd name="connsiteY1" fmla="*/ 0 h 823277"/>
              <a:gd name="connsiteX2" fmla="*/ 2525486 w 2525486"/>
              <a:gd name="connsiteY2" fmla="*/ 823277 h 823277"/>
              <a:gd name="connsiteX3" fmla="*/ 472751 w 2525486"/>
              <a:gd name="connsiteY3" fmla="*/ 817057 h 823277"/>
              <a:gd name="connsiteX4" fmla="*/ 0 w 2525486"/>
              <a:gd name="connsiteY4" fmla="*/ 0 h 82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486" h="823277">
                <a:moveTo>
                  <a:pt x="0" y="0"/>
                </a:moveTo>
                <a:lnTo>
                  <a:pt x="2525486" y="0"/>
                </a:lnTo>
                <a:lnTo>
                  <a:pt x="2525486" y="823277"/>
                </a:lnTo>
                <a:lnTo>
                  <a:pt x="472751" y="817057"/>
                </a:lnTo>
                <a:lnTo>
                  <a:pt x="0" y="0"/>
                </a:lnTo>
                <a:close/>
              </a:path>
            </a:pathLst>
          </a:custGeom>
          <a:solidFill>
            <a:srgbClr val="0040C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16" name="Rectangle 21">
            <a:extLst>
              <a:ext uri="{FF2B5EF4-FFF2-40B4-BE49-F238E27FC236}">
                <a16:creationId xmlns:a16="http://schemas.microsoft.com/office/drawing/2014/main" id="{5DF57B04-D6F9-4D53-867D-F4768956F1F6}"/>
              </a:ext>
            </a:extLst>
          </p:cNvPr>
          <p:cNvSpPr/>
          <p:nvPr userDrawn="1"/>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6" name="Rectangle 2"/>
          <p:cNvSpPr>
            <a:spLocks noGrp="1" noChangeArrowheads="1"/>
          </p:cNvSpPr>
          <p:nvPr>
            <p:ph type="title"/>
          </p:nvPr>
        </p:nvSpPr>
        <p:spPr bwMode="auto">
          <a:xfrm>
            <a:off x="365760" y="182563"/>
            <a:ext cx="960120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47"/>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tx1">
                    <a:lumMod val="50000"/>
                    <a:lumOff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userDrawn="1"/>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1533578" y="6719007"/>
            <a:ext cx="570318" cy="110658"/>
          </a:xfrm>
          <a:prstGeom prst="rect">
            <a:avLst/>
          </a:prstGeom>
        </p:spPr>
      </p:pic>
      <p:pic>
        <p:nvPicPr>
          <p:cNvPr id="3" name="Picture 2">
            <a:extLst>
              <a:ext uri="{FF2B5EF4-FFF2-40B4-BE49-F238E27FC236}">
                <a16:creationId xmlns:a16="http://schemas.microsoft.com/office/drawing/2014/main" id="{3AB9E1B0-E77C-4D1D-B6F6-57C258A91002}"/>
              </a:ext>
            </a:extLst>
          </p:cNvPr>
          <p:cNvPicPr>
            <a:picLocks noChangeAspect="1"/>
          </p:cNvPicPr>
          <p:nvPr userDrawn="1"/>
        </p:nvPicPr>
        <p:blipFill rotWithShape="1">
          <a:blip r:embed="rId23" cstate="print">
            <a:extLst>
              <a:ext uri="{28A0092B-C50C-407E-A947-70E740481C1C}">
                <a14:useLocalDpi xmlns:a14="http://schemas.microsoft.com/office/drawing/2010/main" val="0"/>
              </a:ext>
            </a:extLst>
          </a:blip>
          <a:srcRect l="13415" t="38573" r="10750" b="30273"/>
          <a:stretch/>
        </p:blipFill>
        <p:spPr>
          <a:xfrm>
            <a:off x="9966960" y="0"/>
            <a:ext cx="2225040" cy="914082"/>
          </a:xfrm>
          <a:prstGeom prst="rect">
            <a:avLst/>
          </a:prstGeom>
        </p:spPr>
      </p:pic>
    </p:spTree>
    <p:extLst>
      <p:ext uri="{BB962C8B-B14F-4D97-AF65-F5344CB8AC3E}">
        <p14:creationId xmlns:p14="http://schemas.microsoft.com/office/powerpoint/2010/main" val="1023286830"/>
      </p:ext>
    </p:extLst>
  </p:cSld>
  <p:clrMap bg1="lt1" tx1="dk1" bg2="lt2" tx2="dk2" accent1="accent1" accent2="accent2" accent3="accent3" accent4="accent4" accent5="accent5" accent6="accent6" hlink="hlink" folHlink="folHlink"/>
  <p:sldLayoutIdLst>
    <p:sldLayoutId id="2147483756"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B7AB45-5C00-470C-B02A-25EE18700700}"/>
              </a:ext>
            </a:extLst>
          </p:cNvPr>
          <p:cNvSpPr/>
          <p:nvPr userDrawn="1"/>
        </p:nvSpPr>
        <p:spPr bwMode="auto">
          <a:xfrm>
            <a:off x="0" y="1"/>
            <a:ext cx="12192000"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1026" name="Rectangle 2"/>
          <p:cNvSpPr>
            <a:spLocks noGrp="1" noChangeArrowheads="1"/>
          </p:cNvSpPr>
          <p:nvPr>
            <p:ph type="title"/>
          </p:nvPr>
        </p:nvSpPr>
        <p:spPr bwMode="auto">
          <a:xfrm>
            <a:off x="365759" y="182563"/>
            <a:ext cx="960120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4" name="Rectangle 21">
            <a:extLst>
              <a:ext uri="{FF2B5EF4-FFF2-40B4-BE49-F238E27FC236}">
                <a16:creationId xmlns:a16="http://schemas.microsoft.com/office/drawing/2014/main" id="{8495C244-7367-46AC-9E31-F49FBCBA73EC}"/>
              </a:ext>
            </a:extLst>
          </p:cNvPr>
          <p:cNvSpPr/>
          <p:nvPr userDrawn="1"/>
        </p:nvSpPr>
        <p:spPr>
          <a:xfrm>
            <a:off x="0" y="6675437"/>
            <a:ext cx="12192000" cy="1841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 Box 47">
            <a:extLst>
              <a:ext uri="{FF2B5EF4-FFF2-40B4-BE49-F238E27FC236}">
                <a16:creationId xmlns:a16="http://schemas.microsoft.com/office/drawing/2014/main" id="{232D3423-C96E-49AF-BCFD-C53160D53156}"/>
              </a:ext>
            </a:extLst>
          </p:cNvPr>
          <p:cNvSpPr txBox="1">
            <a:spLocks noChangeArrowheads="1"/>
          </p:cNvSpPr>
          <p:nvPr userDrawn="1"/>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17" name="Text Box 36">
            <a:extLst>
              <a:ext uri="{FF2B5EF4-FFF2-40B4-BE49-F238E27FC236}">
                <a16:creationId xmlns:a16="http://schemas.microsoft.com/office/drawing/2014/main" id="{A0464F9C-6E20-44DD-B827-4AD9E7B124B7}"/>
              </a:ext>
            </a:extLst>
          </p:cNvPr>
          <p:cNvSpPr txBox="1">
            <a:spLocks noChangeArrowheads="1"/>
          </p:cNvSpPr>
          <p:nvPr userDrawn="1"/>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a:solidFill>
                <a:schemeClr val="bg1">
                  <a:lumMod val="50000"/>
                </a:schemeClr>
              </a:solidFill>
            </a:endParaRPr>
          </a:p>
        </p:txBody>
      </p:sp>
      <p:pic>
        <p:nvPicPr>
          <p:cNvPr id="18" name="Graphic 17">
            <a:extLst>
              <a:ext uri="{FF2B5EF4-FFF2-40B4-BE49-F238E27FC236}">
                <a16:creationId xmlns:a16="http://schemas.microsoft.com/office/drawing/2014/main" id="{F19EED32-231F-4958-9106-0885046D2881}"/>
              </a:ext>
            </a:extLst>
          </p:cNvPr>
          <p:cNvPicPr>
            <a:picLocks noChangeAspect="1"/>
          </p:cNvPicPr>
          <p:nvPr userDrawn="1"/>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1533578" y="6719007"/>
            <a:ext cx="570318" cy="110658"/>
          </a:xfrm>
          <a:prstGeom prst="rect">
            <a:avLst/>
          </a:prstGeom>
        </p:spPr>
      </p:pic>
      <p:sp>
        <p:nvSpPr>
          <p:cNvPr id="10" name="Rectangle 5">
            <a:extLst>
              <a:ext uri="{FF2B5EF4-FFF2-40B4-BE49-F238E27FC236}">
                <a16:creationId xmlns:a16="http://schemas.microsoft.com/office/drawing/2014/main" id="{23236C5F-03E7-49C0-BB2F-7220E04B6531}"/>
              </a:ext>
            </a:extLst>
          </p:cNvPr>
          <p:cNvSpPr/>
          <p:nvPr userDrawn="1"/>
        </p:nvSpPr>
        <p:spPr bwMode="auto">
          <a:xfrm>
            <a:off x="9666514" y="90805"/>
            <a:ext cx="2525486" cy="823277"/>
          </a:xfrm>
          <a:custGeom>
            <a:avLst/>
            <a:gdLst>
              <a:gd name="connsiteX0" fmla="*/ 0 w 2525486"/>
              <a:gd name="connsiteY0" fmla="*/ 0 h 823277"/>
              <a:gd name="connsiteX1" fmla="*/ 2525486 w 2525486"/>
              <a:gd name="connsiteY1" fmla="*/ 0 h 823277"/>
              <a:gd name="connsiteX2" fmla="*/ 2525486 w 2525486"/>
              <a:gd name="connsiteY2" fmla="*/ 823277 h 823277"/>
              <a:gd name="connsiteX3" fmla="*/ 0 w 2525486"/>
              <a:gd name="connsiteY3" fmla="*/ 823277 h 823277"/>
              <a:gd name="connsiteX4" fmla="*/ 0 w 2525486"/>
              <a:gd name="connsiteY4" fmla="*/ 0 h 823277"/>
              <a:gd name="connsiteX0" fmla="*/ 0 w 2525486"/>
              <a:gd name="connsiteY0" fmla="*/ 0 h 823277"/>
              <a:gd name="connsiteX1" fmla="*/ 2525486 w 2525486"/>
              <a:gd name="connsiteY1" fmla="*/ 0 h 823277"/>
              <a:gd name="connsiteX2" fmla="*/ 2525486 w 2525486"/>
              <a:gd name="connsiteY2" fmla="*/ 823277 h 823277"/>
              <a:gd name="connsiteX3" fmla="*/ 472751 w 2525486"/>
              <a:gd name="connsiteY3" fmla="*/ 817057 h 823277"/>
              <a:gd name="connsiteX4" fmla="*/ 0 w 2525486"/>
              <a:gd name="connsiteY4" fmla="*/ 0 h 82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486" h="823277">
                <a:moveTo>
                  <a:pt x="0" y="0"/>
                </a:moveTo>
                <a:lnTo>
                  <a:pt x="2525486" y="0"/>
                </a:lnTo>
                <a:lnTo>
                  <a:pt x="2525486" y="823277"/>
                </a:lnTo>
                <a:lnTo>
                  <a:pt x="472751" y="817057"/>
                </a:lnTo>
                <a:lnTo>
                  <a:pt x="0" y="0"/>
                </a:lnTo>
                <a:close/>
              </a:path>
            </a:pathLst>
          </a:custGeom>
          <a:solidFill>
            <a:srgbClr val="0040C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pic>
        <p:nvPicPr>
          <p:cNvPr id="13" name="Picture 12">
            <a:extLst>
              <a:ext uri="{FF2B5EF4-FFF2-40B4-BE49-F238E27FC236}">
                <a16:creationId xmlns:a16="http://schemas.microsoft.com/office/drawing/2014/main" id="{1DCFB247-D4AA-47A6-82AE-A4C69DACC5C6}"/>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l="13415" t="40106" r="10750" b="28686"/>
          <a:stretch/>
        </p:blipFill>
        <p:spPr>
          <a:xfrm>
            <a:off x="9966959" y="-1585"/>
            <a:ext cx="2225041" cy="915667"/>
          </a:xfrm>
          <a:prstGeom prst="rect">
            <a:avLst/>
          </a:prstGeom>
        </p:spPr>
      </p:pic>
    </p:spTree>
    <p:extLst>
      <p:ext uri="{BB962C8B-B14F-4D97-AF65-F5344CB8AC3E}">
        <p14:creationId xmlns:p14="http://schemas.microsoft.com/office/powerpoint/2010/main" val="2836871571"/>
      </p:ext>
    </p:extLst>
  </p:cSld>
  <p:clrMap bg1="lt1" tx1="dk1" bg2="lt2" tx2="dk2" accent1="accent1" accent2="accent2" accent3="accent3" accent4="accent4" accent5="accent5" accent6="accent6" hlink="hlink" folHlink="folHlink"/>
  <p:sldLayoutIdLst>
    <p:sldLayoutId id="2147483783"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Lst>
  <p:txStyles>
    <p:titleStyle>
      <a:lvl1pPr algn="l" rtl="0" eaLnBrk="1" fontAlgn="base" hangingPunct="1">
        <a:lnSpc>
          <a:spcPct val="100000"/>
        </a:lnSpc>
        <a:spcBef>
          <a:spcPct val="0"/>
        </a:spcBef>
        <a:spcAft>
          <a:spcPct val="0"/>
        </a:spcAft>
        <a:defRPr sz="3200" b="1">
          <a:solidFill>
            <a:schemeClr val="bg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3200">
          <a:solidFill>
            <a:schemeClr val="bg1"/>
          </a:solidFill>
          <a:latin typeface="+mn-lt"/>
          <a:ea typeface="+mn-ea"/>
          <a:cs typeface="+mn-cs"/>
        </a:defRPr>
      </a:lvl1pPr>
      <a:lvl2pPr marL="566738" indent="-279400"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2pPr>
      <a:lvl3pPr marL="855663" indent="-223838"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3pPr>
      <a:lvl4pPr marL="1262063" indent="-288925"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4pPr>
      <a:lvl5pPr marL="1538288" indent="-22542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epri.com/#/pages/product/000000003002005435/?lang=en-US"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535E170-D6D8-7041-BD96-1849930CD2B5}"/>
              </a:ext>
            </a:extLst>
          </p:cNvPr>
          <p:cNvSpPr>
            <a:spLocks noGrp="1"/>
          </p:cNvSpPr>
          <p:nvPr>
            <p:ph type="subTitle" sz="quarter" idx="1"/>
          </p:nvPr>
        </p:nvSpPr>
        <p:spPr/>
        <p:txBody>
          <a:bodyPr/>
          <a:lstStyle/>
          <a:p>
            <a:r>
              <a:rPr lang="en-US" dirty="0"/>
              <a:t>Chad Boyer</a:t>
            </a:r>
          </a:p>
          <a:p>
            <a:r>
              <a:rPr lang="en-US" dirty="0"/>
              <a:t>Advanced Nuclear Technology Program</a:t>
            </a:r>
          </a:p>
          <a:p>
            <a:endParaRPr lang="en-US" dirty="0"/>
          </a:p>
          <a:p>
            <a:r>
              <a:rPr lang="en-US" dirty="0"/>
              <a:t>June 29, 2022</a:t>
            </a:r>
          </a:p>
        </p:txBody>
      </p:sp>
      <p:sp>
        <p:nvSpPr>
          <p:cNvPr id="3" name="Title 2">
            <a:extLst>
              <a:ext uri="{FF2B5EF4-FFF2-40B4-BE49-F238E27FC236}">
                <a16:creationId xmlns:a16="http://schemas.microsoft.com/office/drawing/2014/main" id="{2887C85C-D7A6-3349-AA5D-A5A79F049ECC}"/>
              </a:ext>
            </a:extLst>
          </p:cNvPr>
          <p:cNvSpPr>
            <a:spLocks noGrp="1"/>
          </p:cNvSpPr>
          <p:nvPr>
            <p:ph type="ctrTitle" sz="quarter"/>
          </p:nvPr>
        </p:nvSpPr>
        <p:spPr/>
        <p:txBody>
          <a:bodyPr/>
          <a:lstStyle/>
          <a:p>
            <a:r>
              <a:rPr lang="en-US" dirty="0"/>
              <a:t>EPRI Reactor Technology Assessment Guide</a:t>
            </a:r>
          </a:p>
        </p:txBody>
      </p:sp>
      <p:sp>
        <p:nvSpPr>
          <p:cNvPr id="4" name="Text Placeholder 3">
            <a:extLst>
              <a:ext uri="{FF2B5EF4-FFF2-40B4-BE49-F238E27FC236}">
                <a16:creationId xmlns:a16="http://schemas.microsoft.com/office/drawing/2014/main" id="{1EF99F5E-DBB8-CA48-BB68-3F744F869623}"/>
              </a:ext>
            </a:extLst>
          </p:cNvPr>
          <p:cNvSpPr>
            <a:spLocks noGrp="1"/>
          </p:cNvSpPr>
          <p:nvPr>
            <p:ph type="body" sz="quarter" idx="10"/>
          </p:nvPr>
        </p:nvSpPr>
        <p:spPr/>
        <p:txBody>
          <a:bodyPr/>
          <a:lstStyle/>
          <a:p>
            <a:r>
              <a:rPr lang="en-US" dirty="0"/>
              <a:t>For GAIN-State of Kentucky Workshop</a:t>
            </a:r>
          </a:p>
        </p:txBody>
      </p:sp>
    </p:spTree>
    <p:extLst>
      <p:ext uri="{BB962C8B-B14F-4D97-AF65-F5344CB8AC3E}">
        <p14:creationId xmlns:p14="http://schemas.microsoft.com/office/powerpoint/2010/main" val="176542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8CAB-B944-95A5-61B0-F62DADA5E8EC}"/>
              </a:ext>
            </a:extLst>
          </p:cNvPr>
          <p:cNvSpPr>
            <a:spLocks noGrp="1"/>
          </p:cNvSpPr>
          <p:nvPr>
            <p:ph type="title"/>
          </p:nvPr>
        </p:nvSpPr>
        <p:spPr/>
        <p:txBody>
          <a:bodyPr>
            <a:normAutofit/>
          </a:bodyPr>
          <a:lstStyle/>
          <a:p>
            <a:r>
              <a:rPr lang="en-US" sz="3200"/>
              <a:t>Assessment Criteria – Typical Screening Activity </a:t>
            </a:r>
            <a:r>
              <a:rPr lang="en-US" sz="2000"/>
              <a:t>(example)</a:t>
            </a:r>
            <a:endParaRPr lang="en-US"/>
          </a:p>
        </p:txBody>
      </p:sp>
      <p:sp>
        <p:nvSpPr>
          <p:cNvPr id="3" name="Text Placeholder 2">
            <a:extLst>
              <a:ext uri="{FF2B5EF4-FFF2-40B4-BE49-F238E27FC236}">
                <a16:creationId xmlns:a16="http://schemas.microsoft.com/office/drawing/2014/main" id="{A551B8F0-75BA-AB4E-7AB4-05A73377FD4F}"/>
              </a:ext>
            </a:extLst>
          </p:cNvPr>
          <p:cNvSpPr>
            <a:spLocks noGrp="1"/>
          </p:cNvSpPr>
          <p:nvPr>
            <p:ph type="body" sz="quarter" idx="10"/>
          </p:nvPr>
        </p:nvSpPr>
        <p:spPr/>
        <p:txBody>
          <a:bodyPr>
            <a:normAutofit fontScale="62500" lnSpcReduction="20000"/>
          </a:bodyPr>
          <a:lstStyle/>
          <a:p>
            <a:r>
              <a:rPr lang="en-US"/>
              <a:t>Each major criteria consists of a set of sub-criteria that is intended to be evaluated in aggregate</a:t>
            </a:r>
          </a:p>
        </p:txBody>
      </p:sp>
      <p:pic>
        <p:nvPicPr>
          <p:cNvPr id="4" name="Picture 3">
            <a:extLst>
              <a:ext uri="{FF2B5EF4-FFF2-40B4-BE49-F238E27FC236}">
                <a16:creationId xmlns:a16="http://schemas.microsoft.com/office/drawing/2014/main" id="{033979C9-9E20-05D1-366D-0A681BA97786}"/>
              </a:ext>
            </a:extLst>
          </p:cNvPr>
          <p:cNvPicPr>
            <a:picLocks noChangeAspect="1"/>
          </p:cNvPicPr>
          <p:nvPr/>
        </p:nvPicPr>
        <p:blipFill>
          <a:blip r:embed="rId2"/>
          <a:stretch>
            <a:fillRect/>
          </a:stretch>
        </p:blipFill>
        <p:spPr>
          <a:xfrm>
            <a:off x="1860599" y="914083"/>
            <a:ext cx="7975390" cy="4825236"/>
          </a:xfrm>
          <a:prstGeom prst="rect">
            <a:avLst/>
          </a:prstGeom>
        </p:spPr>
      </p:pic>
      <p:sp>
        <p:nvSpPr>
          <p:cNvPr id="5" name="TextBox 4">
            <a:extLst>
              <a:ext uri="{FF2B5EF4-FFF2-40B4-BE49-F238E27FC236}">
                <a16:creationId xmlns:a16="http://schemas.microsoft.com/office/drawing/2014/main" id="{2DFBFDD2-9AB5-2614-4F29-FA41AFE658D6}"/>
              </a:ext>
            </a:extLst>
          </p:cNvPr>
          <p:cNvSpPr txBox="1"/>
          <p:nvPr/>
        </p:nvSpPr>
        <p:spPr>
          <a:xfrm>
            <a:off x="9956632" y="2497976"/>
            <a:ext cx="1839127" cy="1585049"/>
          </a:xfrm>
          <a:prstGeom prst="rect">
            <a:avLst/>
          </a:prstGeom>
          <a:solidFill>
            <a:srgbClr val="0040C0"/>
          </a:solidFill>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0"/>
              </a:spcBef>
              <a:spcAft>
                <a:spcPts val="2400"/>
              </a:spcAft>
            </a:pPr>
            <a:r>
              <a:rPr lang="en-US" sz="1800">
                <a:solidFill>
                  <a:schemeClr val="bg1"/>
                </a:solidFill>
                <a:latin typeface="+mn-lt"/>
              </a:rPr>
              <a:t>5 Categories</a:t>
            </a:r>
          </a:p>
          <a:p>
            <a:pPr>
              <a:spcBef>
                <a:spcPts val="0"/>
              </a:spcBef>
              <a:spcAft>
                <a:spcPts val="600"/>
              </a:spcAft>
            </a:pPr>
            <a:r>
              <a:rPr lang="en-US" sz="1800">
                <a:solidFill>
                  <a:schemeClr val="bg1"/>
                </a:solidFill>
                <a:latin typeface="+mn-lt"/>
              </a:rPr>
              <a:t>30 Criteria</a:t>
            </a:r>
          </a:p>
          <a:p>
            <a:pPr>
              <a:spcBef>
                <a:spcPts val="0"/>
              </a:spcBef>
              <a:spcAft>
                <a:spcPts val="1200"/>
              </a:spcAft>
            </a:pPr>
            <a:r>
              <a:rPr lang="en-US" sz="1800">
                <a:solidFill>
                  <a:schemeClr val="bg1"/>
                </a:solidFill>
                <a:latin typeface="+mn-lt"/>
              </a:rPr>
              <a:t>Each with several</a:t>
            </a:r>
            <a:br>
              <a:rPr lang="en-US" sz="1800">
                <a:solidFill>
                  <a:schemeClr val="bg1"/>
                </a:solidFill>
                <a:latin typeface="+mn-lt"/>
              </a:rPr>
            </a:br>
            <a:r>
              <a:rPr lang="en-US" sz="1800">
                <a:solidFill>
                  <a:schemeClr val="bg1"/>
                </a:solidFill>
                <a:latin typeface="+mn-lt"/>
              </a:rPr>
              <a:t>sub-criteria</a:t>
            </a:r>
          </a:p>
        </p:txBody>
      </p:sp>
    </p:spTree>
    <p:extLst>
      <p:ext uri="{BB962C8B-B14F-4D97-AF65-F5344CB8AC3E}">
        <p14:creationId xmlns:p14="http://schemas.microsoft.com/office/powerpoint/2010/main" val="165153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0B1A-4819-4034-8DF0-96F5B1AD8ADB}"/>
              </a:ext>
            </a:extLst>
          </p:cNvPr>
          <p:cNvSpPr>
            <a:spLocks noGrp="1"/>
          </p:cNvSpPr>
          <p:nvPr>
            <p:ph type="title"/>
          </p:nvPr>
        </p:nvSpPr>
        <p:spPr/>
        <p:txBody>
          <a:bodyPr/>
          <a:lstStyle/>
          <a:p>
            <a:r>
              <a:rPr lang="en-US" dirty="0"/>
              <a:t>Questions?</a:t>
            </a:r>
          </a:p>
        </p:txBody>
      </p:sp>
      <p:pic>
        <p:nvPicPr>
          <p:cNvPr id="3" name="Picture 2">
            <a:extLst>
              <a:ext uri="{FF2B5EF4-FFF2-40B4-BE49-F238E27FC236}">
                <a16:creationId xmlns:a16="http://schemas.microsoft.com/office/drawing/2014/main" id="{E229E3D9-D316-489E-B92B-0563A8F65F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1142364"/>
            <a:ext cx="11133137" cy="5017136"/>
          </a:xfrm>
          <a:prstGeom prst="rect">
            <a:avLst/>
          </a:prstGeom>
          <a:noFill/>
        </p:spPr>
      </p:pic>
    </p:spTree>
    <p:extLst>
      <p:ext uri="{BB962C8B-B14F-4D97-AF65-F5344CB8AC3E}">
        <p14:creationId xmlns:p14="http://schemas.microsoft.com/office/powerpoint/2010/main" val="620749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307894-584A-4E7F-8E64-07697D6F54C0}"/>
              </a:ext>
            </a:extLst>
          </p:cNvPr>
          <p:cNvSpPr>
            <a:spLocks noGrp="1"/>
          </p:cNvSpPr>
          <p:nvPr>
            <p:ph type="title"/>
          </p:nvPr>
        </p:nvSpPr>
        <p:spPr/>
        <p:txBody>
          <a:bodyPr/>
          <a:lstStyle/>
          <a:p>
            <a:r>
              <a:rPr lang="en-US" sz="3200" dirty="0"/>
              <a:t>What is the EPRI Siting Guide?</a:t>
            </a:r>
            <a:endParaRPr lang="en-US" dirty="0"/>
          </a:p>
        </p:txBody>
      </p:sp>
      <p:sp>
        <p:nvSpPr>
          <p:cNvPr id="4" name="Content Placeholder 3">
            <a:extLst>
              <a:ext uri="{FF2B5EF4-FFF2-40B4-BE49-F238E27FC236}">
                <a16:creationId xmlns:a16="http://schemas.microsoft.com/office/drawing/2014/main" id="{666EB359-380D-4A40-9869-12990BD66C71}"/>
              </a:ext>
            </a:extLst>
          </p:cNvPr>
          <p:cNvSpPr>
            <a:spLocks noGrp="1"/>
          </p:cNvSpPr>
          <p:nvPr>
            <p:ph idx="1"/>
          </p:nvPr>
        </p:nvSpPr>
        <p:spPr>
          <a:xfrm>
            <a:off x="365759" y="1005840"/>
            <a:ext cx="6514639" cy="5394960"/>
          </a:xfrm>
        </p:spPr>
        <p:txBody>
          <a:bodyPr>
            <a:normAutofit fontScale="62500" lnSpcReduction="20000"/>
          </a:bodyPr>
          <a:lstStyle/>
          <a:p>
            <a:r>
              <a:rPr lang="en-US" sz="3800" dirty="0"/>
              <a:t>Created as part of the Early Site Permit (ESP) Demonstration Program in early 1990s </a:t>
            </a:r>
            <a:r>
              <a:rPr lang="en-US" sz="3800" b="1" dirty="0"/>
              <a:t>to provide a generalized, regulatory neutral site selection process for new nuclear plants</a:t>
            </a:r>
          </a:p>
          <a:p>
            <a:endParaRPr lang="en-US" b="1" dirty="0"/>
          </a:p>
          <a:p>
            <a:r>
              <a:rPr lang="en-US" sz="3800" dirty="0"/>
              <a:t>Current version* (2015) incorporates experience and lessons learned from first “nuclear renaissance” and emergence of SMRs</a:t>
            </a:r>
          </a:p>
          <a:p>
            <a:endParaRPr lang="en-US" dirty="0"/>
          </a:p>
          <a:p>
            <a:r>
              <a:rPr lang="en-US" sz="3800" dirty="0"/>
              <a:t>Provides a framework that supports development of an individualized site selection process that can withstand regulatory review</a:t>
            </a:r>
          </a:p>
          <a:p>
            <a:endParaRPr lang="en-US" sz="2900" dirty="0"/>
          </a:p>
          <a:p>
            <a:pPr>
              <a:spcBef>
                <a:spcPts val="600"/>
              </a:spcBef>
            </a:pPr>
            <a:r>
              <a:rPr lang="en-US" sz="3800" dirty="0"/>
              <a:t>Desired outcome is a site selection process that:</a:t>
            </a:r>
          </a:p>
          <a:p>
            <a:pPr lvl="1">
              <a:spcAft>
                <a:spcPts val="300"/>
              </a:spcAft>
              <a:buClr>
                <a:srgbClr val="000000">
                  <a:lumMod val="65000"/>
                  <a:lumOff val="35000"/>
                </a:srgbClr>
              </a:buClr>
            </a:pPr>
            <a:r>
              <a:rPr lang="en-US" sz="2900" dirty="0"/>
              <a:t>satisfies business objectives</a:t>
            </a:r>
          </a:p>
          <a:p>
            <a:pPr lvl="1">
              <a:spcAft>
                <a:spcPts val="300"/>
              </a:spcAft>
              <a:buClr>
                <a:srgbClr val="000000">
                  <a:lumMod val="65000"/>
                  <a:lumOff val="35000"/>
                </a:srgbClr>
              </a:buClr>
            </a:pPr>
            <a:r>
              <a:rPr lang="en-US" sz="2900" dirty="0"/>
              <a:t>meets regulatory requirements</a:t>
            </a:r>
          </a:p>
          <a:p>
            <a:pPr lvl="1">
              <a:spcAft>
                <a:spcPts val="300"/>
              </a:spcAft>
              <a:buClr>
                <a:srgbClr val="000000">
                  <a:lumMod val="65000"/>
                  <a:lumOff val="35000"/>
                </a:srgbClr>
              </a:buClr>
            </a:pPr>
            <a:r>
              <a:rPr lang="en-US" sz="2900" dirty="0"/>
              <a:t>adequately reflects consideration of alternative sites</a:t>
            </a:r>
          </a:p>
        </p:txBody>
      </p:sp>
      <p:sp>
        <p:nvSpPr>
          <p:cNvPr id="7" name="TextBox 9">
            <a:extLst>
              <a:ext uri="{FF2B5EF4-FFF2-40B4-BE49-F238E27FC236}">
                <a16:creationId xmlns:a16="http://schemas.microsoft.com/office/drawing/2014/main" id="{184A7C6B-2E60-441C-AE7C-E84E4E4755CF}"/>
              </a:ext>
            </a:extLst>
          </p:cNvPr>
          <p:cNvSpPr txBox="1"/>
          <p:nvPr/>
        </p:nvSpPr>
        <p:spPr>
          <a:xfrm>
            <a:off x="1745388" y="6392818"/>
            <a:ext cx="919475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*2015 EPRI Siting Guide – Report no. 3002005435 available at: </a:t>
            </a:r>
            <a:r>
              <a:rPr lang="en-US" sz="1200" dirty="0">
                <a:hlinkClick r:id="rId2"/>
              </a:rPr>
              <a:t>https://www.epri.com/#/pages/product/000000003002005435/?lang=en-US</a:t>
            </a:r>
            <a:r>
              <a:rPr lang="en-US" sz="1200" dirty="0"/>
              <a:t> </a:t>
            </a:r>
          </a:p>
        </p:txBody>
      </p:sp>
      <p:sp>
        <p:nvSpPr>
          <p:cNvPr id="2" name="TextBox 1">
            <a:extLst>
              <a:ext uri="{FF2B5EF4-FFF2-40B4-BE49-F238E27FC236}">
                <a16:creationId xmlns:a16="http://schemas.microsoft.com/office/drawing/2014/main" id="{0E2E7F19-CEE1-41AE-B455-B6FF129E6247}"/>
              </a:ext>
            </a:extLst>
          </p:cNvPr>
          <p:cNvSpPr txBox="1"/>
          <p:nvPr/>
        </p:nvSpPr>
        <p:spPr>
          <a:xfrm>
            <a:off x="7808074" y="182563"/>
            <a:ext cx="3642180" cy="1762021"/>
          </a:xfrm>
          <a:prstGeom prst="rect">
            <a:avLst/>
          </a:prstGeom>
          <a:solidFill>
            <a:srgbClr val="C1D6FF">
              <a:alpha val="50196"/>
            </a:srgbClr>
          </a:solidFill>
        </p:spPr>
        <p:txBody>
          <a:bodyPr wrap="square" rtlCol="0">
            <a:spAutoFit/>
          </a:bodyPr>
          <a:lstStyle/>
          <a:p>
            <a:r>
              <a:rPr lang="en-US" b="1" dirty="0"/>
              <a:t>Nuclear siting in 5 basic steps</a:t>
            </a:r>
            <a:endParaRPr lang="en-US" sz="1800" b="1" dirty="0"/>
          </a:p>
          <a:p>
            <a:pPr marL="342900" indent="-342900" algn="l">
              <a:spcBef>
                <a:spcPts val="300"/>
              </a:spcBef>
              <a:spcAft>
                <a:spcPts val="300"/>
              </a:spcAft>
              <a:buFont typeface="+mj-lt"/>
              <a:buAutoNum type="arabicPeriod"/>
            </a:pPr>
            <a:r>
              <a:rPr lang="en-US" sz="1400" dirty="0"/>
              <a:t>Identify the region of interest</a:t>
            </a:r>
          </a:p>
          <a:p>
            <a:pPr marL="342900" indent="-342900" algn="l">
              <a:spcBef>
                <a:spcPts val="300"/>
              </a:spcBef>
              <a:spcAft>
                <a:spcPts val="300"/>
              </a:spcAft>
              <a:buFont typeface="+mj-lt"/>
              <a:buAutoNum type="arabicPeriod"/>
            </a:pPr>
            <a:r>
              <a:rPr lang="en-US" sz="1400" dirty="0"/>
              <a:t>Screen to candidate areas</a:t>
            </a:r>
          </a:p>
          <a:p>
            <a:pPr marL="342900" indent="-342900" algn="l">
              <a:spcBef>
                <a:spcPts val="300"/>
              </a:spcBef>
              <a:spcAft>
                <a:spcPts val="300"/>
              </a:spcAft>
              <a:buFont typeface="+mj-lt"/>
              <a:buAutoNum type="arabicPeriod"/>
            </a:pPr>
            <a:r>
              <a:rPr lang="en-US" sz="1400" dirty="0"/>
              <a:t>Identify potential sites</a:t>
            </a:r>
          </a:p>
          <a:p>
            <a:pPr marL="342900" indent="-342900" algn="l">
              <a:spcBef>
                <a:spcPts val="300"/>
              </a:spcBef>
              <a:spcAft>
                <a:spcPts val="300"/>
              </a:spcAft>
              <a:buFont typeface="+mj-lt"/>
              <a:buAutoNum type="arabicPeriod"/>
            </a:pPr>
            <a:r>
              <a:rPr lang="en-US" sz="1400" dirty="0"/>
              <a:t>Screen to candidate sites</a:t>
            </a:r>
          </a:p>
          <a:p>
            <a:pPr marL="342900" indent="-342900" algn="l">
              <a:spcBef>
                <a:spcPts val="300"/>
              </a:spcBef>
              <a:spcAft>
                <a:spcPts val="300"/>
              </a:spcAft>
              <a:buFont typeface="+mj-lt"/>
              <a:buAutoNum type="arabicPeriod"/>
            </a:pPr>
            <a:r>
              <a:rPr lang="en-US" sz="1400" dirty="0"/>
              <a:t>Identify proposed and alternative sites</a:t>
            </a:r>
          </a:p>
        </p:txBody>
      </p:sp>
      <p:pic>
        <p:nvPicPr>
          <p:cNvPr id="8" name="Picture 7">
            <a:extLst>
              <a:ext uri="{FF2B5EF4-FFF2-40B4-BE49-F238E27FC236}">
                <a16:creationId xmlns:a16="http://schemas.microsoft.com/office/drawing/2014/main" id="{7DA3194A-34C6-4173-8E1D-9B8BC3D1CA88}"/>
              </a:ext>
            </a:extLst>
          </p:cNvPr>
          <p:cNvPicPr>
            <a:picLocks noChangeAspect="1"/>
          </p:cNvPicPr>
          <p:nvPr/>
        </p:nvPicPr>
        <p:blipFill>
          <a:blip r:embed="rId3"/>
          <a:stretch>
            <a:fillRect/>
          </a:stretch>
        </p:blipFill>
        <p:spPr>
          <a:xfrm>
            <a:off x="6880398" y="2036341"/>
            <a:ext cx="5311600" cy="3985605"/>
          </a:xfrm>
          <a:prstGeom prst="rect">
            <a:avLst/>
          </a:prstGeom>
        </p:spPr>
      </p:pic>
      <p:sp>
        <p:nvSpPr>
          <p:cNvPr id="9" name="TextBox 8">
            <a:extLst>
              <a:ext uri="{FF2B5EF4-FFF2-40B4-BE49-F238E27FC236}">
                <a16:creationId xmlns:a16="http://schemas.microsoft.com/office/drawing/2014/main" id="{E72A07C2-B60F-4DA5-A07B-F0806C91B234}"/>
              </a:ext>
            </a:extLst>
          </p:cNvPr>
          <p:cNvSpPr txBox="1"/>
          <p:nvPr/>
        </p:nvSpPr>
        <p:spPr>
          <a:xfrm>
            <a:off x="7432088" y="5944426"/>
            <a:ext cx="4394152" cy="338554"/>
          </a:xfrm>
          <a:prstGeom prst="rect">
            <a:avLst/>
          </a:prstGeom>
          <a:noFill/>
        </p:spPr>
        <p:txBody>
          <a:bodyPr wrap="none" rtlCol="0">
            <a:spAutoFit/>
          </a:bodyPr>
          <a:lstStyle/>
          <a:p>
            <a:r>
              <a:rPr lang="en-US" sz="1600" b="1" i="0" u="none" strike="noStrike" baseline="0" dirty="0">
                <a:latin typeface="Arial" panose="020B0604020202020204" pitchFamily="34" charset="0"/>
                <a:cs typeface="Arial" panose="020B0604020202020204" pitchFamily="34" charset="0"/>
              </a:rPr>
              <a:t>Region of Inte</a:t>
            </a:r>
            <a:r>
              <a:rPr lang="en-US" sz="1600" b="1" dirty="0">
                <a:latin typeface="Arial" panose="020B0604020202020204" pitchFamily="34" charset="0"/>
                <a:cs typeface="Arial" panose="020B0604020202020204" pitchFamily="34" charset="0"/>
              </a:rPr>
              <a:t>rest (ROI) Sc</a:t>
            </a:r>
            <a:r>
              <a:rPr lang="en-US" sz="1600" b="1" i="0" u="none" strike="noStrike" baseline="0" dirty="0">
                <a:latin typeface="Arial" panose="020B0604020202020204" pitchFamily="34" charset="0"/>
                <a:cs typeface="Arial" panose="020B0604020202020204" pitchFamily="34" charset="0"/>
              </a:rPr>
              <a:t>reening Process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20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307894-584A-4E7F-8E64-07697D6F54C0}"/>
              </a:ext>
            </a:extLst>
          </p:cNvPr>
          <p:cNvSpPr>
            <a:spLocks noGrp="1"/>
          </p:cNvSpPr>
          <p:nvPr>
            <p:ph type="title"/>
          </p:nvPr>
        </p:nvSpPr>
        <p:spPr/>
        <p:txBody>
          <a:bodyPr/>
          <a:lstStyle/>
          <a:p>
            <a:r>
              <a:rPr lang="en-US" dirty="0"/>
              <a:t>Can the Siting Guide Be Used for Site Reuse?</a:t>
            </a:r>
          </a:p>
        </p:txBody>
      </p:sp>
      <p:sp>
        <p:nvSpPr>
          <p:cNvPr id="4" name="Content Placeholder 3">
            <a:extLst>
              <a:ext uri="{FF2B5EF4-FFF2-40B4-BE49-F238E27FC236}">
                <a16:creationId xmlns:a16="http://schemas.microsoft.com/office/drawing/2014/main" id="{666EB359-380D-4A40-9869-12990BD66C71}"/>
              </a:ext>
            </a:extLst>
          </p:cNvPr>
          <p:cNvSpPr>
            <a:spLocks noGrp="1"/>
          </p:cNvSpPr>
          <p:nvPr>
            <p:ph idx="1"/>
          </p:nvPr>
        </p:nvSpPr>
        <p:spPr>
          <a:xfrm>
            <a:off x="228602" y="1005838"/>
            <a:ext cx="7915418" cy="2836365"/>
          </a:xfrm>
        </p:spPr>
        <p:txBody>
          <a:bodyPr>
            <a:normAutofit fontScale="92500" lnSpcReduction="10000"/>
          </a:bodyPr>
          <a:lstStyle/>
          <a:p>
            <a:r>
              <a:rPr lang="en-US" sz="2400" dirty="0"/>
              <a:t>Current version addresses brownfields and reuse of fossil plant sites for new nuclear – but to a limited degree</a:t>
            </a:r>
          </a:p>
          <a:p>
            <a:endParaRPr lang="en-US" sz="2200" dirty="0"/>
          </a:p>
          <a:p>
            <a:r>
              <a:rPr lang="en-US" sz="2400" dirty="0"/>
              <a:t>Revision expands and clarifies site reuse considerations with respect to:</a:t>
            </a:r>
          </a:p>
          <a:p>
            <a:pPr lvl="1"/>
            <a:r>
              <a:rPr lang="en-US" sz="2200" dirty="0"/>
              <a:t>level of potential site industrialization</a:t>
            </a:r>
          </a:p>
          <a:p>
            <a:pPr lvl="1"/>
            <a:r>
              <a:rPr lang="en-US" sz="2200" dirty="0"/>
              <a:t>degree of site characterization</a:t>
            </a:r>
          </a:p>
          <a:p>
            <a:pPr lvl="1"/>
            <a:r>
              <a:rPr lang="en-US" sz="2200" dirty="0"/>
              <a:t>plant mission and business objectives</a:t>
            </a:r>
          </a:p>
        </p:txBody>
      </p:sp>
      <p:pic>
        <p:nvPicPr>
          <p:cNvPr id="3" name="Picture 2">
            <a:extLst>
              <a:ext uri="{FF2B5EF4-FFF2-40B4-BE49-F238E27FC236}">
                <a16:creationId xmlns:a16="http://schemas.microsoft.com/office/drawing/2014/main" id="{7B11D788-1A3A-4ACC-B0C0-CC748FD69D81}"/>
              </a:ext>
            </a:extLst>
          </p:cNvPr>
          <p:cNvPicPr>
            <a:picLocks noChangeAspect="1"/>
          </p:cNvPicPr>
          <p:nvPr/>
        </p:nvPicPr>
        <p:blipFill>
          <a:blip r:embed="rId2"/>
          <a:stretch>
            <a:fillRect/>
          </a:stretch>
        </p:blipFill>
        <p:spPr>
          <a:xfrm>
            <a:off x="7986784" y="911979"/>
            <a:ext cx="3885947" cy="2685875"/>
          </a:xfrm>
          <a:prstGeom prst="rect">
            <a:avLst/>
          </a:prstGeom>
        </p:spPr>
      </p:pic>
      <p:graphicFrame>
        <p:nvGraphicFramePr>
          <p:cNvPr id="7" name="Table 9">
            <a:extLst>
              <a:ext uri="{FF2B5EF4-FFF2-40B4-BE49-F238E27FC236}">
                <a16:creationId xmlns:a16="http://schemas.microsoft.com/office/drawing/2014/main" id="{69ED3A14-B2EE-42CC-9C1D-FBE478D1CF02}"/>
              </a:ext>
            </a:extLst>
          </p:cNvPr>
          <p:cNvGraphicFramePr>
            <a:graphicFrameLocks noGrp="1"/>
          </p:cNvGraphicFramePr>
          <p:nvPr/>
        </p:nvGraphicFramePr>
        <p:xfrm>
          <a:off x="476505" y="3878644"/>
          <a:ext cx="3571476" cy="2743200"/>
        </p:xfrm>
        <a:graphic>
          <a:graphicData uri="http://schemas.openxmlformats.org/drawingml/2006/table">
            <a:tbl>
              <a:tblPr firstRow="1" bandRow="1">
                <a:tableStyleId>{00A15C55-8517-42AA-B614-E9B94910E393}</a:tableStyleId>
              </a:tblPr>
              <a:tblGrid>
                <a:gridCol w="915994">
                  <a:extLst>
                    <a:ext uri="{9D8B030D-6E8A-4147-A177-3AD203B41FA5}">
                      <a16:colId xmlns:a16="http://schemas.microsoft.com/office/drawing/2014/main" val="3570651336"/>
                    </a:ext>
                  </a:extLst>
                </a:gridCol>
                <a:gridCol w="2655482">
                  <a:extLst>
                    <a:ext uri="{9D8B030D-6E8A-4147-A177-3AD203B41FA5}">
                      <a16:colId xmlns:a16="http://schemas.microsoft.com/office/drawing/2014/main" val="3986930838"/>
                    </a:ext>
                  </a:extLst>
                </a:gridCol>
              </a:tblGrid>
              <a:tr h="27432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rPr>
                        <a:t>Levels of Industrialization</a:t>
                      </a:r>
                      <a:endParaRPr lang="en-US" sz="1400" dirty="0"/>
                    </a:p>
                  </a:txBody>
                  <a:tcPr marL="45720" marR="45720" anchor="ctr"/>
                </a:tc>
                <a:tc hMerge="1">
                  <a:txBody>
                    <a:bodyPr/>
                    <a:lstStyle/>
                    <a:p>
                      <a:endParaRPr lang="en-US" sz="1600" dirty="0"/>
                    </a:p>
                  </a:txBody>
                  <a:tcPr marL="45720" marR="45720"/>
                </a:tc>
                <a:extLst>
                  <a:ext uri="{0D108BD9-81ED-4DB2-BD59-A6C34878D82A}">
                    <a16:rowId xmlns:a16="http://schemas.microsoft.com/office/drawing/2014/main" val="3989970347"/>
                  </a:ext>
                </a:extLst>
              </a:tr>
              <a:tr h="274320">
                <a:tc rowSpan="2">
                  <a:txBody>
                    <a:bodyPr/>
                    <a:lstStyle/>
                    <a:p>
                      <a:r>
                        <a:rPr lang="en-US" sz="1400" dirty="0"/>
                        <a:t>Greenfield</a:t>
                      </a:r>
                    </a:p>
                  </a:txBody>
                  <a:tcPr marL="45720" marR="45720"/>
                </a:tc>
                <a:tc>
                  <a:txBody>
                    <a:bodyPr/>
                    <a:lstStyle/>
                    <a:p>
                      <a:r>
                        <a:rPr lang="en-US" sz="1400" dirty="0"/>
                        <a:t>Undeveloped</a:t>
                      </a:r>
                    </a:p>
                  </a:txBody>
                  <a:tcPr marL="45720" marR="45720"/>
                </a:tc>
                <a:extLst>
                  <a:ext uri="{0D108BD9-81ED-4DB2-BD59-A6C34878D82A}">
                    <a16:rowId xmlns:a16="http://schemas.microsoft.com/office/drawing/2014/main" val="1692777585"/>
                  </a:ext>
                </a:extLst>
              </a:tr>
              <a:tr h="274320">
                <a:tc vMerge="1">
                  <a:txBody>
                    <a:bodyPr/>
                    <a:lstStyle/>
                    <a:p>
                      <a:endParaRPr lang="en-US" sz="1400" dirty="0"/>
                    </a:p>
                  </a:txBody>
                  <a:tcPr marL="45720" marR="45720"/>
                </a:tc>
                <a:tc>
                  <a:txBody>
                    <a:bodyPr/>
                    <a:lstStyle/>
                    <a:p>
                      <a:r>
                        <a:rPr lang="en-US" sz="1400" dirty="0"/>
                        <a:t>Restored</a:t>
                      </a:r>
                    </a:p>
                  </a:txBody>
                  <a:tcPr marL="45720" marR="45720"/>
                </a:tc>
                <a:extLst>
                  <a:ext uri="{0D108BD9-81ED-4DB2-BD59-A6C34878D82A}">
                    <a16:rowId xmlns:a16="http://schemas.microsoft.com/office/drawing/2014/main" val="3096519516"/>
                  </a:ext>
                </a:extLst>
              </a:tr>
              <a:tr h="274320">
                <a:tc rowSpan="6">
                  <a:txBody>
                    <a:bodyPr/>
                    <a:lstStyle/>
                    <a:p>
                      <a:r>
                        <a:rPr lang="en-US" sz="1400" kern="1200" dirty="0">
                          <a:solidFill>
                            <a:schemeClr val="dk1"/>
                          </a:solidFill>
                          <a:effectLst/>
                        </a:rPr>
                        <a:t>Brownfield</a:t>
                      </a:r>
                      <a:endParaRPr lang="en-US" sz="1400" dirty="0"/>
                    </a:p>
                  </a:txBody>
                  <a:tcPr marL="45720" marR="45720">
                    <a:solidFill>
                      <a:srgbClr val="E7EBF4"/>
                    </a:solidFill>
                  </a:tcPr>
                </a:tc>
                <a:tc>
                  <a:txBody>
                    <a:bodyPr/>
                    <a:lstStyle/>
                    <a:p>
                      <a:r>
                        <a:rPr lang="en-US" sz="1400" dirty="0"/>
                        <a:t>Decommissioned</a:t>
                      </a:r>
                    </a:p>
                  </a:txBody>
                  <a:tcPr marL="45720" marR="45720"/>
                </a:tc>
                <a:extLst>
                  <a:ext uri="{0D108BD9-81ED-4DB2-BD59-A6C34878D82A}">
                    <a16:rowId xmlns:a16="http://schemas.microsoft.com/office/drawing/2014/main" val="1188946514"/>
                  </a:ext>
                </a:extLst>
              </a:tr>
              <a:tr h="274320">
                <a:tc vMerge="1">
                  <a:txBody>
                    <a:bodyPr/>
                    <a:lstStyle/>
                    <a:p>
                      <a:endParaRPr lang="en-US" sz="1400"/>
                    </a:p>
                  </a:txBody>
                  <a:tcPr marL="45720" marR="45720"/>
                </a:tc>
                <a:tc>
                  <a:txBody>
                    <a:bodyPr/>
                    <a:lstStyle/>
                    <a:p>
                      <a:r>
                        <a:rPr lang="en-US" sz="1400" dirty="0"/>
                        <a:t>Industrial</a:t>
                      </a:r>
                    </a:p>
                  </a:txBody>
                  <a:tcPr marL="45720" marR="45720"/>
                </a:tc>
                <a:extLst>
                  <a:ext uri="{0D108BD9-81ED-4DB2-BD59-A6C34878D82A}">
                    <a16:rowId xmlns:a16="http://schemas.microsoft.com/office/drawing/2014/main" val="2284345317"/>
                  </a:ext>
                </a:extLst>
              </a:tr>
              <a:tr h="274320">
                <a:tc vMerge="1">
                  <a:txBody>
                    <a:bodyPr/>
                    <a:lstStyle/>
                    <a:p>
                      <a:endParaRPr lang="en-US" sz="1400" dirty="0"/>
                    </a:p>
                  </a:txBody>
                  <a:tcPr marL="45720" marR="45720"/>
                </a:tc>
                <a:tc>
                  <a:txBody>
                    <a:bodyPr/>
                    <a:lstStyle/>
                    <a:p>
                      <a:r>
                        <a:rPr lang="en-US" sz="1400" dirty="0"/>
                        <a:t>Non-Nuclear Generation</a:t>
                      </a:r>
                    </a:p>
                  </a:txBody>
                  <a:tcPr marL="45720" marR="45720"/>
                </a:tc>
                <a:extLst>
                  <a:ext uri="{0D108BD9-81ED-4DB2-BD59-A6C34878D82A}">
                    <a16:rowId xmlns:a16="http://schemas.microsoft.com/office/drawing/2014/main" val="3832871706"/>
                  </a:ext>
                </a:extLst>
              </a:tr>
              <a:tr h="274320">
                <a:tc vMerge="1">
                  <a:txBody>
                    <a:bodyPr/>
                    <a:lstStyle/>
                    <a:p>
                      <a:endParaRPr lang="en-US" sz="1400" dirty="0"/>
                    </a:p>
                  </a:txBody>
                  <a:tcPr marL="45720" marR="45720"/>
                </a:tc>
                <a:tc>
                  <a:txBody>
                    <a:bodyPr/>
                    <a:lstStyle/>
                    <a:p>
                      <a:r>
                        <a:rPr lang="en-US" sz="1400" dirty="0"/>
                        <a:t>Contiguous to Nuclear Generation</a:t>
                      </a:r>
                    </a:p>
                  </a:txBody>
                  <a:tcPr marL="45720" marR="45720"/>
                </a:tc>
                <a:extLst>
                  <a:ext uri="{0D108BD9-81ED-4DB2-BD59-A6C34878D82A}">
                    <a16:rowId xmlns:a16="http://schemas.microsoft.com/office/drawing/2014/main" val="871217892"/>
                  </a:ext>
                </a:extLst>
              </a:tr>
              <a:tr h="274320">
                <a:tc vMerge="1">
                  <a:txBody>
                    <a:bodyPr/>
                    <a:lstStyle/>
                    <a:p>
                      <a:endParaRPr lang="en-US" sz="1400" dirty="0"/>
                    </a:p>
                  </a:txBody>
                  <a:tcPr marL="45720" marR="45720"/>
                </a:tc>
                <a:tc>
                  <a:txBody>
                    <a:bodyPr/>
                    <a:lstStyle/>
                    <a:p>
                      <a:r>
                        <a:rPr lang="en-US" sz="1400" dirty="0"/>
                        <a:t>Existing Nuclear Generation</a:t>
                      </a:r>
                    </a:p>
                  </a:txBody>
                  <a:tcPr marL="45720" marR="45720"/>
                </a:tc>
                <a:extLst>
                  <a:ext uri="{0D108BD9-81ED-4DB2-BD59-A6C34878D82A}">
                    <a16:rowId xmlns:a16="http://schemas.microsoft.com/office/drawing/2014/main" val="1326147458"/>
                  </a:ext>
                </a:extLst>
              </a:tr>
              <a:tr h="274320">
                <a:tc vMerge="1">
                  <a:txBody>
                    <a:bodyPr/>
                    <a:lstStyle/>
                    <a:p>
                      <a:endParaRPr lang="en-US" sz="1400" dirty="0"/>
                    </a:p>
                  </a:txBody>
                  <a:tcPr marL="45720" marR="45720"/>
                </a:tc>
                <a:tc>
                  <a:txBody>
                    <a:bodyPr/>
                    <a:lstStyle/>
                    <a:p>
                      <a:r>
                        <a:rPr lang="en-US" sz="1400" dirty="0"/>
                        <a:t>Exiting Nuclear Non-Generation</a:t>
                      </a:r>
                    </a:p>
                  </a:txBody>
                  <a:tcPr marL="45720" marR="45720"/>
                </a:tc>
                <a:extLst>
                  <a:ext uri="{0D108BD9-81ED-4DB2-BD59-A6C34878D82A}">
                    <a16:rowId xmlns:a16="http://schemas.microsoft.com/office/drawing/2014/main" val="2053688068"/>
                  </a:ext>
                </a:extLst>
              </a:tr>
            </a:tbl>
          </a:graphicData>
        </a:graphic>
      </p:graphicFrame>
      <p:graphicFrame>
        <p:nvGraphicFramePr>
          <p:cNvPr id="10" name="Table 10">
            <a:extLst>
              <a:ext uri="{FF2B5EF4-FFF2-40B4-BE49-F238E27FC236}">
                <a16:creationId xmlns:a16="http://schemas.microsoft.com/office/drawing/2014/main" id="{F1F1C6C9-459F-49CF-BEF6-13E39FDA9437}"/>
              </a:ext>
            </a:extLst>
          </p:cNvPr>
          <p:cNvGraphicFramePr>
            <a:graphicFrameLocks noGrp="1"/>
          </p:cNvGraphicFramePr>
          <p:nvPr/>
        </p:nvGraphicFramePr>
        <p:xfrm>
          <a:off x="4295022" y="4487695"/>
          <a:ext cx="3571476" cy="1524000"/>
        </p:xfrm>
        <a:graphic>
          <a:graphicData uri="http://schemas.openxmlformats.org/drawingml/2006/table">
            <a:tbl>
              <a:tblPr firstRow="1" bandRow="1">
                <a:tableStyleId>{00A15C55-8517-42AA-B614-E9B94910E393}</a:tableStyleId>
              </a:tblPr>
              <a:tblGrid>
                <a:gridCol w="3571476">
                  <a:extLst>
                    <a:ext uri="{9D8B030D-6E8A-4147-A177-3AD203B41FA5}">
                      <a16:colId xmlns:a16="http://schemas.microsoft.com/office/drawing/2014/main" val="673518002"/>
                    </a:ext>
                  </a:extLst>
                </a:gridCol>
              </a:tblGrid>
              <a:tr h="274320">
                <a:tc>
                  <a:txBody>
                    <a:bodyPr/>
                    <a:lstStyle/>
                    <a:p>
                      <a:r>
                        <a:rPr lang="en-US" sz="1400" dirty="0"/>
                        <a:t>Site Characterization</a:t>
                      </a:r>
                    </a:p>
                  </a:txBody>
                  <a:tcPr/>
                </a:tc>
                <a:extLst>
                  <a:ext uri="{0D108BD9-81ED-4DB2-BD59-A6C34878D82A}">
                    <a16:rowId xmlns:a16="http://schemas.microsoft.com/office/drawing/2014/main" val="2859027497"/>
                  </a:ext>
                </a:extLst>
              </a:tr>
              <a:tr h="274320">
                <a:tc>
                  <a:txBody>
                    <a:bodyPr/>
                    <a:lstStyle/>
                    <a:p>
                      <a:r>
                        <a:rPr lang="en-US" sz="1400" kern="1200" dirty="0">
                          <a:solidFill>
                            <a:schemeClr val="dk1"/>
                          </a:solidFill>
                          <a:effectLst/>
                        </a:rPr>
                        <a:t>None</a:t>
                      </a:r>
                      <a:endParaRPr lang="en-US" sz="1400" dirty="0"/>
                    </a:p>
                  </a:txBody>
                  <a:tcPr/>
                </a:tc>
                <a:extLst>
                  <a:ext uri="{0D108BD9-81ED-4DB2-BD59-A6C34878D82A}">
                    <a16:rowId xmlns:a16="http://schemas.microsoft.com/office/drawing/2014/main" val="3291206413"/>
                  </a:ext>
                </a:extLst>
              </a:tr>
              <a:tr h="274320">
                <a:tc>
                  <a:txBody>
                    <a:bodyPr/>
                    <a:lstStyle/>
                    <a:p>
                      <a:r>
                        <a:rPr lang="en-US" sz="1400" kern="1200" dirty="0">
                          <a:solidFill>
                            <a:schemeClr val="dk1"/>
                          </a:solidFill>
                          <a:effectLst/>
                        </a:rPr>
                        <a:t>Limited</a:t>
                      </a:r>
                      <a:endParaRPr lang="en-US" sz="1400" dirty="0"/>
                    </a:p>
                  </a:txBody>
                  <a:tcPr/>
                </a:tc>
                <a:extLst>
                  <a:ext uri="{0D108BD9-81ED-4DB2-BD59-A6C34878D82A}">
                    <a16:rowId xmlns:a16="http://schemas.microsoft.com/office/drawing/2014/main" val="321661998"/>
                  </a:ext>
                </a:extLst>
              </a:tr>
              <a:tr h="274320">
                <a:tc>
                  <a:txBody>
                    <a:bodyPr/>
                    <a:lstStyle/>
                    <a:p>
                      <a:r>
                        <a:rPr lang="en-US" sz="1400" kern="1200" dirty="0">
                          <a:solidFill>
                            <a:schemeClr val="dk1"/>
                          </a:solidFill>
                          <a:effectLst/>
                        </a:rPr>
                        <a:t>Characterized</a:t>
                      </a:r>
                      <a:endParaRPr lang="en-US" sz="1400" dirty="0"/>
                    </a:p>
                  </a:txBody>
                  <a:tcPr/>
                </a:tc>
                <a:extLst>
                  <a:ext uri="{0D108BD9-81ED-4DB2-BD59-A6C34878D82A}">
                    <a16:rowId xmlns:a16="http://schemas.microsoft.com/office/drawing/2014/main" val="218959087"/>
                  </a:ext>
                </a:extLst>
              </a:tr>
              <a:tr h="274320">
                <a:tc>
                  <a:txBody>
                    <a:bodyPr/>
                    <a:lstStyle/>
                    <a:p>
                      <a:r>
                        <a:rPr lang="en-US" sz="1400" kern="1200" dirty="0">
                          <a:solidFill>
                            <a:schemeClr val="dk1"/>
                          </a:solidFill>
                          <a:effectLst/>
                        </a:rPr>
                        <a:t>Existing</a:t>
                      </a:r>
                      <a:endParaRPr lang="en-US" sz="1400" dirty="0"/>
                    </a:p>
                  </a:txBody>
                  <a:tcPr/>
                </a:tc>
                <a:extLst>
                  <a:ext uri="{0D108BD9-81ED-4DB2-BD59-A6C34878D82A}">
                    <a16:rowId xmlns:a16="http://schemas.microsoft.com/office/drawing/2014/main" val="3514076901"/>
                  </a:ext>
                </a:extLst>
              </a:tr>
            </a:tbl>
          </a:graphicData>
        </a:graphic>
      </p:graphicFrame>
      <p:graphicFrame>
        <p:nvGraphicFramePr>
          <p:cNvPr id="11" name="Table 9">
            <a:extLst>
              <a:ext uri="{FF2B5EF4-FFF2-40B4-BE49-F238E27FC236}">
                <a16:creationId xmlns:a16="http://schemas.microsoft.com/office/drawing/2014/main" id="{461BBF5A-8A1A-4F4E-86C0-8BC0CD875CCC}"/>
              </a:ext>
            </a:extLst>
          </p:cNvPr>
          <p:cNvGraphicFramePr>
            <a:graphicFrameLocks noGrp="1"/>
          </p:cNvGraphicFramePr>
          <p:nvPr/>
        </p:nvGraphicFramePr>
        <p:xfrm>
          <a:off x="8144019" y="3878644"/>
          <a:ext cx="3571476" cy="2743200"/>
        </p:xfrm>
        <a:graphic>
          <a:graphicData uri="http://schemas.openxmlformats.org/drawingml/2006/table">
            <a:tbl>
              <a:tblPr firstRow="1" bandRow="1">
                <a:tableStyleId>{00A15C55-8517-42AA-B614-E9B94910E393}</a:tableStyleId>
              </a:tblPr>
              <a:tblGrid>
                <a:gridCol w="1711145">
                  <a:extLst>
                    <a:ext uri="{9D8B030D-6E8A-4147-A177-3AD203B41FA5}">
                      <a16:colId xmlns:a16="http://schemas.microsoft.com/office/drawing/2014/main" val="3570651336"/>
                    </a:ext>
                  </a:extLst>
                </a:gridCol>
                <a:gridCol w="1860331">
                  <a:extLst>
                    <a:ext uri="{9D8B030D-6E8A-4147-A177-3AD203B41FA5}">
                      <a16:colId xmlns:a16="http://schemas.microsoft.com/office/drawing/2014/main" val="3986930838"/>
                    </a:ext>
                  </a:extLst>
                </a:gridCol>
              </a:tblGrid>
              <a:tr h="27432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rPr>
                        <a:t>Mission and Business Objectives</a:t>
                      </a:r>
                      <a:endParaRPr lang="en-US" sz="1400" dirty="0"/>
                    </a:p>
                  </a:txBody>
                  <a:tcPr marL="45720" marR="45720" anchor="ctr"/>
                </a:tc>
                <a:tc hMerge="1">
                  <a:txBody>
                    <a:bodyPr/>
                    <a:lstStyle/>
                    <a:p>
                      <a:endParaRPr lang="en-US" sz="1600" dirty="0"/>
                    </a:p>
                  </a:txBody>
                  <a:tcPr marL="45720" marR="45720"/>
                </a:tc>
                <a:extLst>
                  <a:ext uri="{0D108BD9-81ED-4DB2-BD59-A6C34878D82A}">
                    <a16:rowId xmlns:a16="http://schemas.microsoft.com/office/drawing/2014/main" val="3989970347"/>
                  </a:ext>
                </a:extLst>
              </a:tr>
              <a:tr h="274320">
                <a:tc rowSpan="2">
                  <a:txBody>
                    <a:bodyPr/>
                    <a:lstStyle/>
                    <a:p>
                      <a:r>
                        <a:rPr lang="en-US" sz="1400" dirty="0"/>
                        <a:t>Electricity Generation</a:t>
                      </a:r>
                    </a:p>
                  </a:txBody>
                  <a:tcPr marL="45720" marR="45720"/>
                </a:tc>
                <a:tc>
                  <a:txBody>
                    <a:bodyPr/>
                    <a:lstStyle/>
                    <a:p>
                      <a:r>
                        <a:rPr lang="en-US" sz="1400" dirty="0"/>
                        <a:t>Firm</a:t>
                      </a:r>
                    </a:p>
                  </a:txBody>
                  <a:tcPr marL="45720" marR="45720"/>
                </a:tc>
                <a:extLst>
                  <a:ext uri="{0D108BD9-81ED-4DB2-BD59-A6C34878D82A}">
                    <a16:rowId xmlns:a16="http://schemas.microsoft.com/office/drawing/2014/main" val="1692777585"/>
                  </a:ext>
                </a:extLst>
              </a:tr>
              <a:tr h="274320">
                <a:tc vMerge="1">
                  <a:txBody>
                    <a:bodyPr/>
                    <a:lstStyle/>
                    <a:p>
                      <a:endParaRPr lang="en-US" sz="1400" dirty="0"/>
                    </a:p>
                  </a:txBody>
                  <a:tcPr marL="45720" marR="45720"/>
                </a:tc>
                <a:tc>
                  <a:txBody>
                    <a:bodyPr/>
                    <a:lstStyle/>
                    <a:p>
                      <a:r>
                        <a:rPr lang="en-US" sz="1400" dirty="0"/>
                        <a:t>Flexible</a:t>
                      </a:r>
                    </a:p>
                  </a:txBody>
                  <a:tcPr marL="45720" marR="45720"/>
                </a:tc>
                <a:extLst>
                  <a:ext uri="{0D108BD9-81ED-4DB2-BD59-A6C34878D82A}">
                    <a16:rowId xmlns:a16="http://schemas.microsoft.com/office/drawing/2014/main" val="3096519516"/>
                  </a:ext>
                </a:extLst>
              </a:tr>
              <a:tr h="274320">
                <a:tc rowSpan="2">
                  <a:txBody>
                    <a:bodyPr/>
                    <a:lstStyle/>
                    <a:p>
                      <a:r>
                        <a:rPr lang="en-US" sz="1400" dirty="0"/>
                        <a:t>Process Heat</a:t>
                      </a:r>
                    </a:p>
                  </a:txBody>
                  <a:tcPr marL="45720" marR="45720">
                    <a:solidFill>
                      <a:srgbClr val="E7EBF4"/>
                    </a:solidFill>
                  </a:tcPr>
                </a:tc>
                <a:tc>
                  <a:txBody>
                    <a:bodyPr/>
                    <a:lstStyle/>
                    <a:p>
                      <a:r>
                        <a:rPr lang="en-US" sz="1400" dirty="0"/>
                        <a:t>District Heating</a:t>
                      </a:r>
                    </a:p>
                  </a:txBody>
                  <a:tcPr marL="45720" marR="45720"/>
                </a:tc>
                <a:extLst>
                  <a:ext uri="{0D108BD9-81ED-4DB2-BD59-A6C34878D82A}">
                    <a16:rowId xmlns:a16="http://schemas.microsoft.com/office/drawing/2014/main" val="1188946514"/>
                  </a:ext>
                </a:extLst>
              </a:tr>
              <a:tr h="274320">
                <a:tc vMerge="1">
                  <a:txBody>
                    <a:bodyPr/>
                    <a:lstStyle/>
                    <a:p>
                      <a:endParaRPr lang="en-US" sz="1400" dirty="0"/>
                    </a:p>
                  </a:txBody>
                  <a:tcPr marL="45720" marR="45720"/>
                </a:tc>
                <a:tc>
                  <a:txBody>
                    <a:bodyPr/>
                    <a:lstStyle/>
                    <a:p>
                      <a:r>
                        <a:rPr lang="en-US" sz="1400" dirty="0"/>
                        <a:t>Industrial Processes</a:t>
                      </a:r>
                    </a:p>
                  </a:txBody>
                  <a:tcPr marL="45720" marR="45720"/>
                </a:tc>
                <a:extLst>
                  <a:ext uri="{0D108BD9-81ED-4DB2-BD59-A6C34878D82A}">
                    <a16:rowId xmlns:a16="http://schemas.microsoft.com/office/drawing/2014/main" val="2284345317"/>
                  </a:ext>
                </a:extLst>
              </a:tr>
              <a:tr h="274320">
                <a:tc>
                  <a:txBody>
                    <a:bodyPr/>
                    <a:lstStyle/>
                    <a:p>
                      <a:r>
                        <a:rPr lang="en-US" sz="1400" dirty="0"/>
                        <a:t>Cogeneration</a:t>
                      </a:r>
                    </a:p>
                  </a:txBody>
                  <a:tcPr marL="45720" marR="45720"/>
                </a:tc>
                <a:tc>
                  <a:txBody>
                    <a:bodyPr/>
                    <a:lstStyle/>
                    <a:p>
                      <a:r>
                        <a:rPr lang="en-US" sz="1400" dirty="0"/>
                        <a:t>Electricity + Heat</a:t>
                      </a:r>
                    </a:p>
                  </a:txBody>
                  <a:tcPr marL="45720" marR="45720"/>
                </a:tc>
                <a:extLst>
                  <a:ext uri="{0D108BD9-81ED-4DB2-BD59-A6C34878D82A}">
                    <a16:rowId xmlns:a16="http://schemas.microsoft.com/office/drawing/2014/main" val="3832871706"/>
                  </a:ext>
                </a:extLst>
              </a:tr>
              <a:tr h="274320">
                <a:tc rowSpan="2">
                  <a:txBody>
                    <a:bodyPr/>
                    <a:lstStyle/>
                    <a:p>
                      <a:pPr marL="0" algn="l" defTabSz="914400" rtl="0" eaLnBrk="1" latinLnBrk="0" hangingPunct="1"/>
                      <a:r>
                        <a:rPr lang="en-US" sz="1400" kern="1200" dirty="0">
                          <a:solidFill>
                            <a:schemeClr val="dk1"/>
                          </a:solidFill>
                          <a:latin typeface="+mn-lt"/>
                          <a:ea typeface="+mn-ea"/>
                          <a:cs typeface="+mn-cs"/>
                        </a:rPr>
                        <a:t>Product Generation</a:t>
                      </a:r>
                    </a:p>
                  </a:txBody>
                  <a:tcPr marL="45720" marR="45720"/>
                </a:tc>
                <a:tc>
                  <a:txBody>
                    <a:bodyPr/>
                    <a:lstStyle/>
                    <a:p>
                      <a:r>
                        <a:rPr lang="en-US" sz="1400" dirty="0"/>
                        <a:t>Hydrogen</a:t>
                      </a:r>
                    </a:p>
                  </a:txBody>
                  <a:tcPr marL="45720" marR="45720"/>
                </a:tc>
                <a:extLst>
                  <a:ext uri="{0D108BD9-81ED-4DB2-BD59-A6C34878D82A}">
                    <a16:rowId xmlns:a16="http://schemas.microsoft.com/office/drawing/2014/main" val="871217892"/>
                  </a:ext>
                </a:extLst>
              </a:tr>
              <a:tr h="274320">
                <a:tc vMerge="1">
                  <a:txBody>
                    <a:bodyPr/>
                    <a:lstStyle/>
                    <a:p>
                      <a:endParaRPr lang="en-US" sz="1400" dirty="0"/>
                    </a:p>
                  </a:txBody>
                  <a:tcPr marL="45720" marR="45720"/>
                </a:tc>
                <a:tc>
                  <a:txBody>
                    <a:bodyPr/>
                    <a:lstStyle/>
                    <a:p>
                      <a:r>
                        <a:rPr lang="en-US" sz="1400" dirty="0"/>
                        <a:t>Desalination</a:t>
                      </a:r>
                    </a:p>
                  </a:txBody>
                  <a:tcPr marL="45720" marR="45720"/>
                </a:tc>
                <a:extLst>
                  <a:ext uri="{0D108BD9-81ED-4DB2-BD59-A6C34878D82A}">
                    <a16:rowId xmlns:a16="http://schemas.microsoft.com/office/drawing/2014/main" val="1326147458"/>
                  </a:ext>
                </a:extLst>
              </a:tr>
              <a:tr h="274320">
                <a:tc>
                  <a:txBody>
                    <a:bodyPr/>
                    <a:lstStyle/>
                    <a:p>
                      <a:r>
                        <a:rPr lang="en-US" sz="1400" dirty="0"/>
                        <a:t>Isotope Production</a:t>
                      </a:r>
                    </a:p>
                  </a:txBody>
                  <a:tcPr marL="45720" marR="45720">
                    <a:solidFill>
                      <a:srgbClr val="CBD5E8"/>
                    </a:solidFill>
                  </a:tcPr>
                </a:tc>
                <a:tc>
                  <a:txBody>
                    <a:bodyPr/>
                    <a:lstStyle/>
                    <a:p>
                      <a:r>
                        <a:rPr lang="en-US" sz="1400" dirty="0"/>
                        <a:t>Commercial Isotopes </a:t>
                      </a:r>
                    </a:p>
                  </a:txBody>
                  <a:tcPr marL="45720" marR="45720"/>
                </a:tc>
                <a:extLst>
                  <a:ext uri="{0D108BD9-81ED-4DB2-BD59-A6C34878D82A}">
                    <a16:rowId xmlns:a16="http://schemas.microsoft.com/office/drawing/2014/main" val="2053688068"/>
                  </a:ext>
                </a:extLst>
              </a:tr>
            </a:tbl>
          </a:graphicData>
        </a:graphic>
      </p:graphicFrame>
    </p:spTree>
    <p:extLst>
      <p:ext uri="{BB962C8B-B14F-4D97-AF65-F5344CB8AC3E}">
        <p14:creationId xmlns:p14="http://schemas.microsoft.com/office/powerpoint/2010/main" val="301605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902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02CAA-00EF-834C-DFA6-D357530C548B}"/>
              </a:ext>
            </a:extLst>
          </p:cNvPr>
          <p:cNvSpPr>
            <a:spLocks noGrp="1"/>
          </p:cNvSpPr>
          <p:nvPr>
            <p:ph type="title"/>
          </p:nvPr>
        </p:nvSpPr>
        <p:spPr/>
        <p:txBody>
          <a:bodyPr/>
          <a:lstStyle/>
          <a:p>
            <a:r>
              <a:rPr lang="en-US"/>
              <a:t>Key Definitions</a:t>
            </a:r>
          </a:p>
        </p:txBody>
      </p:sp>
      <p:sp>
        <p:nvSpPr>
          <p:cNvPr id="3" name="Content Placeholder 2">
            <a:extLst>
              <a:ext uri="{FF2B5EF4-FFF2-40B4-BE49-F238E27FC236}">
                <a16:creationId xmlns:a16="http://schemas.microsoft.com/office/drawing/2014/main" id="{B122B595-8CC4-3832-B932-60901B77428A}"/>
              </a:ext>
            </a:extLst>
          </p:cNvPr>
          <p:cNvSpPr>
            <a:spLocks noGrp="1"/>
          </p:cNvSpPr>
          <p:nvPr>
            <p:ph idx="1"/>
          </p:nvPr>
        </p:nvSpPr>
        <p:spPr/>
        <p:txBody>
          <a:bodyPr>
            <a:normAutofit/>
          </a:bodyPr>
          <a:lstStyle/>
          <a:p>
            <a:pPr>
              <a:spcAft>
                <a:spcPts val="1200"/>
              </a:spcAft>
            </a:pPr>
            <a:r>
              <a:rPr lang="en-US" sz="2000" b="1" dirty="0"/>
              <a:t>Technology</a:t>
            </a:r>
            <a:r>
              <a:rPr lang="en-US" sz="2000" dirty="0"/>
              <a:t> – Both the general technology (ex: pressurized water reactor, PWR, gas cooled reactor, GCR), or a vendor specific design (Company X’s Model N-100). This is important because the process defined herein uses both instances, to settle on a general technology in the initial stages, and then refine selection to a specific procurable design.</a:t>
            </a:r>
          </a:p>
          <a:p>
            <a:pPr>
              <a:spcAft>
                <a:spcPts val="1200"/>
              </a:spcAft>
            </a:pPr>
            <a:r>
              <a:rPr lang="en-US" sz="2000" b="1" dirty="0"/>
              <a:t>Design </a:t>
            </a:r>
            <a:r>
              <a:rPr lang="en-US" sz="2000" dirty="0"/>
              <a:t>– A procurable (or at least advertised) vendor specific reactor developed and marketed by an Original Equipment Manufacturer.</a:t>
            </a:r>
          </a:p>
          <a:p>
            <a:pPr>
              <a:spcAft>
                <a:spcPts val="1200"/>
              </a:spcAft>
            </a:pPr>
            <a:endParaRPr lang="en-US" sz="2000" dirty="0"/>
          </a:p>
          <a:p>
            <a:pPr>
              <a:spcAft>
                <a:spcPts val="1200"/>
              </a:spcAft>
            </a:pPr>
            <a:endParaRPr lang="en-US" sz="2000" dirty="0"/>
          </a:p>
        </p:txBody>
      </p:sp>
      <p:pic>
        <p:nvPicPr>
          <p:cNvPr id="5" name="Picture 4" descr="Chart&#10;&#10;Description automatically generated">
            <a:extLst>
              <a:ext uri="{FF2B5EF4-FFF2-40B4-BE49-F238E27FC236}">
                <a16:creationId xmlns:a16="http://schemas.microsoft.com/office/drawing/2014/main" id="{81FCF0FC-2386-4B32-BB87-9A0075A71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591" y="3184917"/>
            <a:ext cx="6593205" cy="3490520"/>
          </a:xfrm>
          <a:prstGeom prst="rect">
            <a:avLst/>
          </a:prstGeom>
        </p:spPr>
      </p:pic>
    </p:spTree>
    <p:extLst>
      <p:ext uri="{BB962C8B-B14F-4D97-AF65-F5344CB8AC3E}">
        <p14:creationId xmlns:p14="http://schemas.microsoft.com/office/powerpoint/2010/main" val="103729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02CAA-00EF-834C-DFA6-D357530C548B}"/>
              </a:ext>
            </a:extLst>
          </p:cNvPr>
          <p:cNvSpPr>
            <a:spLocks noGrp="1"/>
          </p:cNvSpPr>
          <p:nvPr>
            <p:ph type="title"/>
          </p:nvPr>
        </p:nvSpPr>
        <p:spPr/>
        <p:txBody>
          <a:bodyPr/>
          <a:lstStyle/>
          <a:p>
            <a:r>
              <a:rPr lang="en-US"/>
              <a:t>Key Definitions</a:t>
            </a:r>
          </a:p>
        </p:txBody>
      </p:sp>
      <p:sp>
        <p:nvSpPr>
          <p:cNvPr id="3" name="Content Placeholder 2">
            <a:extLst>
              <a:ext uri="{FF2B5EF4-FFF2-40B4-BE49-F238E27FC236}">
                <a16:creationId xmlns:a16="http://schemas.microsoft.com/office/drawing/2014/main" id="{B122B595-8CC4-3832-B932-60901B77428A}"/>
              </a:ext>
            </a:extLst>
          </p:cNvPr>
          <p:cNvSpPr>
            <a:spLocks noGrp="1"/>
          </p:cNvSpPr>
          <p:nvPr>
            <p:ph idx="1"/>
          </p:nvPr>
        </p:nvSpPr>
        <p:spPr/>
        <p:txBody>
          <a:bodyPr>
            <a:normAutofit/>
          </a:bodyPr>
          <a:lstStyle/>
          <a:p>
            <a:pPr>
              <a:spcAft>
                <a:spcPts val="1200"/>
              </a:spcAft>
            </a:pPr>
            <a:r>
              <a:rPr lang="en-US" sz="2000" b="1" dirty="0"/>
              <a:t>Exclusionary Factors </a:t>
            </a:r>
            <a:r>
              <a:rPr lang="en-US" sz="2000" dirty="0"/>
              <a:t>– Criteria that can be evaluated based on </a:t>
            </a:r>
            <a:r>
              <a:rPr lang="en-US" sz="2000" u="sng" dirty="0"/>
              <a:t>requirements</a:t>
            </a:r>
            <a:r>
              <a:rPr lang="en-US" sz="2000" dirty="0"/>
              <a:t>, and may be identified as minimums, maximums, needs, or other qualifying language that indicates compliance is mandatory. </a:t>
            </a:r>
          </a:p>
          <a:p>
            <a:pPr>
              <a:spcAft>
                <a:spcPts val="1200"/>
              </a:spcAft>
            </a:pPr>
            <a:r>
              <a:rPr lang="en-US" sz="2000" b="1" dirty="0"/>
              <a:t>Avoidance Factors </a:t>
            </a:r>
            <a:r>
              <a:rPr lang="en-US" sz="2000" dirty="0"/>
              <a:t>– Criteria that can be evaluated based on </a:t>
            </a:r>
            <a:r>
              <a:rPr lang="en-US" sz="2000" u="sng" dirty="0"/>
              <a:t>goals</a:t>
            </a:r>
            <a:r>
              <a:rPr lang="en-US" sz="2000" dirty="0"/>
              <a:t>, and may be identified as wants, preferences, aims, or other qualifying language that indicates compliance is not mandatory, but so highly desired as to use an exclusionary screening to provide a binary go/no-go decision on a technology or design.</a:t>
            </a:r>
          </a:p>
          <a:p>
            <a:pPr>
              <a:spcAft>
                <a:spcPts val="1200"/>
              </a:spcAft>
            </a:pPr>
            <a:r>
              <a:rPr lang="en-US" sz="2000" b="1" dirty="0"/>
              <a:t>Suitability Factors </a:t>
            </a:r>
            <a:r>
              <a:rPr lang="en-US" sz="2000" dirty="0"/>
              <a:t>– Criteria examined based on suitability factors are done to find the best result, not necessarily to exclude any design. Suitability factors are evaluated using criterion weighting and scoring to obtain quantitative results from a qualitative process. </a:t>
            </a:r>
          </a:p>
          <a:p>
            <a:pPr>
              <a:spcAft>
                <a:spcPts val="1200"/>
              </a:spcAft>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Proposed/ Alternative Designs Screening</a:t>
            </a:r>
            <a:r>
              <a:rPr lang="en-US" sz="2000" dirty="0"/>
              <a:t>– Criteria examined to find the </a:t>
            </a:r>
            <a:r>
              <a:rPr lang="en-US" sz="2000" u="sng" dirty="0"/>
              <a:t>best result</a:t>
            </a:r>
            <a:r>
              <a:rPr lang="en-US" sz="2000" dirty="0"/>
              <a:t>, not necessarily to exclude any design. Suitability factors are evaluated using </a:t>
            </a:r>
            <a:r>
              <a:rPr lang="en-US" sz="2000" u="sng" dirty="0"/>
              <a:t>criterion weighting and scoring </a:t>
            </a:r>
            <a:r>
              <a:rPr lang="en-US" sz="2000" dirty="0"/>
              <a:t>to obtain quantitative results from a qualitative process. </a:t>
            </a:r>
          </a:p>
          <a:p>
            <a:pPr>
              <a:spcAft>
                <a:spcPts val="1200"/>
              </a:spcAft>
            </a:pPr>
            <a:endParaRPr lang="en-US" sz="2000" dirty="0"/>
          </a:p>
          <a:p>
            <a:pPr>
              <a:spcAft>
                <a:spcPts val="1200"/>
              </a:spcAft>
            </a:pPr>
            <a:endParaRPr lang="en-US" sz="2000" dirty="0"/>
          </a:p>
        </p:txBody>
      </p:sp>
    </p:spTree>
    <p:extLst>
      <p:ext uri="{BB962C8B-B14F-4D97-AF65-F5344CB8AC3E}">
        <p14:creationId xmlns:p14="http://schemas.microsoft.com/office/powerpoint/2010/main" val="187663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2C26-8EE1-85DE-5FAF-FCE69217D091}"/>
              </a:ext>
            </a:extLst>
          </p:cNvPr>
          <p:cNvSpPr>
            <a:spLocks noGrp="1"/>
          </p:cNvSpPr>
          <p:nvPr>
            <p:ph type="title"/>
          </p:nvPr>
        </p:nvSpPr>
        <p:spPr/>
        <p:txBody>
          <a:bodyPr/>
          <a:lstStyle/>
          <a:p>
            <a:r>
              <a:rPr lang="en-US"/>
              <a:t>Risk Management </a:t>
            </a:r>
          </a:p>
        </p:txBody>
      </p:sp>
      <p:sp>
        <p:nvSpPr>
          <p:cNvPr id="3" name="Content Placeholder 2">
            <a:extLst>
              <a:ext uri="{FF2B5EF4-FFF2-40B4-BE49-F238E27FC236}">
                <a16:creationId xmlns:a16="http://schemas.microsoft.com/office/drawing/2014/main" id="{4801FB54-9D71-40BB-9C02-3D7FFBDEEE55}"/>
              </a:ext>
            </a:extLst>
          </p:cNvPr>
          <p:cNvSpPr>
            <a:spLocks noGrp="1"/>
          </p:cNvSpPr>
          <p:nvPr>
            <p:ph idx="1"/>
          </p:nvPr>
        </p:nvSpPr>
        <p:spPr/>
        <p:txBody>
          <a:bodyPr>
            <a:normAutofit fontScale="92500" lnSpcReduction="10000"/>
          </a:bodyPr>
          <a:lstStyle/>
          <a:p>
            <a:r>
              <a:rPr lang="en-US" sz="2800" b="1"/>
              <a:t>Selection Risk </a:t>
            </a:r>
            <a:r>
              <a:rPr lang="en-US" sz="2800"/>
              <a:t>– the risk inherent in the process of selecting the ‘best’ technology and design</a:t>
            </a:r>
          </a:p>
          <a:p>
            <a:pPr lvl="1"/>
            <a:r>
              <a:rPr lang="en-US" sz="2400"/>
              <a:t>Rigorous Use of this Process</a:t>
            </a:r>
          </a:p>
          <a:p>
            <a:pPr lvl="1"/>
            <a:r>
              <a:rPr lang="en-US" sz="2400"/>
              <a:t>Well-developed Mission and Business Objectives</a:t>
            </a:r>
          </a:p>
          <a:p>
            <a:pPr lvl="1"/>
            <a:r>
              <a:rPr lang="en-US" sz="2400"/>
              <a:t>Proper Weighting Factors</a:t>
            </a:r>
          </a:p>
          <a:p>
            <a:r>
              <a:rPr lang="en-US" sz="2800" b="1"/>
              <a:t>Pre-Deployment Risk </a:t>
            </a:r>
            <a:r>
              <a:rPr lang="en-US" sz="2800"/>
              <a:t>– the risk that a chosen technology or design will be available, licensable, technically capable, and have a supporting supply chain, for deployment on schedule</a:t>
            </a:r>
          </a:p>
          <a:p>
            <a:pPr lvl="1"/>
            <a:r>
              <a:rPr lang="en-US" sz="2400"/>
              <a:t>Avoidance Factors</a:t>
            </a:r>
          </a:p>
          <a:p>
            <a:pPr lvl="1"/>
            <a:r>
              <a:rPr lang="en-US" sz="2400"/>
              <a:t>Suitability Scoring</a:t>
            </a:r>
          </a:p>
          <a:p>
            <a:r>
              <a:rPr lang="en-US" sz="2800" b="1"/>
              <a:t>Deployment Risk</a:t>
            </a:r>
            <a:r>
              <a:rPr lang="en-US" sz="2800"/>
              <a:t> – the risk of the actual plant deployment (i.e., construction and operations)</a:t>
            </a:r>
          </a:p>
          <a:p>
            <a:pPr lvl="1"/>
            <a:r>
              <a:rPr lang="en-US" sz="2400"/>
              <a:t>Cost and commercial related factors (financial risk model)</a:t>
            </a:r>
          </a:p>
          <a:p>
            <a:endParaRPr lang="en-US" sz="2800"/>
          </a:p>
        </p:txBody>
      </p:sp>
    </p:spTree>
    <p:extLst>
      <p:ext uri="{BB962C8B-B14F-4D97-AF65-F5344CB8AC3E}">
        <p14:creationId xmlns:p14="http://schemas.microsoft.com/office/powerpoint/2010/main" val="3320408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DBA0-9B39-B637-4AC2-FFAFC4A7FD4F}"/>
              </a:ext>
            </a:extLst>
          </p:cNvPr>
          <p:cNvSpPr>
            <a:spLocks noGrp="1"/>
          </p:cNvSpPr>
          <p:nvPr>
            <p:ph type="title"/>
          </p:nvPr>
        </p:nvSpPr>
        <p:spPr/>
        <p:txBody>
          <a:bodyPr/>
          <a:lstStyle/>
          <a:p>
            <a:r>
              <a:rPr lang="en-US" sz="2800"/>
              <a:t>Maturity and Remaining Effort vs. Technology Capabilities </a:t>
            </a:r>
          </a:p>
        </p:txBody>
      </p:sp>
      <p:sp>
        <p:nvSpPr>
          <p:cNvPr id="3" name="Content Placeholder 2">
            <a:extLst>
              <a:ext uri="{FF2B5EF4-FFF2-40B4-BE49-F238E27FC236}">
                <a16:creationId xmlns:a16="http://schemas.microsoft.com/office/drawing/2014/main" id="{982187BE-DACC-CD88-612A-859BF109C172}"/>
              </a:ext>
            </a:extLst>
          </p:cNvPr>
          <p:cNvSpPr>
            <a:spLocks noGrp="1"/>
          </p:cNvSpPr>
          <p:nvPr>
            <p:ph idx="1"/>
          </p:nvPr>
        </p:nvSpPr>
        <p:spPr>
          <a:xfrm>
            <a:off x="365760" y="731520"/>
            <a:ext cx="11430000" cy="2274327"/>
          </a:xfrm>
        </p:spPr>
        <p:txBody>
          <a:bodyPr>
            <a:normAutofit/>
          </a:bodyPr>
          <a:lstStyle/>
          <a:p>
            <a:r>
              <a:rPr lang="en-US" sz="2400"/>
              <a:t>Maturity and Remaining Effort</a:t>
            </a:r>
          </a:p>
          <a:p>
            <a:pPr lvl="1"/>
            <a:r>
              <a:rPr lang="en-US" sz="2000" u="sng"/>
              <a:t>Maturity</a:t>
            </a:r>
            <a:r>
              <a:rPr lang="en-US" sz="2000"/>
              <a:t> describes the current level of completeness, qualification, or suitability for adequately meeting requirements or goals (can sometimes be referred to as Technology Readiness Level, TRL)</a:t>
            </a:r>
          </a:p>
          <a:p>
            <a:pPr lvl="1"/>
            <a:r>
              <a:rPr lang="en-US" sz="2000" u="sng"/>
              <a:t>Remaining effort </a:t>
            </a:r>
            <a:r>
              <a:rPr lang="en-US" sz="2000"/>
              <a:t>describes the time and activities needed to meet a desired maturity level</a:t>
            </a:r>
          </a:p>
          <a:p>
            <a:pPr lvl="1"/>
            <a:r>
              <a:rPr lang="en-US" sz="2000"/>
              <a:t>When evaluating Maturity and Remaining Effort </a:t>
            </a:r>
            <a:r>
              <a:rPr lang="en-US" sz="2000" u="sng"/>
              <a:t>assume that the technology will be adequate </a:t>
            </a:r>
            <a:r>
              <a:rPr lang="en-US" sz="2000"/>
              <a:t>for its purpose </a:t>
            </a:r>
            <a:r>
              <a:rPr lang="en-US" sz="2000" u="sng"/>
              <a:t>when</a:t>
            </a:r>
            <a:r>
              <a:rPr lang="en-US" sz="2000"/>
              <a:t> it is available</a:t>
            </a:r>
          </a:p>
        </p:txBody>
      </p:sp>
      <p:pic>
        <p:nvPicPr>
          <p:cNvPr id="4" name="Picture 3">
            <a:extLst>
              <a:ext uri="{FF2B5EF4-FFF2-40B4-BE49-F238E27FC236}">
                <a16:creationId xmlns:a16="http://schemas.microsoft.com/office/drawing/2014/main" id="{FBEA4D4B-B4C8-4876-2978-D89BFA0384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2160" y="2925933"/>
            <a:ext cx="5943600" cy="1471930"/>
          </a:xfrm>
          <a:prstGeom prst="rect">
            <a:avLst/>
          </a:prstGeom>
          <a:noFill/>
        </p:spPr>
      </p:pic>
      <p:sp>
        <p:nvSpPr>
          <p:cNvPr id="5" name="Content Placeholder 2">
            <a:extLst>
              <a:ext uri="{FF2B5EF4-FFF2-40B4-BE49-F238E27FC236}">
                <a16:creationId xmlns:a16="http://schemas.microsoft.com/office/drawing/2014/main" id="{3E742232-EE07-EDB7-39BE-7279DD83F69C}"/>
              </a:ext>
            </a:extLst>
          </p:cNvPr>
          <p:cNvSpPr txBox="1">
            <a:spLocks/>
          </p:cNvSpPr>
          <p:nvPr/>
        </p:nvSpPr>
        <p:spPr bwMode="auto">
          <a:xfrm>
            <a:off x="365760" y="4397863"/>
            <a:ext cx="11430000" cy="21413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pPr>
              <a:spcBef>
                <a:spcPts val="600"/>
              </a:spcBef>
            </a:pPr>
            <a:r>
              <a:rPr lang="en-US" sz="2400" kern="0"/>
              <a:t>Technology Capabilities</a:t>
            </a:r>
          </a:p>
          <a:p>
            <a:pPr lvl="1"/>
            <a:r>
              <a:rPr lang="en-US" sz="2000" kern="0"/>
              <a:t>The specific features of a nuclear plant and its design that provide for safety, reliability, flexibility, resiliency, and efficiency, for not only operations, but also construction and ongoing maintenance (i.e., </a:t>
            </a:r>
            <a:r>
              <a:rPr lang="en-US" sz="2000" u="sng" kern="0"/>
              <a:t>what</a:t>
            </a:r>
            <a:r>
              <a:rPr lang="en-US" sz="2000" kern="0"/>
              <a:t> the plant is capable of)</a:t>
            </a:r>
          </a:p>
          <a:p>
            <a:pPr lvl="1"/>
            <a:r>
              <a:rPr lang="en-US" sz="2000" kern="0"/>
              <a:t>For lower maturity designs, it is important that the evaluation of technology capabilities </a:t>
            </a:r>
            <a:r>
              <a:rPr lang="en-US" sz="2000" u="sng" kern="0"/>
              <a:t>assume that the technology will meet the designer’s intention </a:t>
            </a:r>
            <a:r>
              <a:rPr lang="en-US" sz="2000" kern="0"/>
              <a:t>upon complete development</a:t>
            </a:r>
          </a:p>
        </p:txBody>
      </p:sp>
    </p:spTree>
    <p:extLst>
      <p:ext uri="{BB962C8B-B14F-4D97-AF65-F5344CB8AC3E}">
        <p14:creationId xmlns:p14="http://schemas.microsoft.com/office/powerpoint/2010/main" val="306873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73E3-42D0-0DF2-168A-7A858A1D445E}"/>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A03EF3F7-ABE7-5747-5C47-CC7F0EE7DD03}"/>
              </a:ext>
            </a:extLst>
          </p:cNvPr>
          <p:cNvSpPr>
            <a:spLocks noGrp="1"/>
          </p:cNvSpPr>
          <p:nvPr>
            <p:ph idx="1"/>
          </p:nvPr>
        </p:nvSpPr>
        <p:spPr/>
        <p:txBody>
          <a:bodyPr>
            <a:normAutofit/>
          </a:bodyPr>
          <a:lstStyle/>
          <a:p>
            <a:r>
              <a:rPr lang="en-US" dirty="0"/>
              <a:t>Overview</a:t>
            </a:r>
          </a:p>
          <a:p>
            <a:pPr lvl="1"/>
            <a:r>
              <a:rPr lang="en-US" dirty="0"/>
              <a:t>What is the Reactor Technology Assessment Guide?</a:t>
            </a:r>
          </a:p>
          <a:p>
            <a:pPr lvl="1"/>
            <a:r>
              <a:rPr lang="en-US" dirty="0"/>
              <a:t>Key Definitions</a:t>
            </a:r>
          </a:p>
          <a:p>
            <a:pPr lvl="1"/>
            <a:r>
              <a:rPr lang="en-US" dirty="0"/>
              <a:t>Primary Process Steps</a:t>
            </a:r>
          </a:p>
          <a:p>
            <a:r>
              <a:rPr lang="en-US" dirty="0"/>
              <a:t>Details</a:t>
            </a:r>
          </a:p>
          <a:p>
            <a:pPr lvl="1"/>
            <a:r>
              <a:rPr lang="en-US" dirty="0"/>
              <a:t>Analytical Processes</a:t>
            </a:r>
          </a:p>
          <a:p>
            <a:pPr lvl="1"/>
            <a:r>
              <a:rPr lang="en-US" dirty="0"/>
              <a:t>Risk Management </a:t>
            </a:r>
          </a:p>
          <a:p>
            <a:pPr lvl="1"/>
            <a:r>
              <a:rPr lang="en-US" dirty="0"/>
              <a:t>Mission and Business Objectives</a:t>
            </a:r>
          </a:p>
          <a:p>
            <a:pPr lvl="1"/>
            <a:r>
              <a:rPr lang="en-US" dirty="0"/>
              <a:t>Assessment Criteria</a:t>
            </a:r>
          </a:p>
        </p:txBody>
      </p:sp>
      <p:pic>
        <p:nvPicPr>
          <p:cNvPr id="4" name="Picture 3" descr="Chart&#10;&#10;Description automatically generated">
            <a:extLst>
              <a:ext uri="{FF2B5EF4-FFF2-40B4-BE49-F238E27FC236}">
                <a16:creationId xmlns:a16="http://schemas.microsoft.com/office/drawing/2014/main" id="{32F6583B-1C0B-46DE-8823-C6B1463DD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215" y="2206593"/>
            <a:ext cx="5654301" cy="2993453"/>
          </a:xfrm>
          <a:prstGeom prst="rect">
            <a:avLst/>
          </a:prstGeom>
        </p:spPr>
      </p:pic>
    </p:spTree>
    <p:extLst>
      <p:ext uri="{BB962C8B-B14F-4D97-AF65-F5344CB8AC3E}">
        <p14:creationId xmlns:p14="http://schemas.microsoft.com/office/powerpoint/2010/main" val="348251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C455D74-8FD3-4D76-8426-D07B441281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 y="2774448"/>
            <a:ext cx="4275728" cy="3897464"/>
          </a:xfrm>
          <a:prstGeom prst="rect">
            <a:avLst/>
          </a:prstGeom>
        </p:spPr>
      </p:pic>
      <p:sp>
        <p:nvSpPr>
          <p:cNvPr id="7" name="TextBox 6">
            <a:extLst>
              <a:ext uri="{FF2B5EF4-FFF2-40B4-BE49-F238E27FC236}">
                <a16:creationId xmlns:a16="http://schemas.microsoft.com/office/drawing/2014/main" id="{6B5952BE-DCB0-4BA7-BD43-DF78906BF5E7}"/>
              </a:ext>
            </a:extLst>
          </p:cNvPr>
          <p:cNvSpPr txBox="1"/>
          <p:nvPr/>
        </p:nvSpPr>
        <p:spPr>
          <a:xfrm>
            <a:off x="1426030" y="2361905"/>
            <a:ext cx="3668483" cy="2123658"/>
          </a:xfrm>
          <a:prstGeom prst="rect">
            <a:avLst/>
          </a:prstGeom>
          <a:noFill/>
        </p:spPr>
        <p:txBody>
          <a:bodyPr wrap="square" rtlCol="0">
            <a:spAutoFit/>
          </a:bodyPr>
          <a:lstStyle/>
          <a:p>
            <a:pPr algn="l">
              <a:spcBef>
                <a:spcPts val="0"/>
              </a:spcBef>
            </a:pPr>
            <a:r>
              <a:rPr lang="en-US" sz="6600" b="1" dirty="0">
                <a:solidFill>
                  <a:schemeClr val="tx2">
                    <a:lumMod val="75000"/>
                  </a:schemeClr>
                </a:solidFill>
                <a:latin typeface="+mj-lt"/>
              </a:rPr>
              <a:t>KEY ASPECTS</a:t>
            </a:r>
          </a:p>
        </p:txBody>
      </p:sp>
      <p:sp>
        <p:nvSpPr>
          <p:cNvPr id="9" name="TextBox 8">
            <a:extLst>
              <a:ext uri="{FF2B5EF4-FFF2-40B4-BE49-F238E27FC236}">
                <a16:creationId xmlns:a16="http://schemas.microsoft.com/office/drawing/2014/main" id="{5E5C35BD-226C-42F0-91BB-B37185A794EC}"/>
              </a:ext>
            </a:extLst>
          </p:cNvPr>
          <p:cNvSpPr txBox="1"/>
          <p:nvPr/>
        </p:nvSpPr>
        <p:spPr>
          <a:xfrm>
            <a:off x="6155870" y="515858"/>
            <a:ext cx="5727247" cy="400110"/>
          </a:xfrm>
          <a:prstGeom prst="rect">
            <a:avLst/>
          </a:prstGeom>
          <a:noFill/>
        </p:spPr>
        <p:txBody>
          <a:bodyPr wrap="square">
            <a:spAutoFit/>
          </a:bodyPr>
          <a:lstStyle/>
          <a:p>
            <a:pPr algn="l"/>
            <a:r>
              <a:rPr lang="en-US" sz="2000" b="1" dirty="0">
                <a:solidFill>
                  <a:schemeClr val="tx2">
                    <a:lumMod val="60000"/>
                    <a:lumOff val="40000"/>
                  </a:schemeClr>
                </a:solidFill>
                <a:effectLst/>
                <a:latin typeface="+mj-lt"/>
                <a:ea typeface="Calibri" panose="020F0502020204030204" pitchFamily="34" charset="0"/>
              </a:rPr>
              <a:t>Nonprofit</a:t>
            </a:r>
          </a:p>
        </p:txBody>
      </p:sp>
      <p:sp>
        <p:nvSpPr>
          <p:cNvPr id="10" name="TextBox 9">
            <a:extLst>
              <a:ext uri="{FF2B5EF4-FFF2-40B4-BE49-F238E27FC236}">
                <a16:creationId xmlns:a16="http://schemas.microsoft.com/office/drawing/2014/main" id="{893C218A-9E50-48FA-8482-04BB623A21F5}"/>
              </a:ext>
            </a:extLst>
          </p:cNvPr>
          <p:cNvSpPr txBox="1"/>
          <p:nvPr/>
        </p:nvSpPr>
        <p:spPr>
          <a:xfrm>
            <a:off x="6155870" y="1685392"/>
            <a:ext cx="5727247" cy="400110"/>
          </a:xfrm>
          <a:prstGeom prst="rect">
            <a:avLst/>
          </a:prstGeom>
          <a:noFill/>
        </p:spPr>
        <p:txBody>
          <a:bodyPr wrap="square">
            <a:spAutoFit/>
          </a:bodyPr>
          <a:lstStyle/>
          <a:p>
            <a:pPr algn="l"/>
            <a:r>
              <a:rPr lang="en-US" sz="2000" b="1" dirty="0">
                <a:solidFill>
                  <a:schemeClr val="tx2">
                    <a:lumMod val="60000"/>
                    <a:lumOff val="40000"/>
                  </a:schemeClr>
                </a:solidFill>
                <a:effectLst/>
                <a:latin typeface="+mj-lt"/>
                <a:ea typeface="Calibri" panose="020F0502020204030204" pitchFamily="34" charset="0"/>
              </a:rPr>
              <a:t>Thought Leadership</a:t>
            </a:r>
          </a:p>
        </p:txBody>
      </p:sp>
      <p:sp>
        <p:nvSpPr>
          <p:cNvPr id="11" name="TextBox 10">
            <a:extLst>
              <a:ext uri="{FF2B5EF4-FFF2-40B4-BE49-F238E27FC236}">
                <a16:creationId xmlns:a16="http://schemas.microsoft.com/office/drawing/2014/main" id="{00DDA003-CEFA-4F0B-BBC3-FF5FF546E381}"/>
              </a:ext>
            </a:extLst>
          </p:cNvPr>
          <p:cNvSpPr txBox="1"/>
          <p:nvPr/>
        </p:nvSpPr>
        <p:spPr>
          <a:xfrm>
            <a:off x="6155870" y="2854926"/>
            <a:ext cx="5727247" cy="400110"/>
          </a:xfrm>
          <a:prstGeom prst="rect">
            <a:avLst/>
          </a:prstGeom>
          <a:noFill/>
        </p:spPr>
        <p:txBody>
          <a:bodyPr wrap="square">
            <a:spAutoFit/>
          </a:bodyPr>
          <a:lstStyle/>
          <a:p>
            <a:pPr algn="l"/>
            <a:r>
              <a:rPr lang="en-US" sz="2000" b="1" dirty="0">
                <a:solidFill>
                  <a:schemeClr val="tx2">
                    <a:lumMod val="60000"/>
                    <a:lumOff val="40000"/>
                  </a:schemeClr>
                </a:solidFill>
                <a:effectLst/>
                <a:latin typeface="+mj-lt"/>
                <a:ea typeface="Calibri" panose="020F0502020204030204" pitchFamily="34" charset="0"/>
              </a:rPr>
              <a:t>Independent</a:t>
            </a:r>
          </a:p>
        </p:txBody>
      </p:sp>
      <p:sp>
        <p:nvSpPr>
          <p:cNvPr id="12" name="TextBox 11">
            <a:extLst>
              <a:ext uri="{FF2B5EF4-FFF2-40B4-BE49-F238E27FC236}">
                <a16:creationId xmlns:a16="http://schemas.microsoft.com/office/drawing/2014/main" id="{2E8B3F0D-FB00-405D-AD80-52DDA710E1AC}"/>
              </a:ext>
            </a:extLst>
          </p:cNvPr>
          <p:cNvSpPr txBox="1"/>
          <p:nvPr/>
        </p:nvSpPr>
        <p:spPr>
          <a:xfrm>
            <a:off x="6155870" y="4024460"/>
            <a:ext cx="5727247" cy="400110"/>
          </a:xfrm>
          <a:prstGeom prst="rect">
            <a:avLst/>
          </a:prstGeom>
          <a:noFill/>
        </p:spPr>
        <p:txBody>
          <a:bodyPr wrap="square">
            <a:spAutoFit/>
          </a:bodyPr>
          <a:lstStyle/>
          <a:p>
            <a:pPr algn="l"/>
            <a:r>
              <a:rPr lang="en-US" sz="2000" b="1" dirty="0">
                <a:solidFill>
                  <a:schemeClr val="tx2">
                    <a:lumMod val="60000"/>
                    <a:lumOff val="40000"/>
                  </a:schemeClr>
                </a:solidFill>
                <a:effectLst/>
                <a:latin typeface="+mj-lt"/>
                <a:ea typeface="Calibri" panose="020F0502020204030204" pitchFamily="34" charset="0"/>
              </a:rPr>
              <a:t>Scientific and Industry Expertise</a:t>
            </a:r>
          </a:p>
        </p:txBody>
      </p:sp>
      <p:sp>
        <p:nvSpPr>
          <p:cNvPr id="13" name="TextBox 12">
            <a:extLst>
              <a:ext uri="{FF2B5EF4-FFF2-40B4-BE49-F238E27FC236}">
                <a16:creationId xmlns:a16="http://schemas.microsoft.com/office/drawing/2014/main" id="{B332BCA7-6557-4807-97ED-03A448EFE99D}"/>
              </a:ext>
            </a:extLst>
          </p:cNvPr>
          <p:cNvSpPr txBox="1"/>
          <p:nvPr/>
        </p:nvSpPr>
        <p:spPr>
          <a:xfrm>
            <a:off x="6155870" y="5193994"/>
            <a:ext cx="5727247" cy="400110"/>
          </a:xfrm>
          <a:prstGeom prst="rect">
            <a:avLst/>
          </a:prstGeom>
          <a:noFill/>
        </p:spPr>
        <p:txBody>
          <a:bodyPr wrap="square">
            <a:spAutoFit/>
          </a:bodyPr>
          <a:lstStyle/>
          <a:p>
            <a:pPr algn="l"/>
            <a:r>
              <a:rPr lang="en-US" sz="2000" b="1" dirty="0">
                <a:solidFill>
                  <a:schemeClr val="tx2">
                    <a:lumMod val="60000"/>
                    <a:lumOff val="40000"/>
                  </a:schemeClr>
                </a:solidFill>
                <a:effectLst/>
                <a:latin typeface="+mj-lt"/>
                <a:ea typeface="Calibri" panose="020F0502020204030204" pitchFamily="34" charset="0"/>
              </a:rPr>
              <a:t>Collaborative Value</a:t>
            </a:r>
          </a:p>
        </p:txBody>
      </p:sp>
      <p:sp>
        <p:nvSpPr>
          <p:cNvPr id="14" name="TextBox 13">
            <a:extLst>
              <a:ext uri="{FF2B5EF4-FFF2-40B4-BE49-F238E27FC236}">
                <a16:creationId xmlns:a16="http://schemas.microsoft.com/office/drawing/2014/main" id="{402CAE36-F528-4B3D-97F1-0DF22514D028}"/>
              </a:ext>
            </a:extLst>
          </p:cNvPr>
          <p:cNvSpPr txBox="1"/>
          <p:nvPr/>
        </p:nvSpPr>
        <p:spPr>
          <a:xfrm>
            <a:off x="6155870" y="834328"/>
            <a:ext cx="5527220" cy="584775"/>
          </a:xfrm>
          <a:prstGeom prst="rect">
            <a:avLst/>
          </a:prstGeom>
          <a:noFill/>
        </p:spPr>
        <p:txBody>
          <a:bodyPr wrap="square">
            <a:spAutoFit/>
          </a:bodyPr>
          <a:lstStyle/>
          <a:p>
            <a:pPr algn="l"/>
            <a:r>
              <a:rPr lang="en-US" dirty="0">
                <a:solidFill>
                  <a:schemeClr val="tx1">
                    <a:lumMod val="85000"/>
                    <a:lumOff val="15000"/>
                  </a:schemeClr>
                </a:solidFill>
                <a:latin typeface="+mn-lt"/>
              </a:rPr>
              <a:t>Chartered to serve the public benefit, with guidance from an independent advisory council. </a:t>
            </a:r>
          </a:p>
        </p:txBody>
      </p:sp>
      <p:sp>
        <p:nvSpPr>
          <p:cNvPr id="15" name="TextBox 14">
            <a:extLst>
              <a:ext uri="{FF2B5EF4-FFF2-40B4-BE49-F238E27FC236}">
                <a16:creationId xmlns:a16="http://schemas.microsoft.com/office/drawing/2014/main" id="{A99A0329-B272-47EF-8CE9-3CC0A5D7E284}"/>
              </a:ext>
            </a:extLst>
          </p:cNvPr>
          <p:cNvSpPr txBox="1"/>
          <p:nvPr/>
        </p:nvSpPr>
        <p:spPr>
          <a:xfrm>
            <a:off x="6155870" y="2023909"/>
            <a:ext cx="5527220" cy="830997"/>
          </a:xfrm>
          <a:prstGeom prst="rect">
            <a:avLst/>
          </a:prstGeom>
          <a:noFill/>
        </p:spPr>
        <p:txBody>
          <a:bodyPr wrap="square">
            <a:spAutoFit/>
          </a:bodyPr>
          <a:lstStyle/>
          <a:p>
            <a:pPr algn="l"/>
            <a:r>
              <a:rPr lang="en-US" dirty="0">
                <a:solidFill>
                  <a:schemeClr val="tx1">
                    <a:lumMod val="85000"/>
                    <a:lumOff val="15000"/>
                  </a:schemeClr>
                </a:solidFill>
                <a:latin typeface="+mn-lt"/>
              </a:rPr>
              <a:t>Systematically and imaginatively looking  ahead to  identify issues, technology gaps, and broader needs that can be addressed by the electricity sector. </a:t>
            </a:r>
          </a:p>
        </p:txBody>
      </p:sp>
      <p:sp>
        <p:nvSpPr>
          <p:cNvPr id="16" name="TextBox 15">
            <a:extLst>
              <a:ext uri="{FF2B5EF4-FFF2-40B4-BE49-F238E27FC236}">
                <a16:creationId xmlns:a16="http://schemas.microsoft.com/office/drawing/2014/main" id="{2453B0B2-2DA5-485E-8693-598BD152542A}"/>
              </a:ext>
            </a:extLst>
          </p:cNvPr>
          <p:cNvSpPr txBox="1"/>
          <p:nvPr/>
        </p:nvSpPr>
        <p:spPr>
          <a:xfrm>
            <a:off x="6155870" y="3191399"/>
            <a:ext cx="5527220" cy="584775"/>
          </a:xfrm>
          <a:prstGeom prst="rect">
            <a:avLst/>
          </a:prstGeom>
          <a:noFill/>
        </p:spPr>
        <p:txBody>
          <a:bodyPr wrap="square">
            <a:spAutoFit/>
          </a:bodyPr>
          <a:lstStyle/>
          <a:p>
            <a:pPr algn="l"/>
            <a:r>
              <a:rPr lang="en-US" dirty="0">
                <a:solidFill>
                  <a:schemeClr val="tx1">
                    <a:lumMod val="85000"/>
                    <a:lumOff val="15000"/>
                  </a:schemeClr>
                </a:solidFill>
                <a:latin typeface="+mn-lt"/>
              </a:rPr>
              <a:t>Objective, scientific research leading to progress in reliability, efficiency, affordability, health, safety, and the environment.</a:t>
            </a:r>
          </a:p>
        </p:txBody>
      </p:sp>
      <p:sp>
        <p:nvSpPr>
          <p:cNvPr id="18" name="TextBox 17">
            <a:extLst>
              <a:ext uri="{FF2B5EF4-FFF2-40B4-BE49-F238E27FC236}">
                <a16:creationId xmlns:a16="http://schemas.microsoft.com/office/drawing/2014/main" id="{9C951C07-D24D-427A-B052-F12773F1A480}"/>
              </a:ext>
            </a:extLst>
          </p:cNvPr>
          <p:cNvSpPr txBox="1"/>
          <p:nvPr/>
        </p:nvSpPr>
        <p:spPr>
          <a:xfrm>
            <a:off x="6155870" y="4358893"/>
            <a:ext cx="5527220" cy="830997"/>
          </a:xfrm>
          <a:prstGeom prst="rect">
            <a:avLst/>
          </a:prstGeom>
          <a:noFill/>
        </p:spPr>
        <p:txBody>
          <a:bodyPr wrap="square">
            <a:spAutoFit/>
          </a:bodyPr>
          <a:lstStyle/>
          <a:p>
            <a:pPr algn="l"/>
            <a:r>
              <a:rPr lang="en-US" dirty="0">
                <a:solidFill>
                  <a:schemeClr val="tx1">
                    <a:lumMod val="85000"/>
                    <a:lumOff val="15000"/>
                  </a:schemeClr>
                </a:solidFill>
                <a:latin typeface="+mn-lt"/>
              </a:rPr>
              <a:t>Provide expertise in technical disciplines that bring answers and solutions to electricity generation, transmission, distribution, and end use.</a:t>
            </a:r>
          </a:p>
        </p:txBody>
      </p:sp>
      <p:sp>
        <p:nvSpPr>
          <p:cNvPr id="19" name="TextBox 18">
            <a:extLst>
              <a:ext uri="{FF2B5EF4-FFF2-40B4-BE49-F238E27FC236}">
                <a16:creationId xmlns:a16="http://schemas.microsoft.com/office/drawing/2014/main" id="{13CDAC87-437B-4A6C-AEEB-8AFEA7BDB1E1}"/>
              </a:ext>
            </a:extLst>
          </p:cNvPr>
          <p:cNvSpPr txBox="1"/>
          <p:nvPr/>
        </p:nvSpPr>
        <p:spPr>
          <a:xfrm>
            <a:off x="6155870" y="5518221"/>
            <a:ext cx="5527220" cy="830997"/>
          </a:xfrm>
          <a:prstGeom prst="rect">
            <a:avLst/>
          </a:prstGeom>
          <a:noFill/>
        </p:spPr>
        <p:txBody>
          <a:bodyPr wrap="square">
            <a:spAutoFit/>
          </a:bodyPr>
          <a:lstStyle/>
          <a:p>
            <a:pPr algn="l"/>
            <a:r>
              <a:rPr lang="en-US" dirty="0">
                <a:solidFill>
                  <a:schemeClr val="tx1">
                    <a:lumMod val="85000"/>
                    <a:lumOff val="15000"/>
                  </a:schemeClr>
                </a:solidFill>
                <a:latin typeface="+mn-lt"/>
              </a:rPr>
              <a:t>Bring together our members and diverse scientific and technical sectors to shape and drive research and development in the electricity sector.</a:t>
            </a:r>
          </a:p>
        </p:txBody>
      </p:sp>
      <p:pic>
        <p:nvPicPr>
          <p:cNvPr id="3" name="Graphic 2" descr="Earth globe: Americas with solid fill">
            <a:extLst>
              <a:ext uri="{FF2B5EF4-FFF2-40B4-BE49-F238E27FC236}">
                <a16:creationId xmlns:a16="http://schemas.microsoft.com/office/drawing/2014/main" id="{62DE6D2C-C065-4C23-999B-E7023D8892F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9568" y="5258712"/>
            <a:ext cx="307521" cy="307521"/>
          </a:xfrm>
          <a:prstGeom prst="rect">
            <a:avLst/>
          </a:prstGeom>
        </p:spPr>
      </p:pic>
      <p:pic>
        <p:nvPicPr>
          <p:cNvPr id="20" name="Graphic 19" descr="Statistics with solid fill">
            <a:extLst>
              <a:ext uri="{FF2B5EF4-FFF2-40B4-BE49-F238E27FC236}">
                <a16:creationId xmlns:a16="http://schemas.microsoft.com/office/drawing/2014/main" id="{6D490073-EA1E-4073-8E7E-56DF4E9C855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9568" y="4079966"/>
            <a:ext cx="307521" cy="307521"/>
          </a:xfrm>
          <a:prstGeom prst="rect">
            <a:avLst/>
          </a:prstGeom>
        </p:spPr>
      </p:pic>
      <p:pic>
        <p:nvPicPr>
          <p:cNvPr id="22" name="Graphic 21" descr="Document with solid fill">
            <a:extLst>
              <a:ext uri="{FF2B5EF4-FFF2-40B4-BE49-F238E27FC236}">
                <a16:creationId xmlns:a16="http://schemas.microsoft.com/office/drawing/2014/main" id="{FE7CB777-F9A9-4FA2-B7B9-F571C399AB2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09568" y="2901220"/>
            <a:ext cx="307521" cy="307521"/>
          </a:xfrm>
          <a:prstGeom prst="rect">
            <a:avLst/>
          </a:prstGeom>
        </p:spPr>
      </p:pic>
      <p:pic>
        <p:nvPicPr>
          <p:cNvPr id="24" name="Graphic 23" descr="Good Idea with solid fill">
            <a:extLst>
              <a:ext uri="{FF2B5EF4-FFF2-40B4-BE49-F238E27FC236}">
                <a16:creationId xmlns:a16="http://schemas.microsoft.com/office/drawing/2014/main" id="{389BEE97-7883-4A0C-A808-B8ABC1EF169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568" y="1739250"/>
            <a:ext cx="307521" cy="307521"/>
          </a:xfrm>
          <a:prstGeom prst="rect">
            <a:avLst/>
          </a:prstGeom>
        </p:spPr>
      </p:pic>
      <p:pic>
        <p:nvPicPr>
          <p:cNvPr id="26" name="Graphic 25" descr="Users with solid fill">
            <a:extLst>
              <a:ext uri="{FF2B5EF4-FFF2-40B4-BE49-F238E27FC236}">
                <a16:creationId xmlns:a16="http://schemas.microsoft.com/office/drawing/2014/main" id="{CE573988-6164-4ABE-A93A-C90377A59ED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09568" y="591215"/>
            <a:ext cx="307521" cy="307521"/>
          </a:xfrm>
          <a:prstGeom prst="rect">
            <a:avLst/>
          </a:prstGeom>
        </p:spPr>
      </p:pic>
      <p:grpSp>
        <p:nvGrpSpPr>
          <p:cNvPr id="25" name="Group 4">
            <a:extLst>
              <a:ext uri="{FF2B5EF4-FFF2-40B4-BE49-F238E27FC236}">
                <a16:creationId xmlns:a16="http://schemas.microsoft.com/office/drawing/2014/main" id="{BB83E628-5149-4DF0-A465-67BFB8946E4B}"/>
              </a:ext>
            </a:extLst>
          </p:cNvPr>
          <p:cNvGrpSpPr>
            <a:grpSpLocks noChangeAspect="1"/>
          </p:cNvGrpSpPr>
          <p:nvPr/>
        </p:nvGrpSpPr>
        <p:grpSpPr bwMode="auto">
          <a:xfrm>
            <a:off x="1571192" y="1859784"/>
            <a:ext cx="1638352" cy="332790"/>
            <a:chOff x="0" y="1380"/>
            <a:chExt cx="7680" cy="1560"/>
          </a:xfrm>
          <a:solidFill>
            <a:srgbClr val="0043C8"/>
          </a:solidFill>
        </p:grpSpPr>
        <p:sp>
          <p:nvSpPr>
            <p:cNvPr id="27" name="Freeform 5">
              <a:extLst>
                <a:ext uri="{FF2B5EF4-FFF2-40B4-BE49-F238E27FC236}">
                  <a16:creationId xmlns:a16="http://schemas.microsoft.com/office/drawing/2014/main" id="{A0906A13-956D-40ED-B026-74025CFAC8C1}"/>
                </a:ext>
              </a:extLst>
            </p:cNvPr>
            <p:cNvSpPr>
              <a:spLocks/>
            </p:cNvSpPr>
            <p:nvPr/>
          </p:nvSpPr>
          <p:spPr bwMode="auto">
            <a:xfrm>
              <a:off x="472" y="2004"/>
              <a:ext cx="1679" cy="303"/>
            </a:xfrm>
            <a:custGeom>
              <a:avLst/>
              <a:gdLst>
                <a:gd name="T0" fmla="*/ 154 w 1679"/>
                <a:gd name="T1" fmla="*/ 0 h 303"/>
                <a:gd name="T2" fmla="*/ 138 w 1679"/>
                <a:gd name="T3" fmla="*/ 1 h 303"/>
                <a:gd name="T4" fmla="*/ 107 w 1679"/>
                <a:gd name="T5" fmla="*/ 6 h 303"/>
                <a:gd name="T6" fmla="*/ 81 w 1679"/>
                <a:gd name="T7" fmla="*/ 18 h 303"/>
                <a:gd name="T8" fmla="*/ 56 w 1679"/>
                <a:gd name="T9" fmla="*/ 34 h 303"/>
                <a:gd name="T10" fmla="*/ 36 w 1679"/>
                <a:gd name="T11" fmla="*/ 55 h 303"/>
                <a:gd name="T12" fmla="*/ 19 w 1679"/>
                <a:gd name="T13" fmla="*/ 79 h 303"/>
                <a:gd name="T14" fmla="*/ 8 w 1679"/>
                <a:gd name="T15" fmla="*/ 106 h 303"/>
                <a:gd name="T16" fmla="*/ 2 w 1679"/>
                <a:gd name="T17" fmla="*/ 136 h 303"/>
                <a:gd name="T18" fmla="*/ 0 w 1679"/>
                <a:gd name="T19" fmla="*/ 151 h 303"/>
                <a:gd name="T20" fmla="*/ 3 w 1679"/>
                <a:gd name="T21" fmla="*/ 182 h 303"/>
                <a:gd name="T22" fmla="*/ 13 w 1679"/>
                <a:gd name="T23" fmla="*/ 210 h 303"/>
                <a:gd name="T24" fmla="*/ 27 w 1679"/>
                <a:gd name="T25" fmla="*/ 236 h 303"/>
                <a:gd name="T26" fmla="*/ 45 w 1679"/>
                <a:gd name="T27" fmla="*/ 260 h 303"/>
                <a:gd name="T28" fmla="*/ 68 w 1679"/>
                <a:gd name="T29" fmla="*/ 278 h 303"/>
                <a:gd name="T30" fmla="*/ 93 w 1679"/>
                <a:gd name="T31" fmla="*/ 292 h 303"/>
                <a:gd name="T32" fmla="*/ 123 w 1679"/>
                <a:gd name="T33" fmla="*/ 300 h 303"/>
                <a:gd name="T34" fmla="*/ 154 w 1679"/>
                <a:gd name="T35" fmla="*/ 303 h 303"/>
                <a:gd name="T36" fmla="*/ 1527 w 1679"/>
                <a:gd name="T37" fmla="*/ 303 h 303"/>
                <a:gd name="T38" fmla="*/ 1558 w 1679"/>
                <a:gd name="T39" fmla="*/ 300 h 303"/>
                <a:gd name="T40" fmla="*/ 1586 w 1679"/>
                <a:gd name="T41" fmla="*/ 292 h 303"/>
                <a:gd name="T42" fmla="*/ 1612 w 1679"/>
                <a:gd name="T43" fmla="*/ 278 h 303"/>
                <a:gd name="T44" fmla="*/ 1634 w 1679"/>
                <a:gd name="T45" fmla="*/ 260 h 303"/>
                <a:gd name="T46" fmla="*/ 1652 w 1679"/>
                <a:gd name="T47" fmla="*/ 236 h 303"/>
                <a:gd name="T48" fmla="*/ 1668 w 1679"/>
                <a:gd name="T49" fmla="*/ 210 h 303"/>
                <a:gd name="T50" fmla="*/ 1676 w 1679"/>
                <a:gd name="T51" fmla="*/ 182 h 303"/>
                <a:gd name="T52" fmla="*/ 1679 w 1679"/>
                <a:gd name="T53" fmla="*/ 151 h 303"/>
                <a:gd name="T54" fmla="*/ 1679 w 1679"/>
                <a:gd name="T55" fmla="*/ 136 h 303"/>
                <a:gd name="T56" fmla="*/ 1673 w 1679"/>
                <a:gd name="T57" fmla="*/ 106 h 303"/>
                <a:gd name="T58" fmla="*/ 1660 w 1679"/>
                <a:gd name="T59" fmla="*/ 79 h 303"/>
                <a:gd name="T60" fmla="*/ 1645 w 1679"/>
                <a:gd name="T61" fmla="*/ 55 h 303"/>
                <a:gd name="T62" fmla="*/ 1623 w 1679"/>
                <a:gd name="T63" fmla="*/ 34 h 303"/>
                <a:gd name="T64" fmla="*/ 1600 w 1679"/>
                <a:gd name="T65" fmla="*/ 18 h 303"/>
                <a:gd name="T66" fmla="*/ 1572 w 1679"/>
                <a:gd name="T67" fmla="*/ 6 h 303"/>
                <a:gd name="T68" fmla="*/ 1542 w 1679"/>
                <a:gd name="T69" fmla="*/ 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9" h="303">
                  <a:moveTo>
                    <a:pt x="1527" y="0"/>
                  </a:moveTo>
                  <a:lnTo>
                    <a:pt x="154" y="0"/>
                  </a:lnTo>
                  <a:lnTo>
                    <a:pt x="154" y="0"/>
                  </a:lnTo>
                  <a:lnTo>
                    <a:pt x="138" y="1"/>
                  </a:lnTo>
                  <a:lnTo>
                    <a:pt x="123" y="3"/>
                  </a:lnTo>
                  <a:lnTo>
                    <a:pt x="107" y="6"/>
                  </a:lnTo>
                  <a:lnTo>
                    <a:pt x="93" y="12"/>
                  </a:lnTo>
                  <a:lnTo>
                    <a:pt x="81" y="18"/>
                  </a:lnTo>
                  <a:lnTo>
                    <a:pt x="68" y="26"/>
                  </a:lnTo>
                  <a:lnTo>
                    <a:pt x="56" y="34"/>
                  </a:lnTo>
                  <a:lnTo>
                    <a:pt x="45" y="45"/>
                  </a:lnTo>
                  <a:lnTo>
                    <a:pt x="36" y="55"/>
                  </a:lnTo>
                  <a:lnTo>
                    <a:pt x="27" y="66"/>
                  </a:lnTo>
                  <a:lnTo>
                    <a:pt x="19" y="79"/>
                  </a:lnTo>
                  <a:lnTo>
                    <a:pt x="13" y="93"/>
                  </a:lnTo>
                  <a:lnTo>
                    <a:pt x="8" y="106"/>
                  </a:lnTo>
                  <a:lnTo>
                    <a:pt x="3" y="120"/>
                  </a:lnTo>
                  <a:lnTo>
                    <a:pt x="2" y="136"/>
                  </a:lnTo>
                  <a:lnTo>
                    <a:pt x="0" y="151"/>
                  </a:lnTo>
                  <a:lnTo>
                    <a:pt x="0" y="151"/>
                  </a:lnTo>
                  <a:lnTo>
                    <a:pt x="2" y="167"/>
                  </a:lnTo>
                  <a:lnTo>
                    <a:pt x="3" y="182"/>
                  </a:lnTo>
                  <a:lnTo>
                    <a:pt x="8" y="196"/>
                  </a:lnTo>
                  <a:lnTo>
                    <a:pt x="13" y="210"/>
                  </a:lnTo>
                  <a:lnTo>
                    <a:pt x="19" y="224"/>
                  </a:lnTo>
                  <a:lnTo>
                    <a:pt x="27" y="236"/>
                  </a:lnTo>
                  <a:lnTo>
                    <a:pt x="36" y="249"/>
                  </a:lnTo>
                  <a:lnTo>
                    <a:pt x="45" y="260"/>
                  </a:lnTo>
                  <a:lnTo>
                    <a:pt x="56" y="269"/>
                  </a:lnTo>
                  <a:lnTo>
                    <a:pt x="68" y="278"/>
                  </a:lnTo>
                  <a:lnTo>
                    <a:pt x="81" y="286"/>
                  </a:lnTo>
                  <a:lnTo>
                    <a:pt x="93" y="292"/>
                  </a:lnTo>
                  <a:lnTo>
                    <a:pt x="107" y="297"/>
                  </a:lnTo>
                  <a:lnTo>
                    <a:pt x="123" y="300"/>
                  </a:lnTo>
                  <a:lnTo>
                    <a:pt x="138" y="303"/>
                  </a:lnTo>
                  <a:lnTo>
                    <a:pt x="154" y="303"/>
                  </a:lnTo>
                  <a:lnTo>
                    <a:pt x="1527" y="303"/>
                  </a:lnTo>
                  <a:lnTo>
                    <a:pt x="1527" y="303"/>
                  </a:lnTo>
                  <a:lnTo>
                    <a:pt x="1542" y="303"/>
                  </a:lnTo>
                  <a:lnTo>
                    <a:pt x="1558" y="300"/>
                  </a:lnTo>
                  <a:lnTo>
                    <a:pt x="1572" y="297"/>
                  </a:lnTo>
                  <a:lnTo>
                    <a:pt x="1586" y="292"/>
                  </a:lnTo>
                  <a:lnTo>
                    <a:pt x="1600" y="286"/>
                  </a:lnTo>
                  <a:lnTo>
                    <a:pt x="1612" y="278"/>
                  </a:lnTo>
                  <a:lnTo>
                    <a:pt x="1623" y="269"/>
                  </a:lnTo>
                  <a:lnTo>
                    <a:pt x="1634" y="260"/>
                  </a:lnTo>
                  <a:lnTo>
                    <a:pt x="1645" y="249"/>
                  </a:lnTo>
                  <a:lnTo>
                    <a:pt x="1652" y="236"/>
                  </a:lnTo>
                  <a:lnTo>
                    <a:pt x="1660" y="224"/>
                  </a:lnTo>
                  <a:lnTo>
                    <a:pt x="1668" y="210"/>
                  </a:lnTo>
                  <a:lnTo>
                    <a:pt x="1673" y="196"/>
                  </a:lnTo>
                  <a:lnTo>
                    <a:pt x="1676" y="182"/>
                  </a:lnTo>
                  <a:lnTo>
                    <a:pt x="1679" y="167"/>
                  </a:lnTo>
                  <a:lnTo>
                    <a:pt x="1679" y="151"/>
                  </a:lnTo>
                  <a:lnTo>
                    <a:pt x="1679" y="151"/>
                  </a:lnTo>
                  <a:lnTo>
                    <a:pt x="1679" y="136"/>
                  </a:lnTo>
                  <a:lnTo>
                    <a:pt x="1676" y="120"/>
                  </a:lnTo>
                  <a:lnTo>
                    <a:pt x="1673" y="106"/>
                  </a:lnTo>
                  <a:lnTo>
                    <a:pt x="1668" y="93"/>
                  </a:lnTo>
                  <a:lnTo>
                    <a:pt x="1660" y="79"/>
                  </a:lnTo>
                  <a:lnTo>
                    <a:pt x="1652" y="66"/>
                  </a:lnTo>
                  <a:lnTo>
                    <a:pt x="1645" y="55"/>
                  </a:lnTo>
                  <a:lnTo>
                    <a:pt x="1634" y="45"/>
                  </a:lnTo>
                  <a:lnTo>
                    <a:pt x="1623" y="34"/>
                  </a:lnTo>
                  <a:lnTo>
                    <a:pt x="1612" y="26"/>
                  </a:lnTo>
                  <a:lnTo>
                    <a:pt x="1600" y="18"/>
                  </a:lnTo>
                  <a:lnTo>
                    <a:pt x="1586" y="12"/>
                  </a:lnTo>
                  <a:lnTo>
                    <a:pt x="1572" y="6"/>
                  </a:lnTo>
                  <a:lnTo>
                    <a:pt x="1558" y="3"/>
                  </a:lnTo>
                  <a:lnTo>
                    <a:pt x="1542" y="1"/>
                  </a:lnTo>
                  <a:lnTo>
                    <a:pt x="1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
              <a:extLst>
                <a:ext uri="{FF2B5EF4-FFF2-40B4-BE49-F238E27FC236}">
                  <a16:creationId xmlns:a16="http://schemas.microsoft.com/office/drawing/2014/main" id="{2BDB3476-1FDC-4771-B0BA-01AAC73DB29F}"/>
                </a:ext>
              </a:extLst>
            </p:cNvPr>
            <p:cNvSpPr>
              <a:spLocks/>
            </p:cNvSpPr>
            <p:nvPr/>
          </p:nvSpPr>
          <p:spPr bwMode="auto">
            <a:xfrm>
              <a:off x="0" y="1394"/>
              <a:ext cx="2268" cy="1529"/>
            </a:xfrm>
            <a:custGeom>
              <a:avLst/>
              <a:gdLst>
                <a:gd name="T0" fmla="*/ 417 w 2268"/>
                <a:gd name="T1" fmla="*/ 1226 h 1529"/>
                <a:gd name="T2" fmla="*/ 369 w 2268"/>
                <a:gd name="T3" fmla="*/ 1221 h 1529"/>
                <a:gd name="T4" fmla="*/ 342 w 2268"/>
                <a:gd name="T5" fmla="*/ 1210 h 1529"/>
                <a:gd name="T6" fmla="*/ 321 w 2268"/>
                <a:gd name="T7" fmla="*/ 1189 h 1529"/>
                <a:gd name="T8" fmla="*/ 307 w 2268"/>
                <a:gd name="T9" fmla="*/ 1154 h 1529"/>
                <a:gd name="T10" fmla="*/ 305 w 2268"/>
                <a:gd name="T11" fmla="*/ 387 h 1529"/>
                <a:gd name="T12" fmla="*/ 310 w 2268"/>
                <a:gd name="T13" fmla="*/ 359 h 1529"/>
                <a:gd name="T14" fmla="*/ 325 w 2268"/>
                <a:gd name="T15" fmla="*/ 331 h 1529"/>
                <a:gd name="T16" fmla="*/ 350 w 2268"/>
                <a:gd name="T17" fmla="*/ 314 h 1529"/>
                <a:gd name="T18" fmla="*/ 401 w 2268"/>
                <a:gd name="T19" fmla="*/ 303 h 1529"/>
                <a:gd name="T20" fmla="*/ 2117 w 2268"/>
                <a:gd name="T21" fmla="*/ 303 h 1529"/>
                <a:gd name="T22" fmla="*/ 2162 w 2268"/>
                <a:gd name="T23" fmla="*/ 297 h 1529"/>
                <a:gd name="T24" fmla="*/ 2202 w 2268"/>
                <a:gd name="T25" fmla="*/ 277 h 1529"/>
                <a:gd name="T26" fmla="*/ 2234 w 2268"/>
                <a:gd name="T27" fmla="*/ 248 h 1529"/>
                <a:gd name="T28" fmla="*/ 2258 w 2268"/>
                <a:gd name="T29" fmla="*/ 210 h 1529"/>
                <a:gd name="T30" fmla="*/ 2268 w 2268"/>
                <a:gd name="T31" fmla="*/ 167 h 1529"/>
                <a:gd name="T32" fmla="*/ 2268 w 2268"/>
                <a:gd name="T33" fmla="*/ 136 h 1529"/>
                <a:gd name="T34" fmla="*/ 2258 w 2268"/>
                <a:gd name="T35" fmla="*/ 93 h 1529"/>
                <a:gd name="T36" fmla="*/ 2234 w 2268"/>
                <a:gd name="T37" fmla="*/ 56 h 1529"/>
                <a:gd name="T38" fmla="*/ 2202 w 2268"/>
                <a:gd name="T39" fmla="*/ 26 h 1529"/>
                <a:gd name="T40" fmla="*/ 2162 w 2268"/>
                <a:gd name="T41" fmla="*/ 6 h 1529"/>
                <a:gd name="T42" fmla="*/ 2117 w 2268"/>
                <a:gd name="T43" fmla="*/ 0 h 1529"/>
                <a:gd name="T44" fmla="*/ 386 w 2268"/>
                <a:gd name="T45" fmla="*/ 0 h 1529"/>
                <a:gd name="T46" fmla="*/ 310 w 2268"/>
                <a:gd name="T47" fmla="*/ 11 h 1529"/>
                <a:gd name="T48" fmla="*/ 242 w 2268"/>
                <a:gd name="T49" fmla="*/ 29 h 1529"/>
                <a:gd name="T50" fmla="*/ 183 w 2268"/>
                <a:gd name="T51" fmla="*/ 59 h 1529"/>
                <a:gd name="T52" fmla="*/ 133 w 2268"/>
                <a:gd name="T53" fmla="*/ 94 h 1529"/>
                <a:gd name="T54" fmla="*/ 93 w 2268"/>
                <a:gd name="T55" fmla="*/ 135 h 1529"/>
                <a:gd name="T56" fmla="*/ 51 w 2268"/>
                <a:gd name="T57" fmla="*/ 196 h 1529"/>
                <a:gd name="T58" fmla="*/ 12 w 2268"/>
                <a:gd name="T59" fmla="*/ 294 h 1529"/>
                <a:gd name="T60" fmla="*/ 0 w 2268"/>
                <a:gd name="T61" fmla="*/ 388 h 1529"/>
                <a:gd name="T62" fmla="*/ 2 w 2268"/>
                <a:gd name="T63" fmla="*/ 1142 h 1529"/>
                <a:gd name="T64" fmla="*/ 8 w 2268"/>
                <a:gd name="T65" fmla="*/ 1207 h 1529"/>
                <a:gd name="T66" fmla="*/ 31 w 2268"/>
                <a:gd name="T67" fmla="*/ 1284 h 1529"/>
                <a:gd name="T68" fmla="*/ 63 w 2268"/>
                <a:gd name="T69" fmla="*/ 1351 h 1529"/>
                <a:gd name="T70" fmla="*/ 116 w 2268"/>
                <a:gd name="T71" fmla="*/ 1416 h 1529"/>
                <a:gd name="T72" fmla="*/ 163 w 2268"/>
                <a:gd name="T73" fmla="*/ 1456 h 1529"/>
                <a:gd name="T74" fmla="*/ 228 w 2268"/>
                <a:gd name="T75" fmla="*/ 1492 h 1529"/>
                <a:gd name="T76" fmla="*/ 288 w 2268"/>
                <a:gd name="T77" fmla="*/ 1514 h 1529"/>
                <a:gd name="T78" fmla="*/ 361 w 2268"/>
                <a:gd name="T79" fmla="*/ 1527 h 1529"/>
                <a:gd name="T80" fmla="*/ 2115 w 2268"/>
                <a:gd name="T81" fmla="*/ 1529 h 1529"/>
                <a:gd name="T82" fmla="*/ 2146 w 2268"/>
                <a:gd name="T83" fmla="*/ 1526 h 1529"/>
                <a:gd name="T84" fmla="*/ 2188 w 2268"/>
                <a:gd name="T85" fmla="*/ 1512 h 1529"/>
                <a:gd name="T86" fmla="*/ 2223 w 2268"/>
                <a:gd name="T87" fmla="*/ 1486 h 1529"/>
                <a:gd name="T88" fmla="*/ 2248 w 2268"/>
                <a:gd name="T89" fmla="*/ 1450 h 1529"/>
                <a:gd name="T90" fmla="*/ 2264 w 2268"/>
                <a:gd name="T91" fmla="*/ 1408 h 1529"/>
                <a:gd name="T92" fmla="*/ 2267 w 2268"/>
                <a:gd name="T93" fmla="*/ 1377 h 1529"/>
                <a:gd name="T94" fmla="*/ 2261 w 2268"/>
                <a:gd name="T95" fmla="*/ 1332 h 1529"/>
                <a:gd name="T96" fmla="*/ 2242 w 2268"/>
                <a:gd name="T97" fmla="*/ 1292 h 1529"/>
                <a:gd name="T98" fmla="*/ 2213 w 2268"/>
                <a:gd name="T99" fmla="*/ 1260 h 1529"/>
                <a:gd name="T100" fmla="*/ 2174 w 2268"/>
                <a:gd name="T101" fmla="*/ 1238 h 1529"/>
                <a:gd name="T102" fmla="*/ 2131 w 2268"/>
                <a:gd name="T103" fmla="*/ 1226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8" h="1529">
                  <a:moveTo>
                    <a:pt x="2115" y="1226"/>
                  </a:moveTo>
                  <a:lnTo>
                    <a:pt x="417" y="1226"/>
                  </a:lnTo>
                  <a:lnTo>
                    <a:pt x="417" y="1226"/>
                  </a:lnTo>
                  <a:lnTo>
                    <a:pt x="403" y="1226"/>
                  </a:lnTo>
                  <a:lnTo>
                    <a:pt x="386" y="1224"/>
                  </a:lnTo>
                  <a:lnTo>
                    <a:pt x="369" y="1221"/>
                  </a:lnTo>
                  <a:lnTo>
                    <a:pt x="359" y="1218"/>
                  </a:lnTo>
                  <a:lnTo>
                    <a:pt x="350" y="1215"/>
                  </a:lnTo>
                  <a:lnTo>
                    <a:pt x="342" y="1210"/>
                  </a:lnTo>
                  <a:lnTo>
                    <a:pt x="333" y="1204"/>
                  </a:lnTo>
                  <a:lnTo>
                    <a:pt x="327" y="1198"/>
                  </a:lnTo>
                  <a:lnTo>
                    <a:pt x="321" y="1189"/>
                  </a:lnTo>
                  <a:lnTo>
                    <a:pt x="314" y="1179"/>
                  </a:lnTo>
                  <a:lnTo>
                    <a:pt x="310" y="1167"/>
                  </a:lnTo>
                  <a:lnTo>
                    <a:pt x="307" y="1154"/>
                  </a:lnTo>
                  <a:lnTo>
                    <a:pt x="305" y="1139"/>
                  </a:lnTo>
                  <a:lnTo>
                    <a:pt x="305" y="1139"/>
                  </a:lnTo>
                  <a:lnTo>
                    <a:pt x="305" y="387"/>
                  </a:lnTo>
                  <a:lnTo>
                    <a:pt x="305" y="387"/>
                  </a:lnTo>
                  <a:lnTo>
                    <a:pt x="307" y="373"/>
                  </a:lnTo>
                  <a:lnTo>
                    <a:pt x="310" y="359"/>
                  </a:lnTo>
                  <a:lnTo>
                    <a:pt x="313" y="348"/>
                  </a:lnTo>
                  <a:lnTo>
                    <a:pt x="319" y="339"/>
                  </a:lnTo>
                  <a:lnTo>
                    <a:pt x="325" y="331"/>
                  </a:lnTo>
                  <a:lnTo>
                    <a:pt x="333" y="323"/>
                  </a:lnTo>
                  <a:lnTo>
                    <a:pt x="341" y="319"/>
                  </a:lnTo>
                  <a:lnTo>
                    <a:pt x="350" y="314"/>
                  </a:lnTo>
                  <a:lnTo>
                    <a:pt x="367" y="308"/>
                  </a:lnTo>
                  <a:lnTo>
                    <a:pt x="386" y="305"/>
                  </a:lnTo>
                  <a:lnTo>
                    <a:pt x="401" y="303"/>
                  </a:lnTo>
                  <a:lnTo>
                    <a:pt x="415" y="303"/>
                  </a:lnTo>
                  <a:lnTo>
                    <a:pt x="2117" y="303"/>
                  </a:lnTo>
                  <a:lnTo>
                    <a:pt x="2117" y="303"/>
                  </a:lnTo>
                  <a:lnTo>
                    <a:pt x="2132" y="303"/>
                  </a:lnTo>
                  <a:lnTo>
                    <a:pt x="2148" y="300"/>
                  </a:lnTo>
                  <a:lnTo>
                    <a:pt x="2162" y="297"/>
                  </a:lnTo>
                  <a:lnTo>
                    <a:pt x="2175" y="292"/>
                  </a:lnTo>
                  <a:lnTo>
                    <a:pt x="2189" y="285"/>
                  </a:lnTo>
                  <a:lnTo>
                    <a:pt x="2202" y="277"/>
                  </a:lnTo>
                  <a:lnTo>
                    <a:pt x="2214" y="269"/>
                  </a:lnTo>
                  <a:lnTo>
                    <a:pt x="2225" y="258"/>
                  </a:lnTo>
                  <a:lnTo>
                    <a:pt x="2234" y="248"/>
                  </a:lnTo>
                  <a:lnTo>
                    <a:pt x="2244" y="237"/>
                  </a:lnTo>
                  <a:lnTo>
                    <a:pt x="2251" y="224"/>
                  </a:lnTo>
                  <a:lnTo>
                    <a:pt x="2258" y="210"/>
                  </a:lnTo>
                  <a:lnTo>
                    <a:pt x="2262" y="196"/>
                  </a:lnTo>
                  <a:lnTo>
                    <a:pt x="2265" y="183"/>
                  </a:lnTo>
                  <a:lnTo>
                    <a:pt x="2268" y="167"/>
                  </a:lnTo>
                  <a:lnTo>
                    <a:pt x="2268" y="152"/>
                  </a:lnTo>
                  <a:lnTo>
                    <a:pt x="2268" y="152"/>
                  </a:lnTo>
                  <a:lnTo>
                    <a:pt x="2268" y="136"/>
                  </a:lnTo>
                  <a:lnTo>
                    <a:pt x="2265" y="121"/>
                  </a:lnTo>
                  <a:lnTo>
                    <a:pt x="2262" y="107"/>
                  </a:lnTo>
                  <a:lnTo>
                    <a:pt x="2258" y="93"/>
                  </a:lnTo>
                  <a:lnTo>
                    <a:pt x="2251" y="79"/>
                  </a:lnTo>
                  <a:lnTo>
                    <a:pt x="2244" y="66"/>
                  </a:lnTo>
                  <a:lnTo>
                    <a:pt x="2234" y="56"/>
                  </a:lnTo>
                  <a:lnTo>
                    <a:pt x="2225" y="45"/>
                  </a:lnTo>
                  <a:lnTo>
                    <a:pt x="2214" y="34"/>
                  </a:lnTo>
                  <a:lnTo>
                    <a:pt x="2202" y="26"/>
                  </a:lnTo>
                  <a:lnTo>
                    <a:pt x="2189" y="19"/>
                  </a:lnTo>
                  <a:lnTo>
                    <a:pt x="2175" y="12"/>
                  </a:lnTo>
                  <a:lnTo>
                    <a:pt x="2162" y="6"/>
                  </a:lnTo>
                  <a:lnTo>
                    <a:pt x="2148" y="3"/>
                  </a:lnTo>
                  <a:lnTo>
                    <a:pt x="2132" y="0"/>
                  </a:lnTo>
                  <a:lnTo>
                    <a:pt x="2117" y="0"/>
                  </a:lnTo>
                  <a:lnTo>
                    <a:pt x="413" y="0"/>
                  </a:lnTo>
                  <a:lnTo>
                    <a:pt x="413" y="0"/>
                  </a:lnTo>
                  <a:lnTo>
                    <a:pt x="386" y="0"/>
                  </a:lnTo>
                  <a:lnTo>
                    <a:pt x="359" y="3"/>
                  </a:lnTo>
                  <a:lnTo>
                    <a:pt x="333" y="6"/>
                  </a:lnTo>
                  <a:lnTo>
                    <a:pt x="310" y="11"/>
                  </a:lnTo>
                  <a:lnTo>
                    <a:pt x="285" y="15"/>
                  </a:lnTo>
                  <a:lnTo>
                    <a:pt x="263" y="22"/>
                  </a:lnTo>
                  <a:lnTo>
                    <a:pt x="242" y="29"/>
                  </a:lnTo>
                  <a:lnTo>
                    <a:pt x="221" y="39"/>
                  </a:lnTo>
                  <a:lnTo>
                    <a:pt x="201" y="48"/>
                  </a:lnTo>
                  <a:lnTo>
                    <a:pt x="183" y="59"/>
                  </a:lnTo>
                  <a:lnTo>
                    <a:pt x="166" y="70"/>
                  </a:lnTo>
                  <a:lnTo>
                    <a:pt x="149" y="82"/>
                  </a:lnTo>
                  <a:lnTo>
                    <a:pt x="133" y="94"/>
                  </a:lnTo>
                  <a:lnTo>
                    <a:pt x="119" y="107"/>
                  </a:lnTo>
                  <a:lnTo>
                    <a:pt x="105" y="121"/>
                  </a:lnTo>
                  <a:lnTo>
                    <a:pt x="93" y="135"/>
                  </a:lnTo>
                  <a:lnTo>
                    <a:pt x="81" y="150"/>
                  </a:lnTo>
                  <a:lnTo>
                    <a:pt x="70" y="166"/>
                  </a:lnTo>
                  <a:lnTo>
                    <a:pt x="51" y="196"/>
                  </a:lnTo>
                  <a:lnTo>
                    <a:pt x="34" y="229"/>
                  </a:lnTo>
                  <a:lnTo>
                    <a:pt x="22" y="261"/>
                  </a:lnTo>
                  <a:lnTo>
                    <a:pt x="12" y="294"/>
                  </a:lnTo>
                  <a:lnTo>
                    <a:pt x="5" y="326"/>
                  </a:lnTo>
                  <a:lnTo>
                    <a:pt x="2" y="357"/>
                  </a:lnTo>
                  <a:lnTo>
                    <a:pt x="0" y="388"/>
                  </a:lnTo>
                  <a:lnTo>
                    <a:pt x="0" y="388"/>
                  </a:lnTo>
                  <a:lnTo>
                    <a:pt x="2" y="1142"/>
                  </a:lnTo>
                  <a:lnTo>
                    <a:pt x="2" y="1142"/>
                  </a:lnTo>
                  <a:lnTo>
                    <a:pt x="2" y="1154"/>
                  </a:lnTo>
                  <a:lnTo>
                    <a:pt x="3" y="1176"/>
                  </a:lnTo>
                  <a:lnTo>
                    <a:pt x="8" y="1207"/>
                  </a:lnTo>
                  <a:lnTo>
                    <a:pt x="17" y="1244"/>
                  </a:lnTo>
                  <a:lnTo>
                    <a:pt x="23" y="1264"/>
                  </a:lnTo>
                  <a:lnTo>
                    <a:pt x="31" y="1284"/>
                  </a:lnTo>
                  <a:lnTo>
                    <a:pt x="40" y="1306"/>
                  </a:lnTo>
                  <a:lnTo>
                    <a:pt x="51" y="1329"/>
                  </a:lnTo>
                  <a:lnTo>
                    <a:pt x="63" y="1351"/>
                  </a:lnTo>
                  <a:lnTo>
                    <a:pt x="79" y="1373"/>
                  </a:lnTo>
                  <a:lnTo>
                    <a:pt x="96" y="1396"/>
                  </a:lnTo>
                  <a:lnTo>
                    <a:pt x="116" y="1416"/>
                  </a:lnTo>
                  <a:lnTo>
                    <a:pt x="116" y="1416"/>
                  </a:lnTo>
                  <a:lnTo>
                    <a:pt x="138" y="1436"/>
                  </a:lnTo>
                  <a:lnTo>
                    <a:pt x="163" y="1456"/>
                  </a:lnTo>
                  <a:lnTo>
                    <a:pt x="192" y="1475"/>
                  </a:lnTo>
                  <a:lnTo>
                    <a:pt x="209" y="1484"/>
                  </a:lnTo>
                  <a:lnTo>
                    <a:pt x="228" y="1492"/>
                  </a:lnTo>
                  <a:lnTo>
                    <a:pt x="246" y="1500"/>
                  </a:lnTo>
                  <a:lnTo>
                    <a:pt x="266" y="1507"/>
                  </a:lnTo>
                  <a:lnTo>
                    <a:pt x="288" y="1514"/>
                  </a:lnTo>
                  <a:lnTo>
                    <a:pt x="311" y="1520"/>
                  </a:lnTo>
                  <a:lnTo>
                    <a:pt x="336" y="1524"/>
                  </a:lnTo>
                  <a:lnTo>
                    <a:pt x="361" y="1527"/>
                  </a:lnTo>
                  <a:lnTo>
                    <a:pt x="387" y="1529"/>
                  </a:lnTo>
                  <a:lnTo>
                    <a:pt x="417" y="1529"/>
                  </a:lnTo>
                  <a:lnTo>
                    <a:pt x="2115" y="1529"/>
                  </a:lnTo>
                  <a:lnTo>
                    <a:pt x="2115" y="1529"/>
                  </a:lnTo>
                  <a:lnTo>
                    <a:pt x="2131" y="1529"/>
                  </a:lnTo>
                  <a:lnTo>
                    <a:pt x="2146" y="1526"/>
                  </a:lnTo>
                  <a:lnTo>
                    <a:pt x="2160" y="1523"/>
                  </a:lnTo>
                  <a:lnTo>
                    <a:pt x="2174" y="1518"/>
                  </a:lnTo>
                  <a:lnTo>
                    <a:pt x="2188" y="1512"/>
                  </a:lnTo>
                  <a:lnTo>
                    <a:pt x="2200" y="1504"/>
                  </a:lnTo>
                  <a:lnTo>
                    <a:pt x="2213" y="1495"/>
                  </a:lnTo>
                  <a:lnTo>
                    <a:pt x="2223" y="1486"/>
                  </a:lnTo>
                  <a:lnTo>
                    <a:pt x="2233" y="1475"/>
                  </a:lnTo>
                  <a:lnTo>
                    <a:pt x="2242" y="1462"/>
                  </a:lnTo>
                  <a:lnTo>
                    <a:pt x="2248" y="1450"/>
                  </a:lnTo>
                  <a:lnTo>
                    <a:pt x="2256" y="1436"/>
                  </a:lnTo>
                  <a:lnTo>
                    <a:pt x="2261" y="1422"/>
                  </a:lnTo>
                  <a:lnTo>
                    <a:pt x="2264" y="1408"/>
                  </a:lnTo>
                  <a:lnTo>
                    <a:pt x="2267" y="1393"/>
                  </a:lnTo>
                  <a:lnTo>
                    <a:pt x="2267" y="1377"/>
                  </a:lnTo>
                  <a:lnTo>
                    <a:pt x="2267" y="1377"/>
                  </a:lnTo>
                  <a:lnTo>
                    <a:pt x="2267" y="1362"/>
                  </a:lnTo>
                  <a:lnTo>
                    <a:pt x="2264" y="1346"/>
                  </a:lnTo>
                  <a:lnTo>
                    <a:pt x="2261" y="1332"/>
                  </a:lnTo>
                  <a:lnTo>
                    <a:pt x="2256" y="1319"/>
                  </a:lnTo>
                  <a:lnTo>
                    <a:pt x="2248" y="1305"/>
                  </a:lnTo>
                  <a:lnTo>
                    <a:pt x="2242" y="1292"/>
                  </a:lnTo>
                  <a:lnTo>
                    <a:pt x="2233" y="1281"/>
                  </a:lnTo>
                  <a:lnTo>
                    <a:pt x="2223" y="1271"/>
                  </a:lnTo>
                  <a:lnTo>
                    <a:pt x="2213" y="1260"/>
                  </a:lnTo>
                  <a:lnTo>
                    <a:pt x="2200" y="1252"/>
                  </a:lnTo>
                  <a:lnTo>
                    <a:pt x="2188" y="1244"/>
                  </a:lnTo>
                  <a:lnTo>
                    <a:pt x="2174" y="1238"/>
                  </a:lnTo>
                  <a:lnTo>
                    <a:pt x="2160" y="1232"/>
                  </a:lnTo>
                  <a:lnTo>
                    <a:pt x="2146" y="1229"/>
                  </a:lnTo>
                  <a:lnTo>
                    <a:pt x="2131" y="1226"/>
                  </a:lnTo>
                  <a:lnTo>
                    <a:pt x="2115" y="1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9">
              <a:extLst>
                <a:ext uri="{FF2B5EF4-FFF2-40B4-BE49-F238E27FC236}">
                  <a16:creationId xmlns:a16="http://schemas.microsoft.com/office/drawing/2014/main" id="{D5564B1B-1FA9-41C0-AAAD-0F64CEF44CA5}"/>
                </a:ext>
              </a:extLst>
            </p:cNvPr>
            <p:cNvSpPr>
              <a:spLocks/>
            </p:cNvSpPr>
            <p:nvPr/>
          </p:nvSpPr>
          <p:spPr bwMode="auto">
            <a:xfrm>
              <a:off x="2420" y="1392"/>
              <a:ext cx="2304" cy="1548"/>
            </a:xfrm>
            <a:custGeom>
              <a:avLst/>
              <a:gdLst>
                <a:gd name="T0" fmla="*/ 609 w 2304"/>
                <a:gd name="T1" fmla="*/ 615 h 1548"/>
                <a:gd name="T2" fmla="*/ 551 w 2304"/>
                <a:gd name="T3" fmla="*/ 632 h 1548"/>
                <a:gd name="T4" fmla="*/ 506 w 2304"/>
                <a:gd name="T5" fmla="*/ 669 h 1548"/>
                <a:gd name="T6" fmla="*/ 479 w 2304"/>
                <a:gd name="T7" fmla="*/ 720 h 1548"/>
                <a:gd name="T8" fmla="*/ 472 w 2304"/>
                <a:gd name="T9" fmla="*/ 765 h 1548"/>
                <a:gd name="T10" fmla="*/ 485 w 2304"/>
                <a:gd name="T11" fmla="*/ 824 h 1548"/>
                <a:gd name="T12" fmla="*/ 517 w 2304"/>
                <a:gd name="T13" fmla="*/ 872 h 1548"/>
                <a:gd name="T14" fmla="*/ 565 w 2304"/>
                <a:gd name="T15" fmla="*/ 903 h 1548"/>
                <a:gd name="T16" fmla="*/ 624 w 2304"/>
                <a:gd name="T17" fmla="*/ 915 h 1548"/>
                <a:gd name="T18" fmla="*/ 1855 w 2304"/>
                <a:gd name="T19" fmla="*/ 912 h 1548"/>
                <a:gd name="T20" fmla="*/ 1976 w 2304"/>
                <a:gd name="T21" fmla="*/ 887 h 1548"/>
                <a:gd name="T22" fmla="*/ 2092 w 2304"/>
                <a:gd name="T23" fmla="*/ 836 h 1548"/>
                <a:gd name="T24" fmla="*/ 2177 w 2304"/>
                <a:gd name="T25" fmla="*/ 770 h 1548"/>
                <a:gd name="T26" fmla="*/ 2231 w 2304"/>
                <a:gd name="T27" fmla="*/ 703 h 1548"/>
                <a:gd name="T28" fmla="*/ 2272 w 2304"/>
                <a:gd name="T29" fmla="*/ 626 h 1548"/>
                <a:gd name="T30" fmla="*/ 2295 w 2304"/>
                <a:gd name="T31" fmla="*/ 539 h 1548"/>
                <a:gd name="T32" fmla="*/ 2304 w 2304"/>
                <a:gd name="T33" fmla="*/ 446 h 1548"/>
                <a:gd name="T34" fmla="*/ 2296 w 2304"/>
                <a:gd name="T35" fmla="*/ 359 h 1548"/>
                <a:gd name="T36" fmla="*/ 2270 w 2304"/>
                <a:gd name="T37" fmla="*/ 265 h 1548"/>
                <a:gd name="T38" fmla="*/ 2230 w 2304"/>
                <a:gd name="T39" fmla="*/ 191 h 1548"/>
                <a:gd name="T40" fmla="*/ 2174 w 2304"/>
                <a:gd name="T41" fmla="*/ 124 h 1548"/>
                <a:gd name="T42" fmla="*/ 2056 w 2304"/>
                <a:gd name="T43" fmla="*/ 48 h 1548"/>
                <a:gd name="T44" fmla="*/ 1939 w 2304"/>
                <a:gd name="T45" fmla="*/ 11 h 1548"/>
                <a:gd name="T46" fmla="*/ 1813 w 2304"/>
                <a:gd name="T47" fmla="*/ 0 h 1548"/>
                <a:gd name="T48" fmla="*/ 415 w 2304"/>
                <a:gd name="T49" fmla="*/ 0 h 1548"/>
                <a:gd name="T50" fmla="*/ 335 w 2304"/>
                <a:gd name="T51" fmla="*/ 7 h 1548"/>
                <a:gd name="T52" fmla="*/ 243 w 2304"/>
                <a:gd name="T53" fmla="*/ 31 h 1548"/>
                <a:gd name="T54" fmla="*/ 167 w 2304"/>
                <a:gd name="T55" fmla="*/ 70 h 1548"/>
                <a:gd name="T56" fmla="*/ 107 w 2304"/>
                <a:gd name="T57" fmla="*/ 123 h 1548"/>
                <a:gd name="T58" fmla="*/ 51 w 2304"/>
                <a:gd name="T59" fmla="*/ 197 h 1548"/>
                <a:gd name="T60" fmla="*/ 6 w 2304"/>
                <a:gd name="T61" fmla="*/ 327 h 1548"/>
                <a:gd name="T62" fmla="*/ 0 w 2304"/>
                <a:gd name="T63" fmla="*/ 1396 h 1548"/>
                <a:gd name="T64" fmla="*/ 13 w 2304"/>
                <a:gd name="T65" fmla="*/ 1455 h 1548"/>
                <a:gd name="T66" fmla="*/ 45 w 2304"/>
                <a:gd name="T67" fmla="*/ 1503 h 1548"/>
                <a:gd name="T68" fmla="*/ 93 w 2304"/>
                <a:gd name="T69" fmla="*/ 1536 h 1548"/>
                <a:gd name="T70" fmla="*/ 153 w 2304"/>
                <a:gd name="T71" fmla="*/ 1548 h 1548"/>
                <a:gd name="T72" fmla="*/ 198 w 2304"/>
                <a:gd name="T73" fmla="*/ 1540 h 1548"/>
                <a:gd name="T74" fmla="*/ 249 w 2304"/>
                <a:gd name="T75" fmla="*/ 1512 h 1548"/>
                <a:gd name="T76" fmla="*/ 287 w 2304"/>
                <a:gd name="T77" fmla="*/ 1468 h 1548"/>
                <a:gd name="T78" fmla="*/ 304 w 2304"/>
                <a:gd name="T79" fmla="*/ 1412 h 1548"/>
                <a:gd name="T80" fmla="*/ 307 w 2304"/>
                <a:gd name="T81" fmla="*/ 373 h 1548"/>
                <a:gd name="T82" fmla="*/ 325 w 2304"/>
                <a:gd name="T83" fmla="*/ 332 h 1548"/>
                <a:gd name="T84" fmla="*/ 367 w 2304"/>
                <a:gd name="T85" fmla="*/ 310 h 1548"/>
                <a:gd name="T86" fmla="*/ 1818 w 2304"/>
                <a:gd name="T87" fmla="*/ 304 h 1548"/>
                <a:gd name="T88" fmla="*/ 1864 w 2304"/>
                <a:gd name="T89" fmla="*/ 311 h 1548"/>
                <a:gd name="T90" fmla="*/ 1917 w 2304"/>
                <a:gd name="T91" fmla="*/ 339 h 1548"/>
                <a:gd name="T92" fmla="*/ 1954 w 2304"/>
                <a:gd name="T93" fmla="*/ 384 h 1548"/>
                <a:gd name="T94" fmla="*/ 1973 w 2304"/>
                <a:gd name="T95" fmla="*/ 443 h 1548"/>
                <a:gd name="T96" fmla="*/ 1971 w 2304"/>
                <a:gd name="T97" fmla="*/ 491 h 1548"/>
                <a:gd name="T98" fmla="*/ 1946 w 2304"/>
                <a:gd name="T99" fmla="*/ 547 h 1548"/>
                <a:gd name="T100" fmla="*/ 1905 w 2304"/>
                <a:gd name="T101" fmla="*/ 588 h 1548"/>
                <a:gd name="T102" fmla="*/ 1849 w 2304"/>
                <a:gd name="T103" fmla="*/ 612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4" h="1548">
                  <a:moveTo>
                    <a:pt x="624" y="613"/>
                  </a:moveTo>
                  <a:lnTo>
                    <a:pt x="624" y="613"/>
                  </a:lnTo>
                  <a:lnTo>
                    <a:pt x="624" y="613"/>
                  </a:lnTo>
                  <a:lnTo>
                    <a:pt x="609" y="615"/>
                  </a:lnTo>
                  <a:lnTo>
                    <a:pt x="593" y="616"/>
                  </a:lnTo>
                  <a:lnTo>
                    <a:pt x="579" y="621"/>
                  </a:lnTo>
                  <a:lnTo>
                    <a:pt x="565" y="626"/>
                  </a:lnTo>
                  <a:lnTo>
                    <a:pt x="551" y="632"/>
                  </a:lnTo>
                  <a:lnTo>
                    <a:pt x="539" y="640"/>
                  </a:lnTo>
                  <a:lnTo>
                    <a:pt x="528" y="649"/>
                  </a:lnTo>
                  <a:lnTo>
                    <a:pt x="517" y="658"/>
                  </a:lnTo>
                  <a:lnTo>
                    <a:pt x="506" y="669"/>
                  </a:lnTo>
                  <a:lnTo>
                    <a:pt x="499" y="681"/>
                  </a:lnTo>
                  <a:lnTo>
                    <a:pt x="491" y="694"/>
                  </a:lnTo>
                  <a:lnTo>
                    <a:pt x="485" y="706"/>
                  </a:lnTo>
                  <a:lnTo>
                    <a:pt x="479" y="720"/>
                  </a:lnTo>
                  <a:lnTo>
                    <a:pt x="475" y="736"/>
                  </a:lnTo>
                  <a:lnTo>
                    <a:pt x="474" y="749"/>
                  </a:lnTo>
                  <a:lnTo>
                    <a:pt x="472" y="765"/>
                  </a:lnTo>
                  <a:lnTo>
                    <a:pt x="472" y="765"/>
                  </a:lnTo>
                  <a:lnTo>
                    <a:pt x="474" y="780"/>
                  </a:lnTo>
                  <a:lnTo>
                    <a:pt x="475" y="796"/>
                  </a:lnTo>
                  <a:lnTo>
                    <a:pt x="479" y="810"/>
                  </a:lnTo>
                  <a:lnTo>
                    <a:pt x="485" y="824"/>
                  </a:lnTo>
                  <a:lnTo>
                    <a:pt x="491" y="838"/>
                  </a:lnTo>
                  <a:lnTo>
                    <a:pt x="499" y="850"/>
                  </a:lnTo>
                  <a:lnTo>
                    <a:pt x="506" y="861"/>
                  </a:lnTo>
                  <a:lnTo>
                    <a:pt x="517" y="872"/>
                  </a:lnTo>
                  <a:lnTo>
                    <a:pt x="528" y="881"/>
                  </a:lnTo>
                  <a:lnTo>
                    <a:pt x="539" y="890"/>
                  </a:lnTo>
                  <a:lnTo>
                    <a:pt x="551" y="896"/>
                  </a:lnTo>
                  <a:lnTo>
                    <a:pt x="565" y="903"/>
                  </a:lnTo>
                  <a:lnTo>
                    <a:pt x="579" y="909"/>
                  </a:lnTo>
                  <a:lnTo>
                    <a:pt x="593" y="912"/>
                  </a:lnTo>
                  <a:lnTo>
                    <a:pt x="609" y="913"/>
                  </a:lnTo>
                  <a:lnTo>
                    <a:pt x="624" y="915"/>
                  </a:lnTo>
                  <a:lnTo>
                    <a:pt x="1807" y="915"/>
                  </a:lnTo>
                  <a:lnTo>
                    <a:pt x="1807" y="915"/>
                  </a:lnTo>
                  <a:lnTo>
                    <a:pt x="1824" y="915"/>
                  </a:lnTo>
                  <a:lnTo>
                    <a:pt x="1855" y="912"/>
                  </a:lnTo>
                  <a:lnTo>
                    <a:pt x="1897" y="906"/>
                  </a:lnTo>
                  <a:lnTo>
                    <a:pt x="1922" y="901"/>
                  </a:lnTo>
                  <a:lnTo>
                    <a:pt x="1948" y="895"/>
                  </a:lnTo>
                  <a:lnTo>
                    <a:pt x="1976" y="887"/>
                  </a:lnTo>
                  <a:lnTo>
                    <a:pt x="2004" y="878"/>
                  </a:lnTo>
                  <a:lnTo>
                    <a:pt x="2033" y="866"/>
                  </a:lnTo>
                  <a:lnTo>
                    <a:pt x="2063" y="852"/>
                  </a:lnTo>
                  <a:lnTo>
                    <a:pt x="2092" y="836"/>
                  </a:lnTo>
                  <a:lnTo>
                    <a:pt x="2121" y="816"/>
                  </a:lnTo>
                  <a:lnTo>
                    <a:pt x="2149" y="794"/>
                  </a:lnTo>
                  <a:lnTo>
                    <a:pt x="2177" y="770"/>
                  </a:lnTo>
                  <a:lnTo>
                    <a:pt x="2177" y="770"/>
                  </a:lnTo>
                  <a:lnTo>
                    <a:pt x="2193" y="754"/>
                  </a:lnTo>
                  <a:lnTo>
                    <a:pt x="2207" y="737"/>
                  </a:lnTo>
                  <a:lnTo>
                    <a:pt x="2219" y="720"/>
                  </a:lnTo>
                  <a:lnTo>
                    <a:pt x="2231" y="703"/>
                  </a:lnTo>
                  <a:lnTo>
                    <a:pt x="2244" y="684"/>
                  </a:lnTo>
                  <a:lnTo>
                    <a:pt x="2253" y="664"/>
                  </a:lnTo>
                  <a:lnTo>
                    <a:pt x="2262" y="646"/>
                  </a:lnTo>
                  <a:lnTo>
                    <a:pt x="2272" y="626"/>
                  </a:lnTo>
                  <a:lnTo>
                    <a:pt x="2279" y="604"/>
                  </a:lnTo>
                  <a:lnTo>
                    <a:pt x="2286" y="584"/>
                  </a:lnTo>
                  <a:lnTo>
                    <a:pt x="2290" y="562"/>
                  </a:lnTo>
                  <a:lnTo>
                    <a:pt x="2295" y="539"/>
                  </a:lnTo>
                  <a:lnTo>
                    <a:pt x="2299" y="517"/>
                  </a:lnTo>
                  <a:lnTo>
                    <a:pt x="2301" y="494"/>
                  </a:lnTo>
                  <a:lnTo>
                    <a:pt x="2303" y="469"/>
                  </a:lnTo>
                  <a:lnTo>
                    <a:pt x="2304" y="446"/>
                  </a:lnTo>
                  <a:lnTo>
                    <a:pt x="2304" y="446"/>
                  </a:lnTo>
                  <a:lnTo>
                    <a:pt x="2303" y="415"/>
                  </a:lnTo>
                  <a:lnTo>
                    <a:pt x="2301" y="387"/>
                  </a:lnTo>
                  <a:lnTo>
                    <a:pt x="2296" y="359"/>
                  </a:lnTo>
                  <a:lnTo>
                    <a:pt x="2292" y="333"/>
                  </a:lnTo>
                  <a:lnTo>
                    <a:pt x="2286" y="308"/>
                  </a:lnTo>
                  <a:lnTo>
                    <a:pt x="2278" y="287"/>
                  </a:lnTo>
                  <a:lnTo>
                    <a:pt x="2270" y="265"/>
                  </a:lnTo>
                  <a:lnTo>
                    <a:pt x="2261" y="243"/>
                  </a:lnTo>
                  <a:lnTo>
                    <a:pt x="2251" y="225"/>
                  </a:lnTo>
                  <a:lnTo>
                    <a:pt x="2241" y="206"/>
                  </a:lnTo>
                  <a:lnTo>
                    <a:pt x="2230" y="191"/>
                  </a:lnTo>
                  <a:lnTo>
                    <a:pt x="2219" y="175"/>
                  </a:lnTo>
                  <a:lnTo>
                    <a:pt x="2196" y="147"/>
                  </a:lnTo>
                  <a:lnTo>
                    <a:pt x="2174" y="124"/>
                  </a:lnTo>
                  <a:lnTo>
                    <a:pt x="2174" y="124"/>
                  </a:lnTo>
                  <a:lnTo>
                    <a:pt x="2146" y="101"/>
                  </a:lnTo>
                  <a:lnTo>
                    <a:pt x="2117" y="81"/>
                  </a:lnTo>
                  <a:lnTo>
                    <a:pt x="2087" y="62"/>
                  </a:lnTo>
                  <a:lnTo>
                    <a:pt x="2056" y="48"/>
                  </a:lnTo>
                  <a:lnTo>
                    <a:pt x="2027" y="36"/>
                  </a:lnTo>
                  <a:lnTo>
                    <a:pt x="1996" y="25"/>
                  </a:lnTo>
                  <a:lnTo>
                    <a:pt x="1967" y="17"/>
                  </a:lnTo>
                  <a:lnTo>
                    <a:pt x="1939" y="11"/>
                  </a:lnTo>
                  <a:lnTo>
                    <a:pt x="1912" y="7"/>
                  </a:lnTo>
                  <a:lnTo>
                    <a:pt x="1888" y="3"/>
                  </a:lnTo>
                  <a:lnTo>
                    <a:pt x="1844" y="0"/>
                  </a:lnTo>
                  <a:lnTo>
                    <a:pt x="1813" y="0"/>
                  </a:lnTo>
                  <a:lnTo>
                    <a:pt x="1796" y="2"/>
                  </a:lnTo>
                  <a:lnTo>
                    <a:pt x="1796" y="2"/>
                  </a:lnTo>
                  <a:lnTo>
                    <a:pt x="1807" y="0"/>
                  </a:lnTo>
                  <a:lnTo>
                    <a:pt x="415" y="0"/>
                  </a:lnTo>
                  <a:lnTo>
                    <a:pt x="415" y="0"/>
                  </a:lnTo>
                  <a:lnTo>
                    <a:pt x="387" y="2"/>
                  </a:lnTo>
                  <a:lnTo>
                    <a:pt x="361" y="3"/>
                  </a:lnTo>
                  <a:lnTo>
                    <a:pt x="335" y="7"/>
                  </a:lnTo>
                  <a:lnTo>
                    <a:pt x="310" y="11"/>
                  </a:lnTo>
                  <a:lnTo>
                    <a:pt x="287" y="17"/>
                  </a:lnTo>
                  <a:lnTo>
                    <a:pt x="265" y="24"/>
                  </a:lnTo>
                  <a:lnTo>
                    <a:pt x="243" y="31"/>
                  </a:lnTo>
                  <a:lnTo>
                    <a:pt x="222" y="39"/>
                  </a:lnTo>
                  <a:lnTo>
                    <a:pt x="203" y="48"/>
                  </a:lnTo>
                  <a:lnTo>
                    <a:pt x="184" y="59"/>
                  </a:lnTo>
                  <a:lnTo>
                    <a:pt x="167" y="70"/>
                  </a:lnTo>
                  <a:lnTo>
                    <a:pt x="150" y="82"/>
                  </a:lnTo>
                  <a:lnTo>
                    <a:pt x="135" y="95"/>
                  </a:lnTo>
                  <a:lnTo>
                    <a:pt x="121" y="109"/>
                  </a:lnTo>
                  <a:lnTo>
                    <a:pt x="107" y="123"/>
                  </a:lnTo>
                  <a:lnTo>
                    <a:pt x="95" y="137"/>
                  </a:lnTo>
                  <a:lnTo>
                    <a:pt x="82" y="151"/>
                  </a:lnTo>
                  <a:lnTo>
                    <a:pt x="71" y="166"/>
                  </a:lnTo>
                  <a:lnTo>
                    <a:pt x="51" y="197"/>
                  </a:lnTo>
                  <a:lnTo>
                    <a:pt x="36" y="229"/>
                  </a:lnTo>
                  <a:lnTo>
                    <a:pt x="23" y="262"/>
                  </a:lnTo>
                  <a:lnTo>
                    <a:pt x="13" y="294"/>
                  </a:lnTo>
                  <a:lnTo>
                    <a:pt x="6" y="327"/>
                  </a:lnTo>
                  <a:lnTo>
                    <a:pt x="2" y="359"/>
                  </a:lnTo>
                  <a:lnTo>
                    <a:pt x="0" y="389"/>
                  </a:lnTo>
                  <a:lnTo>
                    <a:pt x="0" y="1396"/>
                  </a:lnTo>
                  <a:lnTo>
                    <a:pt x="0" y="1396"/>
                  </a:lnTo>
                  <a:lnTo>
                    <a:pt x="2" y="1412"/>
                  </a:lnTo>
                  <a:lnTo>
                    <a:pt x="3" y="1426"/>
                  </a:lnTo>
                  <a:lnTo>
                    <a:pt x="8" y="1441"/>
                  </a:lnTo>
                  <a:lnTo>
                    <a:pt x="13" y="1455"/>
                  </a:lnTo>
                  <a:lnTo>
                    <a:pt x="19" y="1468"/>
                  </a:lnTo>
                  <a:lnTo>
                    <a:pt x="26" y="1481"/>
                  </a:lnTo>
                  <a:lnTo>
                    <a:pt x="36" y="1492"/>
                  </a:lnTo>
                  <a:lnTo>
                    <a:pt x="45" y="1503"/>
                  </a:lnTo>
                  <a:lnTo>
                    <a:pt x="56" y="1512"/>
                  </a:lnTo>
                  <a:lnTo>
                    <a:pt x="68" y="1522"/>
                  </a:lnTo>
                  <a:lnTo>
                    <a:pt x="81" y="1529"/>
                  </a:lnTo>
                  <a:lnTo>
                    <a:pt x="93" y="1536"/>
                  </a:lnTo>
                  <a:lnTo>
                    <a:pt x="109" y="1540"/>
                  </a:lnTo>
                  <a:lnTo>
                    <a:pt x="122" y="1545"/>
                  </a:lnTo>
                  <a:lnTo>
                    <a:pt x="138" y="1546"/>
                  </a:lnTo>
                  <a:lnTo>
                    <a:pt x="153" y="1548"/>
                  </a:lnTo>
                  <a:lnTo>
                    <a:pt x="153" y="1548"/>
                  </a:lnTo>
                  <a:lnTo>
                    <a:pt x="169" y="1546"/>
                  </a:lnTo>
                  <a:lnTo>
                    <a:pt x="184" y="1545"/>
                  </a:lnTo>
                  <a:lnTo>
                    <a:pt x="198" y="1540"/>
                  </a:lnTo>
                  <a:lnTo>
                    <a:pt x="212" y="1536"/>
                  </a:lnTo>
                  <a:lnTo>
                    <a:pt x="226" y="1529"/>
                  </a:lnTo>
                  <a:lnTo>
                    <a:pt x="239" y="1522"/>
                  </a:lnTo>
                  <a:lnTo>
                    <a:pt x="249" y="1512"/>
                  </a:lnTo>
                  <a:lnTo>
                    <a:pt x="260" y="1503"/>
                  </a:lnTo>
                  <a:lnTo>
                    <a:pt x="271" y="1492"/>
                  </a:lnTo>
                  <a:lnTo>
                    <a:pt x="279" y="1481"/>
                  </a:lnTo>
                  <a:lnTo>
                    <a:pt x="287" y="1468"/>
                  </a:lnTo>
                  <a:lnTo>
                    <a:pt x="293" y="1455"/>
                  </a:lnTo>
                  <a:lnTo>
                    <a:pt x="299" y="1441"/>
                  </a:lnTo>
                  <a:lnTo>
                    <a:pt x="302" y="1426"/>
                  </a:lnTo>
                  <a:lnTo>
                    <a:pt x="304" y="1412"/>
                  </a:lnTo>
                  <a:lnTo>
                    <a:pt x="305" y="1396"/>
                  </a:lnTo>
                  <a:lnTo>
                    <a:pt x="305" y="389"/>
                  </a:lnTo>
                  <a:lnTo>
                    <a:pt x="305" y="389"/>
                  </a:lnTo>
                  <a:lnTo>
                    <a:pt x="307" y="373"/>
                  </a:lnTo>
                  <a:lnTo>
                    <a:pt x="310" y="361"/>
                  </a:lnTo>
                  <a:lnTo>
                    <a:pt x="314" y="350"/>
                  </a:lnTo>
                  <a:lnTo>
                    <a:pt x="319" y="341"/>
                  </a:lnTo>
                  <a:lnTo>
                    <a:pt x="325" y="332"/>
                  </a:lnTo>
                  <a:lnTo>
                    <a:pt x="333" y="325"/>
                  </a:lnTo>
                  <a:lnTo>
                    <a:pt x="341" y="319"/>
                  </a:lnTo>
                  <a:lnTo>
                    <a:pt x="350" y="316"/>
                  </a:lnTo>
                  <a:lnTo>
                    <a:pt x="367" y="310"/>
                  </a:lnTo>
                  <a:lnTo>
                    <a:pt x="386" y="307"/>
                  </a:lnTo>
                  <a:lnTo>
                    <a:pt x="401" y="305"/>
                  </a:lnTo>
                  <a:lnTo>
                    <a:pt x="415" y="305"/>
                  </a:lnTo>
                  <a:lnTo>
                    <a:pt x="1818" y="304"/>
                  </a:lnTo>
                  <a:lnTo>
                    <a:pt x="1818" y="304"/>
                  </a:lnTo>
                  <a:lnTo>
                    <a:pt x="1833" y="305"/>
                  </a:lnTo>
                  <a:lnTo>
                    <a:pt x="1849" y="307"/>
                  </a:lnTo>
                  <a:lnTo>
                    <a:pt x="1864" y="311"/>
                  </a:lnTo>
                  <a:lnTo>
                    <a:pt x="1878" y="316"/>
                  </a:lnTo>
                  <a:lnTo>
                    <a:pt x="1892" y="322"/>
                  </a:lnTo>
                  <a:lnTo>
                    <a:pt x="1905" y="330"/>
                  </a:lnTo>
                  <a:lnTo>
                    <a:pt x="1917" y="339"/>
                  </a:lnTo>
                  <a:lnTo>
                    <a:pt x="1928" y="349"/>
                  </a:lnTo>
                  <a:lnTo>
                    <a:pt x="1939" y="359"/>
                  </a:lnTo>
                  <a:lnTo>
                    <a:pt x="1946" y="372"/>
                  </a:lnTo>
                  <a:lnTo>
                    <a:pt x="1954" y="384"/>
                  </a:lnTo>
                  <a:lnTo>
                    <a:pt x="1962" y="398"/>
                  </a:lnTo>
                  <a:lnTo>
                    <a:pt x="1967" y="412"/>
                  </a:lnTo>
                  <a:lnTo>
                    <a:pt x="1971" y="428"/>
                  </a:lnTo>
                  <a:lnTo>
                    <a:pt x="1973" y="443"/>
                  </a:lnTo>
                  <a:lnTo>
                    <a:pt x="1974" y="458"/>
                  </a:lnTo>
                  <a:lnTo>
                    <a:pt x="1974" y="458"/>
                  </a:lnTo>
                  <a:lnTo>
                    <a:pt x="1973" y="476"/>
                  </a:lnTo>
                  <a:lnTo>
                    <a:pt x="1971" y="491"/>
                  </a:lnTo>
                  <a:lnTo>
                    <a:pt x="1967" y="505"/>
                  </a:lnTo>
                  <a:lnTo>
                    <a:pt x="1962" y="519"/>
                  </a:lnTo>
                  <a:lnTo>
                    <a:pt x="1954" y="533"/>
                  </a:lnTo>
                  <a:lnTo>
                    <a:pt x="1946" y="547"/>
                  </a:lnTo>
                  <a:lnTo>
                    <a:pt x="1939" y="558"/>
                  </a:lnTo>
                  <a:lnTo>
                    <a:pt x="1928" y="568"/>
                  </a:lnTo>
                  <a:lnTo>
                    <a:pt x="1917" y="579"/>
                  </a:lnTo>
                  <a:lnTo>
                    <a:pt x="1905" y="588"/>
                  </a:lnTo>
                  <a:lnTo>
                    <a:pt x="1892" y="596"/>
                  </a:lnTo>
                  <a:lnTo>
                    <a:pt x="1878" y="602"/>
                  </a:lnTo>
                  <a:lnTo>
                    <a:pt x="1864" y="607"/>
                  </a:lnTo>
                  <a:lnTo>
                    <a:pt x="1849" y="612"/>
                  </a:lnTo>
                  <a:lnTo>
                    <a:pt x="1833" y="613"/>
                  </a:lnTo>
                  <a:lnTo>
                    <a:pt x="1818" y="615"/>
                  </a:lnTo>
                  <a:lnTo>
                    <a:pt x="624" y="6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0">
              <a:extLst>
                <a:ext uri="{FF2B5EF4-FFF2-40B4-BE49-F238E27FC236}">
                  <a16:creationId xmlns:a16="http://schemas.microsoft.com/office/drawing/2014/main" id="{0ECFADFC-105F-41EC-ADBC-D5A2F4E9C06E}"/>
                </a:ext>
              </a:extLst>
            </p:cNvPr>
            <p:cNvSpPr>
              <a:spLocks/>
            </p:cNvSpPr>
            <p:nvPr/>
          </p:nvSpPr>
          <p:spPr bwMode="auto">
            <a:xfrm>
              <a:off x="7377" y="1380"/>
              <a:ext cx="303" cy="1560"/>
            </a:xfrm>
            <a:custGeom>
              <a:avLst/>
              <a:gdLst>
                <a:gd name="T0" fmla="*/ 0 w 303"/>
                <a:gd name="T1" fmla="*/ 1408 h 1560"/>
                <a:gd name="T2" fmla="*/ 0 w 303"/>
                <a:gd name="T3" fmla="*/ 1424 h 1560"/>
                <a:gd name="T4" fmla="*/ 6 w 303"/>
                <a:gd name="T5" fmla="*/ 1453 h 1560"/>
                <a:gd name="T6" fmla="*/ 18 w 303"/>
                <a:gd name="T7" fmla="*/ 1480 h 1560"/>
                <a:gd name="T8" fmla="*/ 34 w 303"/>
                <a:gd name="T9" fmla="*/ 1504 h 1560"/>
                <a:gd name="T10" fmla="*/ 55 w 303"/>
                <a:gd name="T11" fmla="*/ 1524 h 1560"/>
                <a:gd name="T12" fmla="*/ 78 w 303"/>
                <a:gd name="T13" fmla="*/ 1541 h 1560"/>
                <a:gd name="T14" fmla="*/ 106 w 303"/>
                <a:gd name="T15" fmla="*/ 1552 h 1560"/>
                <a:gd name="T16" fmla="*/ 136 w 303"/>
                <a:gd name="T17" fmla="*/ 1558 h 1560"/>
                <a:gd name="T18" fmla="*/ 151 w 303"/>
                <a:gd name="T19" fmla="*/ 1560 h 1560"/>
                <a:gd name="T20" fmla="*/ 182 w 303"/>
                <a:gd name="T21" fmla="*/ 1557 h 1560"/>
                <a:gd name="T22" fmla="*/ 210 w 303"/>
                <a:gd name="T23" fmla="*/ 1548 h 1560"/>
                <a:gd name="T24" fmla="*/ 236 w 303"/>
                <a:gd name="T25" fmla="*/ 1534 h 1560"/>
                <a:gd name="T26" fmla="*/ 258 w 303"/>
                <a:gd name="T27" fmla="*/ 1515 h 1560"/>
                <a:gd name="T28" fmla="*/ 277 w 303"/>
                <a:gd name="T29" fmla="*/ 1493 h 1560"/>
                <a:gd name="T30" fmla="*/ 291 w 303"/>
                <a:gd name="T31" fmla="*/ 1467 h 1560"/>
                <a:gd name="T32" fmla="*/ 300 w 303"/>
                <a:gd name="T33" fmla="*/ 1438 h 1560"/>
                <a:gd name="T34" fmla="*/ 303 w 303"/>
                <a:gd name="T35" fmla="*/ 1408 h 1560"/>
                <a:gd name="T36" fmla="*/ 303 w 303"/>
                <a:gd name="T37" fmla="*/ 153 h 1560"/>
                <a:gd name="T38" fmla="*/ 300 w 303"/>
                <a:gd name="T39" fmla="*/ 122 h 1560"/>
                <a:gd name="T40" fmla="*/ 291 w 303"/>
                <a:gd name="T41" fmla="*/ 93 h 1560"/>
                <a:gd name="T42" fmla="*/ 277 w 303"/>
                <a:gd name="T43" fmla="*/ 68 h 1560"/>
                <a:gd name="T44" fmla="*/ 258 w 303"/>
                <a:gd name="T45" fmla="*/ 45 h 1560"/>
                <a:gd name="T46" fmla="*/ 236 w 303"/>
                <a:gd name="T47" fmla="*/ 26 h 1560"/>
                <a:gd name="T48" fmla="*/ 210 w 303"/>
                <a:gd name="T49" fmla="*/ 12 h 1560"/>
                <a:gd name="T50" fmla="*/ 182 w 303"/>
                <a:gd name="T51" fmla="*/ 3 h 1560"/>
                <a:gd name="T52" fmla="*/ 151 w 303"/>
                <a:gd name="T53" fmla="*/ 0 h 1560"/>
                <a:gd name="T54" fmla="*/ 136 w 303"/>
                <a:gd name="T55" fmla="*/ 2 h 1560"/>
                <a:gd name="T56" fmla="*/ 106 w 303"/>
                <a:gd name="T57" fmla="*/ 8 h 1560"/>
                <a:gd name="T58" fmla="*/ 78 w 303"/>
                <a:gd name="T59" fmla="*/ 19 h 1560"/>
                <a:gd name="T60" fmla="*/ 55 w 303"/>
                <a:gd name="T61" fmla="*/ 36 h 1560"/>
                <a:gd name="T62" fmla="*/ 34 w 303"/>
                <a:gd name="T63" fmla="*/ 56 h 1560"/>
                <a:gd name="T64" fmla="*/ 18 w 303"/>
                <a:gd name="T65" fmla="*/ 80 h 1560"/>
                <a:gd name="T66" fmla="*/ 6 w 303"/>
                <a:gd name="T67" fmla="*/ 107 h 1560"/>
                <a:gd name="T68" fmla="*/ 0 w 303"/>
                <a:gd name="T69" fmla="*/ 138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1560">
                  <a:moveTo>
                    <a:pt x="0" y="153"/>
                  </a:moveTo>
                  <a:lnTo>
                    <a:pt x="0" y="1408"/>
                  </a:lnTo>
                  <a:lnTo>
                    <a:pt x="0" y="1408"/>
                  </a:lnTo>
                  <a:lnTo>
                    <a:pt x="0" y="1424"/>
                  </a:lnTo>
                  <a:lnTo>
                    <a:pt x="3" y="1438"/>
                  </a:lnTo>
                  <a:lnTo>
                    <a:pt x="6" y="1453"/>
                  </a:lnTo>
                  <a:lnTo>
                    <a:pt x="12" y="1467"/>
                  </a:lnTo>
                  <a:lnTo>
                    <a:pt x="18" y="1480"/>
                  </a:lnTo>
                  <a:lnTo>
                    <a:pt x="26" y="1493"/>
                  </a:lnTo>
                  <a:lnTo>
                    <a:pt x="34" y="1504"/>
                  </a:lnTo>
                  <a:lnTo>
                    <a:pt x="44" y="1515"/>
                  </a:lnTo>
                  <a:lnTo>
                    <a:pt x="55" y="1524"/>
                  </a:lnTo>
                  <a:lnTo>
                    <a:pt x="66" y="1534"/>
                  </a:lnTo>
                  <a:lnTo>
                    <a:pt x="78" y="1541"/>
                  </a:lnTo>
                  <a:lnTo>
                    <a:pt x="92" y="1548"/>
                  </a:lnTo>
                  <a:lnTo>
                    <a:pt x="106" y="1552"/>
                  </a:lnTo>
                  <a:lnTo>
                    <a:pt x="120" y="1557"/>
                  </a:lnTo>
                  <a:lnTo>
                    <a:pt x="136" y="1558"/>
                  </a:lnTo>
                  <a:lnTo>
                    <a:pt x="151" y="1560"/>
                  </a:lnTo>
                  <a:lnTo>
                    <a:pt x="151" y="1560"/>
                  </a:lnTo>
                  <a:lnTo>
                    <a:pt x="167" y="1558"/>
                  </a:lnTo>
                  <a:lnTo>
                    <a:pt x="182" y="1557"/>
                  </a:lnTo>
                  <a:lnTo>
                    <a:pt x="196" y="1552"/>
                  </a:lnTo>
                  <a:lnTo>
                    <a:pt x="210" y="1548"/>
                  </a:lnTo>
                  <a:lnTo>
                    <a:pt x="224" y="1541"/>
                  </a:lnTo>
                  <a:lnTo>
                    <a:pt x="236" y="1534"/>
                  </a:lnTo>
                  <a:lnTo>
                    <a:pt x="247" y="1524"/>
                  </a:lnTo>
                  <a:lnTo>
                    <a:pt x="258" y="1515"/>
                  </a:lnTo>
                  <a:lnTo>
                    <a:pt x="269" y="1504"/>
                  </a:lnTo>
                  <a:lnTo>
                    <a:pt x="277" y="1493"/>
                  </a:lnTo>
                  <a:lnTo>
                    <a:pt x="284" y="1480"/>
                  </a:lnTo>
                  <a:lnTo>
                    <a:pt x="291" y="1467"/>
                  </a:lnTo>
                  <a:lnTo>
                    <a:pt x="297" y="1453"/>
                  </a:lnTo>
                  <a:lnTo>
                    <a:pt x="300" y="1438"/>
                  </a:lnTo>
                  <a:lnTo>
                    <a:pt x="303" y="1424"/>
                  </a:lnTo>
                  <a:lnTo>
                    <a:pt x="303" y="1408"/>
                  </a:lnTo>
                  <a:lnTo>
                    <a:pt x="303" y="153"/>
                  </a:lnTo>
                  <a:lnTo>
                    <a:pt x="303" y="153"/>
                  </a:lnTo>
                  <a:lnTo>
                    <a:pt x="303" y="138"/>
                  </a:lnTo>
                  <a:lnTo>
                    <a:pt x="300" y="122"/>
                  </a:lnTo>
                  <a:lnTo>
                    <a:pt x="297" y="107"/>
                  </a:lnTo>
                  <a:lnTo>
                    <a:pt x="291" y="93"/>
                  </a:lnTo>
                  <a:lnTo>
                    <a:pt x="284" y="80"/>
                  </a:lnTo>
                  <a:lnTo>
                    <a:pt x="277" y="68"/>
                  </a:lnTo>
                  <a:lnTo>
                    <a:pt x="269" y="56"/>
                  </a:lnTo>
                  <a:lnTo>
                    <a:pt x="258" y="45"/>
                  </a:lnTo>
                  <a:lnTo>
                    <a:pt x="247" y="36"/>
                  </a:lnTo>
                  <a:lnTo>
                    <a:pt x="236" y="26"/>
                  </a:lnTo>
                  <a:lnTo>
                    <a:pt x="224" y="19"/>
                  </a:lnTo>
                  <a:lnTo>
                    <a:pt x="210" y="12"/>
                  </a:lnTo>
                  <a:lnTo>
                    <a:pt x="196" y="8"/>
                  </a:lnTo>
                  <a:lnTo>
                    <a:pt x="182" y="3"/>
                  </a:lnTo>
                  <a:lnTo>
                    <a:pt x="167" y="2"/>
                  </a:lnTo>
                  <a:lnTo>
                    <a:pt x="151" y="0"/>
                  </a:lnTo>
                  <a:lnTo>
                    <a:pt x="151" y="0"/>
                  </a:lnTo>
                  <a:lnTo>
                    <a:pt x="136" y="2"/>
                  </a:lnTo>
                  <a:lnTo>
                    <a:pt x="120" y="3"/>
                  </a:lnTo>
                  <a:lnTo>
                    <a:pt x="106" y="8"/>
                  </a:lnTo>
                  <a:lnTo>
                    <a:pt x="92" y="12"/>
                  </a:lnTo>
                  <a:lnTo>
                    <a:pt x="78" y="19"/>
                  </a:lnTo>
                  <a:lnTo>
                    <a:pt x="66" y="26"/>
                  </a:lnTo>
                  <a:lnTo>
                    <a:pt x="55" y="36"/>
                  </a:lnTo>
                  <a:lnTo>
                    <a:pt x="44" y="45"/>
                  </a:lnTo>
                  <a:lnTo>
                    <a:pt x="34" y="56"/>
                  </a:lnTo>
                  <a:lnTo>
                    <a:pt x="26" y="68"/>
                  </a:lnTo>
                  <a:lnTo>
                    <a:pt x="18" y="80"/>
                  </a:lnTo>
                  <a:lnTo>
                    <a:pt x="12" y="93"/>
                  </a:lnTo>
                  <a:lnTo>
                    <a:pt x="6" y="107"/>
                  </a:lnTo>
                  <a:lnTo>
                    <a:pt x="3" y="122"/>
                  </a:lnTo>
                  <a:lnTo>
                    <a:pt x="0" y="138"/>
                  </a:lnTo>
                  <a:lnTo>
                    <a:pt x="0"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2">
              <a:extLst>
                <a:ext uri="{FF2B5EF4-FFF2-40B4-BE49-F238E27FC236}">
                  <a16:creationId xmlns:a16="http://schemas.microsoft.com/office/drawing/2014/main" id="{D2326E8F-709D-4854-ABB4-E801284C063B}"/>
                </a:ext>
              </a:extLst>
            </p:cNvPr>
            <p:cNvSpPr>
              <a:spLocks/>
            </p:cNvSpPr>
            <p:nvPr/>
          </p:nvSpPr>
          <p:spPr bwMode="auto">
            <a:xfrm>
              <a:off x="4873" y="1395"/>
              <a:ext cx="2310" cy="1545"/>
            </a:xfrm>
            <a:custGeom>
              <a:avLst/>
              <a:gdLst>
                <a:gd name="T0" fmla="*/ 1872 w 2310"/>
                <a:gd name="T1" fmla="*/ 604 h 1545"/>
                <a:gd name="T2" fmla="*/ 1935 w 2310"/>
                <a:gd name="T3" fmla="*/ 565 h 1545"/>
                <a:gd name="T4" fmla="*/ 1974 w 2310"/>
                <a:gd name="T5" fmla="*/ 500 h 1545"/>
                <a:gd name="T6" fmla="*/ 1980 w 2310"/>
                <a:gd name="T7" fmla="*/ 438 h 1545"/>
                <a:gd name="T8" fmla="*/ 1954 w 2310"/>
                <a:gd name="T9" fmla="*/ 369 h 1545"/>
                <a:gd name="T10" fmla="*/ 1900 w 2310"/>
                <a:gd name="T11" fmla="*/ 319 h 1545"/>
                <a:gd name="T12" fmla="*/ 1827 w 2310"/>
                <a:gd name="T13" fmla="*/ 301 h 1545"/>
                <a:gd name="T14" fmla="*/ 367 w 2310"/>
                <a:gd name="T15" fmla="*/ 307 h 1545"/>
                <a:gd name="T16" fmla="*/ 325 w 2310"/>
                <a:gd name="T17" fmla="*/ 330 h 1545"/>
                <a:gd name="T18" fmla="*/ 305 w 2310"/>
                <a:gd name="T19" fmla="*/ 390 h 1545"/>
                <a:gd name="T20" fmla="*/ 297 w 2310"/>
                <a:gd name="T21" fmla="*/ 1438 h 1545"/>
                <a:gd name="T22" fmla="*/ 260 w 2310"/>
                <a:gd name="T23" fmla="*/ 1500 h 1545"/>
                <a:gd name="T24" fmla="*/ 196 w 2310"/>
                <a:gd name="T25" fmla="*/ 1539 h 1545"/>
                <a:gd name="T26" fmla="*/ 136 w 2310"/>
                <a:gd name="T27" fmla="*/ 1545 h 1545"/>
                <a:gd name="T28" fmla="*/ 66 w 2310"/>
                <a:gd name="T29" fmla="*/ 1519 h 1545"/>
                <a:gd name="T30" fmla="*/ 18 w 2310"/>
                <a:gd name="T31" fmla="*/ 1466 h 1545"/>
                <a:gd name="T32" fmla="*/ 0 w 2310"/>
                <a:gd name="T33" fmla="*/ 1393 h 1545"/>
                <a:gd name="T34" fmla="*/ 12 w 2310"/>
                <a:gd name="T35" fmla="*/ 298 h 1545"/>
                <a:gd name="T36" fmla="*/ 82 w 2310"/>
                <a:gd name="T37" fmla="*/ 152 h 1545"/>
                <a:gd name="T38" fmla="*/ 150 w 2310"/>
                <a:gd name="T39" fmla="*/ 83 h 1545"/>
                <a:gd name="T40" fmla="*/ 241 w 2310"/>
                <a:gd name="T41" fmla="*/ 30 h 1545"/>
                <a:gd name="T42" fmla="*/ 359 w 2310"/>
                <a:gd name="T43" fmla="*/ 2 h 1545"/>
                <a:gd name="T44" fmla="*/ 1805 w 2310"/>
                <a:gd name="T45" fmla="*/ 0 h 1545"/>
                <a:gd name="T46" fmla="*/ 1921 w 2310"/>
                <a:gd name="T47" fmla="*/ 7 h 1545"/>
                <a:gd name="T48" fmla="*/ 2064 w 2310"/>
                <a:gd name="T49" fmla="*/ 50 h 1545"/>
                <a:gd name="T50" fmla="*/ 2181 w 2310"/>
                <a:gd name="T51" fmla="*/ 127 h 1545"/>
                <a:gd name="T52" fmla="*/ 2257 w 2310"/>
                <a:gd name="T53" fmla="*/ 226 h 1545"/>
                <a:gd name="T54" fmla="*/ 2298 w 2310"/>
                <a:gd name="T55" fmla="*/ 336 h 1545"/>
                <a:gd name="T56" fmla="*/ 2310 w 2310"/>
                <a:gd name="T57" fmla="*/ 448 h 1545"/>
                <a:gd name="T58" fmla="*/ 2298 w 2310"/>
                <a:gd name="T59" fmla="*/ 565 h 1545"/>
                <a:gd name="T60" fmla="*/ 2260 w 2310"/>
                <a:gd name="T61" fmla="*/ 669 h 1545"/>
                <a:gd name="T62" fmla="*/ 2198 w 2310"/>
                <a:gd name="T63" fmla="*/ 757 h 1545"/>
                <a:gd name="T64" fmla="*/ 2099 w 2310"/>
                <a:gd name="T65" fmla="*/ 838 h 1545"/>
                <a:gd name="T66" fmla="*/ 1957 w 2310"/>
                <a:gd name="T67" fmla="*/ 895 h 1545"/>
                <a:gd name="T68" fmla="*/ 1821 w 2310"/>
                <a:gd name="T69" fmla="*/ 914 h 1545"/>
                <a:gd name="T70" fmla="*/ 909 w 2310"/>
                <a:gd name="T71" fmla="*/ 920 h 1545"/>
                <a:gd name="T72" fmla="*/ 845 w 2310"/>
                <a:gd name="T73" fmla="*/ 958 h 1545"/>
                <a:gd name="T74" fmla="*/ 806 w 2310"/>
                <a:gd name="T75" fmla="*/ 1022 h 1545"/>
                <a:gd name="T76" fmla="*/ 800 w 2310"/>
                <a:gd name="T77" fmla="*/ 1085 h 1545"/>
                <a:gd name="T78" fmla="*/ 827 w 2310"/>
                <a:gd name="T79" fmla="*/ 1157 h 1545"/>
                <a:gd name="T80" fmla="*/ 881 w 2310"/>
                <a:gd name="T81" fmla="*/ 1208 h 1545"/>
                <a:gd name="T82" fmla="*/ 955 w 2310"/>
                <a:gd name="T83" fmla="*/ 1226 h 1545"/>
                <a:gd name="T84" fmla="*/ 2186 w 2310"/>
                <a:gd name="T85" fmla="*/ 1232 h 1545"/>
                <a:gd name="T86" fmla="*/ 2248 w 2310"/>
                <a:gd name="T87" fmla="*/ 1270 h 1545"/>
                <a:gd name="T88" fmla="*/ 2285 w 2310"/>
                <a:gd name="T89" fmla="*/ 1331 h 1545"/>
                <a:gd name="T90" fmla="*/ 2291 w 2310"/>
                <a:gd name="T91" fmla="*/ 1392 h 1545"/>
                <a:gd name="T92" fmla="*/ 2267 w 2310"/>
                <a:gd name="T93" fmla="*/ 1461 h 1545"/>
                <a:gd name="T94" fmla="*/ 2212 w 2310"/>
                <a:gd name="T95" fmla="*/ 1509 h 1545"/>
                <a:gd name="T96" fmla="*/ 2141 w 2310"/>
                <a:gd name="T97" fmla="*/ 1528 h 1545"/>
                <a:gd name="T98" fmla="*/ 904 w 2310"/>
                <a:gd name="T99" fmla="*/ 1523 h 1545"/>
                <a:gd name="T100" fmla="*/ 760 w 2310"/>
                <a:gd name="T101" fmla="*/ 1491 h 1545"/>
                <a:gd name="T102" fmla="*/ 622 w 2310"/>
                <a:gd name="T103" fmla="*/ 1413 h 1545"/>
                <a:gd name="T104" fmla="*/ 560 w 2310"/>
                <a:gd name="T105" fmla="*/ 1348 h 1545"/>
                <a:gd name="T106" fmla="*/ 509 w 2310"/>
                <a:gd name="T107" fmla="*/ 1253 h 1545"/>
                <a:gd name="T108" fmla="*/ 478 w 2310"/>
                <a:gd name="T109" fmla="*/ 1121 h 1545"/>
                <a:gd name="T110" fmla="*/ 478 w 2310"/>
                <a:gd name="T111" fmla="*/ 997 h 1545"/>
                <a:gd name="T112" fmla="*/ 515 w 2310"/>
                <a:gd name="T113" fmla="*/ 873 h 1545"/>
                <a:gd name="T114" fmla="*/ 571 w 2310"/>
                <a:gd name="T115" fmla="*/ 784 h 1545"/>
                <a:gd name="T116" fmla="*/ 676 w 2310"/>
                <a:gd name="T117" fmla="*/ 689 h 1545"/>
                <a:gd name="T118" fmla="*/ 830 w 2310"/>
                <a:gd name="T119" fmla="*/ 627 h 1545"/>
                <a:gd name="T120" fmla="*/ 977 w 2310"/>
                <a:gd name="T121" fmla="*/ 61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0" h="1545">
                  <a:moveTo>
                    <a:pt x="1827" y="610"/>
                  </a:moveTo>
                  <a:lnTo>
                    <a:pt x="1827" y="610"/>
                  </a:lnTo>
                  <a:lnTo>
                    <a:pt x="1842" y="610"/>
                  </a:lnTo>
                  <a:lnTo>
                    <a:pt x="1858" y="607"/>
                  </a:lnTo>
                  <a:lnTo>
                    <a:pt x="1872" y="604"/>
                  </a:lnTo>
                  <a:lnTo>
                    <a:pt x="1887" y="598"/>
                  </a:lnTo>
                  <a:lnTo>
                    <a:pt x="1900" y="592"/>
                  </a:lnTo>
                  <a:lnTo>
                    <a:pt x="1912" y="584"/>
                  </a:lnTo>
                  <a:lnTo>
                    <a:pt x="1924" y="575"/>
                  </a:lnTo>
                  <a:lnTo>
                    <a:pt x="1935" y="565"/>
                  </a:lnTo>
                  <a:lnTo>
                    <a:pt x="1946" y="553"/>
                  </a:lnTo>
                  <a:lnTo>
                    <a:pt x="1954" y="542"/>
                  </a:lnTo>
                  <a:lnTo>
                    <a:pt x="1962" y="528"/>
                  </a:lnTo>
                  <a:lnTo>
                    <a:pt x="1969" y="516"/>
                  </a:lnTo>
                  <a:lnTo>
                    <a:pt x="1974" y="500"/>
                  </a:lnTo>
                  <a:lnTo>
                    <a:pt x="1977" y="486"/>
                  </a:lnTo>
                  <a:lnTo>
                    <a:pt x="1980" y="471"/>
                  </a:lnTo>
                  <a:lnTo>
                    <a:pt x="1980" y="455"/>
                  </a:lnTo>
                  <a:lnTo>
                    <a:pt x="1980" y="455"/>
                  </a:lnTo>
                  <a:lnTo>
                    <a:pt x="1980" y="438"/>
                  </a:lnTo>
                  <a:lnTo>
                    <a:pt x="1977" y="425"/>
                  </a:lnTo>
                  <a:lnTo>
                    <a:pt x="1974" y="409"/>
                  </a:lnTo>
                  <a:lnTo>
                    <a:pt x="1969" y="395"/>
                  </a:lnTo>
                  <a:lnTo>
                    <a:pt x="1962" y="381"/>
                  </a:lnTo>
                  <a:lnTo>
                    <a:pt x="1954" y="369"/>
                  </a:lnTo>
                  <a:lnTo>
                    <a:pt x="1946" y="356"/>
                  </a:lnTo>
                  <a:lnTo>
                    <a:pt x="1935" y="346"/>
                  </a:lnTo>
                  <a:lnTo>
                    <a:pt x="1924" y="336"/>
                  </a:lnTo>
                  <a:lnTo>
                    <a:pt x="1912" y="327"/>
                  </a:lnTo>
                  <a:lnTo>
                    <a:pt x="1900" y="319"/>
                  </a:lnTo>
                  <a:lnTo>
                    <a:pt x="1887" y="313"/>
                  </a:lnTo>
                  <a:lnTo>
                    <a:pt x="1872" y="308"/>
                  </a:lnTo>
                  <a:lnTo>
                    <a:pt x="1858" y="304"/>
                  </a:lnTo>
                  <a:lnTo>
                    <a:pt x="1842" y="302"/>
                  </a:lnTo>
                  <a:lnTo>
                    <a:pt x="1827" y="301"/>
                  </a:lnTo>
                  <a:lnTo>
                    <a:pt x="415" y="302"/>
                  </a:lnTo>
                  <a:lnTo>
                    <a:pt x="415" y="302"/>
                  </a:lnTo>
                  <a:lnTo>
                    <a:pt x="401" y="302"/>
                  </a:lnTo>
                  <a:lnTo>
                    <a:pt x="384" y="304"/>
                  </a:lnTo>
                  <a:lnTo>
                    <a:pt x="367" y="307"/>
                  </a:lnTo>
                  <a:lnTo>
                    <a:pt x="357" y="310"/>
                  </a:lnTo>
                  <a:lnTo>
                    <a:pt x="348" y="313"/>
                  </a:lnTo>
                  <a:lnTo>
                    <a:pt x="340" y="318"/>
                  </a:lnTo>
                  <a:lnTo>
                    <a:pt x="333" y="324"/>
                  </a:lnTo>
                  <a:lnTo>
                    <a:pt x="325" y="330"/>
                  </a:lnTo>
                  <a:lnTo>
                    <a:pt x="319" y="339"/>
                  </a:lnTo>
                  <a:lnTo>
                    <a:pt x="313" y="349"/>
                  </a:lnTo>
                  <a:lnTo>
                    <a:pt x="308" y="361"/>
                  </a:lnTo>
                  <a:lnTo>
                    <a:pt x="305" y="375"/>
                  </a:lnTo>
                  <a:lnTo>
                    <a:pt x="305" y="390"/>
                  </a:lnTo>
                  <a:lnTo>
                    <a:pt x="305" y="1393"/>
                  </a:lnTo>
                  <a:lnTo>
                    <a:pt x="305" y="1393"/>
                  </a:lnTo>
                  <a:lnTo>
                    <a:pt x="303" y="1409"/>
                  </a:lnTo>
                  <a:lnTo>
                    <a:pt x="302" y="1424"/>
                  </a:lnTo>
                  <a:lnTo>
                    <a:pt x="297" y="1438"/>
                  </a:lnTo>
                  <a:lnTo>
                    <a:pt x="292" y="1452"/>
                  </a:lnTo>
                  <a:lnTo>
                    <a:pt x="286" y="1466"/>
                  </a:lnTo>
                  <a:lnTo>
                    <a:pt x="278" y="1478"/>
                  </a:lnTo>
                  <a:lnTo>
                    <a:pt x="269" y="1489"/>
                  </a:lnTo>
                  <a:lnTo>
                    <a:pt x="260" y="1500"/>
                  </a:lnTo>
                  <a:lnTo>
                    <a:pt x="249" y="1511"/>
                  </a:lnTo>
                  <a:lnTo>
                    <a:pt x="237" y="1519"/>
                  </a:lnTo>
                  <a:lnTo>
                    <a:pt x="224" y="1526"/>
                  </a:lnTo>
                  <a:lnTo>
                    <a:pt x="212" y="1533"/>
                  </a:lnTo>
                  <a:lnTo>
                    <a:pt x="196" y="1539"/>
                  </a:lnTo>
                  <a:lnTo>
                    <a:pt x="182" y="1542"/>
                  </a:lnTo>
                  <a:lnTo>
                    <a:pt x="167" y="1545"/>
                  </a:lnTo>
                  <a:lnTo>
                    <a:pt x="152" y="1545"/>
                  </a:lnTo>
                  <a:lnTo>
                    <a:pt x="152" y="1545"/>
                  </a:lnTo>
                  <a:lnTo>
                    <a:pt x="136" y="1545"/>
                  </a:lnTo>
                  <a:lnTo>
                    <a:pt x="122" y="1542"/>
                  </a:lnTo>
                  <a:lnTo>
                    <a:pt x="107" y="1539"/>
                  </a:lnTo>
                  <a:lnTo>
                    <a:pt x="93" y="1533"/>
                  </a:lnTo>
                  <a:lnTo>
                    <a:pt x="80" y="1526"/>
                  </a:lnTo>
                  <a:lnTo>
                    <a:pt x="66" y="1519"/>
                  </a:lnTo>
                  <a:lnTo>
                    <a:pt x="56" y="1511"/>
                  </a:lnTo>
                  <a:lnTo>
                    <a:pt x="45" y="1500"/>
                  </a:lnTo>
                  <a:lnTo>
                    <a:pt x="35" y="1489"/>
                  </a:lnTo>
                  <a:lnTo>
                    <a:pt x="26" y="1478"/>
                  </a:lnTo>
                  <a:lnTo>
                    <a:pt x="18" y="1466"/>
                  </a:lnTo>
                  <a:lnTo>
                    <a:pt x="12" y="1452"/>
                  </a:lnTo>
                  <a:lnTo>
                    <a:pt x="8" y="1438"/>
                  </a:lnTo>
                  <a:lnTo>
                    <a:pt x="3" y="1424"/>
                  </a:lnTo>
                  <a:lnTo>
                    <a:pt x="1" y="1409"/>
                  </a:lnTo>
                  <a:lnTo>
                    <a:pt x="0" y="1393"/>
                  </a:lnTo>
                  <a:lnTo>
                    <a:pt x="0" y="392"/>
                  </a:lnTo>
                  <a:lnTo>
                    <a:pt x="0" y="392"/>
                  </a:lnTo>
                  <a:lnTo>
                    <a:pt x="1" y="361"/>
                  </a:lnTo>
                  <a:lnTo>
                    <a:pt x="6" y="330"/>
                  </a:lnTo>
                  <a:lnTo>
                    <a:pt x="12" y="298"/>
                  </a:lnTo>
                  <a:lnTo>
                    <a:pt x="21" y="264"/>
                  </a:lnTo>
                  <a:lnTo>
                    <a:pt x="35" y="231"/>
                  </a:lnTo>
                  <a:lnTo>
                    <a:pt x="51" y="199"/>
                  </a:lnTo>
                  <a:lnTo>
                    <a:pt x="71" y="168"/>
                  </a:lnTo>
                  <a:lnTo>
                    <a:pt x="82" y="152"/>
                  </a:lnTo>
                  <a:lnTo>
                    <a:pt x="93" y="137"/>
                  </a:lnTo>
                  <a:lnTo>
                    <a:pt x="107" y="123"/>
                  </a:lnTo>
                  <a:lnTo>
                    <a:pt x="119" y="109"/>
                  </a:lnTo>
                  <a:lnTo>
                    <a:pt x="134" y="95"/>
                  </a:lnTo>
                  <a:lnTo>
                    <a:pt x="150" y="83"/>
                  </a:lnTo>
                  <a:lnTo>
                    <a:pt x="165" y="70"/>
                  </a:lnTo>
                  <a:lnTo>
                    <a:pt x="184" y="59"/>
                  </a:lnTo>
                  <a:lnTo>
                    <a:pt x="203" y="48"/>
                  </a:lnTo>
                  <a:lnTo>
                    <a:pt x="221" y="39"/>
                  </a:lnTo>
                  <a:lnTo>
                    <a:pt x="241" y="30"/>
                  </a:lnTo>
                  <a:lnTo>
                    <a:pt x="263" y="22"/>
                  </a:lnTo>
                  <a:lnTo>
                    <a:pt x="286" y="16"/>
                  </a:lnTo>
                  <a:lnTo>
                    <a:pt x="309" y="10"/>
                  </a:lnTo>
                  <a:lnTo>
                    <a:pt x="334" y="7"/>
                  </a:lnTo>
                  <a:lnTo>
                    <a:pt x="359" y="2"/>
                  </a:lnTo>
                  <a:lnTo>
                    <a:pt x="387" y="0"/>
                  </a:lnTo>
                  <a:lnTo>
                    <a:pt x="415" y="0"/>
                  </a:lnTo>
                  <a:lnTo>
                    <a:pt x="1814" y="0"/>
                  </a:lnTo>
                  <a:lnTo>
                    <a:pt x="1814" y="0"/>
                  </a:lnTo>
                  <a:lnTo>
                    <a:pt x="1805" y="0"/>
                  </a:lnTo>
                  <a:lnTo>
                    <a:pt x="1805" y="0"/>
                  </a:lnTo>
                  <a:lnTo>
                    <a:pt x="1822" y="0"/>
                  </a:lnTo>
                  <a:lnTo>
                    <a:pt x="1853" y="0"/>
                  </a:lnTo>
                  <a:lnTo>
                    <a:pt x="1895" y="4"/>
                  </a:lnTo>
                  <a:lnTo>
                    <a:pt x="1921" y="7"/>
                  </a:lnTo>
                  <a:lnTo>
                    <a:pt x="1948" y="13"/>
                  </a:lnTo>
                  <a:lnTo>
                    <a:pt x="1976" y="19"/>
                  </a:lnTo>
                  <a:lnTo>
                    <a:pt x="2005" y="27"/>
                  </a:lnTo>
                  <a:lnTo>
                    <a:pt x="2034" y="38"/>
                  </a:lnTo>
                  <a:lnTo>
                    <a:pt x="2064" y="50"/>
                  </a:lnTo>
                  <a:lnTo>
                    <a:pt x="2095" y="64"/>
                  </a:lnTo>
                  <a:lnTo>
                    <a:pt x="2124" y="83"/>
                  </a:lnTo>
                  <a:lnTo>
                    <a:pt x="2154" y="103"/>
                  </a:lnTo>
                  <a:lnTo>
                    <a:pt x="2181" y="127"/>
                  </a:lnTo>
                  <a:lnTo>
                    <a:pt x="2181" y="127"/>
                  </a:lnTo>
                  <a:lnTo>
                    <a:pt x="2203" y="149"/>
                  </a:lnTo>
                  <a:lnTo>
                    <a:pt x="2226" y="177"/>
                  </a:lnTo>
                  <a:lnTo>
                    <a:pt x="2237" y="192"/>
                  </a:lnTo>
                  <a:lnTo>
                    <a:pt x="2248" y="209"/>
                  </a:lnTo>
                  <a:lnTo>
                    <a:pt x="2257" y="226"/>
                  </a:lnTo>
                  <a:lnTo>
                    <a:pt x="2268" y="247"/>
                  </a:lnTo>
                  <a:lnTo>
                    <a:pt x="2277" y="267"/>
                  </a:lnTo>
                  <a:lnTo>
                    <a:pt x="2285" y="288"/>
                  </a:lnTo>
                  <a:lnTo>
                    <a:pt x="2291" y="312"/>
                  </a:lnTo>
                  <a:lnTo>
                    <a:pt x="2298" y="336"/>
                  </a:lnTo>
                  <a:lnTo>
                    <a:pt x="2304" y="361"/>
                  </a:lnTo>
                  <a:lnTo>
                    <a:pt x="2307" y="389"/>
                  </a:lnTo>
                  <a:lnTo>
                    <a:pt x="2310" y="418"/>
                  </a:lnTo>
                  <a:lnTo>
                    <a:pt x="2310" y="448"/>
                  </a:lnTo>
                  <a:lnTo>
                    <a:pt x="2310" y="448"/>
                  </a:lnTo>
                  <a:lnTo>
                    <a:pt x="2310" y="473"/>
                  </a:lnTo>
                  <a:lnTo>
                    <a:pt x="2308" y="496"/>
                  </a:lnTo>
                  <a:lnTo>
                    <a:pt x="2305" y="519"/>
                  </a:lnTo>
                  <a:lnTo>
                    <a:pt x="2302" y="542"/>
                  </a:lnTo>
                  <a:lnTo>
                    <a:pt x="2298" y="565"/>
                  </a:lnTo>
                  <a:lnTo>
                    <a:pt x="2291" y="587"/>
                  </a:lnTo>
                  <a:lnTo>
                    <a:pt x="2285" y="609"/>
                  </a:lnTo>
                  <a:lnTo>
                    <a:pt x="2277" y="629"/>
                  </a:lnTo>
                  <a:lnTo>
                    <a:pt x="2270" y="649"/>
                  </a:lnTo>
                  <a:lnTo>
                    <a:pt x="2260" y="669"/>
                  </a:lnTo>
                  <a:lnTo>
                    <a:pt x="2250" y="688"/>
                  </a:lnTo>
                  <a:lnTo>
                    <a:pt x="2239" y="706"/>
                  </a:lnTo>
                  <a:lnTo>
                    <a:pt x="2226" y="723"/>
                  </a:lnTo>
                  <a:lnTo>
                    <a:pt x="2212" y="740"/>
                  </a:lnTo>
                  <a:lnTo>
                    <a:pt x="2198" y="757"/>
                  </a:lnTo>
                  <a:lnTo>
                    <a:pt x="2183" y="773"/>
                  </a:lnTo>
                  <a:lnTo>
                    <a:pt x="2183" y="773"/>
                  </a:lnTo>
                  <a:lnTo>
                    <a:pt x="2157" y="798"/>
                  </a:lnTo>
                  <a:lnTo>
                    <a:pt x="2129" y="819"/>
                  </a:lnTo>
                  <a:lnTo>
                    <a:pt x="2099" y="838"/>
                  </a:lnTo>
                  <a:lnTo>
                    <a:pt x="2070" y="853"/>
                  </a:lnTo>
                  <a:lnTo>
                    <a:pt x="2041" y="867"/>
                  </a:lnTo>
                  <a:lnTo>
                    <a:pt x="2013" y="878"/>
                  </a:lnTo>
                  <a:lnTo>
                    <a:pt x="1983" y="887"/>
                  </a:lnTo>
                  <a:lnTo>
                    <a:pt x="1957" y="895"/>
                  </a:lnTo>
                  <a:lnTo>
                    <a:pt x="1931" y="901"/>
                  </a:lnTo>
                  <a:lnTo>
                    <a:pt x="1907" y="906"/>
                  </a:lnTo>
                  <a:lnTo>
                    <a:pt x="1867" y="910"/>
                  </a:lnTo>
                  <a:lnTo>
                    <a:pt x="1836" y="912"/>
                  </a:lnTo>
                  <a:lnTo>
                    <a:pt x="1821" y="914"/>
                  </a:lnTo>
                  <a:lnTo>
                    <a:pt x="955" y="914"/>
                  </a:lnTo>
                  <a:lnTo>
                    <a:pt x="955" y="914"/>
                  </a:lnTo>
                  <a:lnTo>
                    <a:pt x="940" y="914"/>
                  </a:lnTo>
                  <a:lnTo>
                    <a:pt x="924" y="917"/>
                  </a:lnTo>
                  <a:lnTo>
                    <a:pt x="909" y="920"/>
                  </a:lnTo>
                  <a:lnTo>
                    <a:pt x="895" y="926"/>
                  </a:lnTo>
                  <a:lnTo>
                    <a:pt x="881" y="932"/>
                  </a:lnTo>
                  <a:lnTo>
                    <a:pt x="868" y="940"/>
                  </a:lnTo>
                  <a:lnTo>
                    <a:pt x="856" y="949"/>
                  </a:lnTo>
                  <a:lnTo>
                    <a:pt x="845" y="958"/>
                  </a:lnTo>
                  <a:lnTo>
                    <a:pt x="834" y="969"/>
                  </a:lnTo>
                  <a:lnTo>
                    <a:pt x="827" y="982"/>
                  </a:lnTo>
                  <a:lnTo>
                    <a:pt x="819" y="994"/>
                  </a:lnTo>
                  <a:lnTo>
                    <a:pt x="811" y="1008"/>
                  </a:lnTo>
                  <a:lnTo>
                    <a:pt x="806" y="1022"/>
                  </a:lnTo>
                  <a:lnTo>
                    <a:pt x="802" y="1037"/>
                  </a:lnTo>
                  <a:lnTo>
                    <a:pt x="800" y="1053"/>
                  </a:lnTo>
                  <a:lnTo>
                    <a:pt x="799" y="1068"/>
                  </a:lnTo>
                  <a:lnTo>
                    <a:pt x="799" y="1068"/>
                  </a:lnTo>
                  <a:lnTo>
                    <a:pt x="800" y="1085"/>
                  </a:lnTo>
                  <a:lnTo>
                    <a:pt x="802" y="1101"/>
                  </a:lnTo>
                  <a:lnTo>
                    <a:pt x="806" y="1115"/>
                  </a:lnTo>
                  <a:lnTo>
                    <a:pt x="811" y="1130"/>
                  </a:lnTo>
                  <a:lnTo>
                    <a:pt x="819" y="1144"/>
                  </a:lnTo>
                  <a:lnTo>
                    <a:pt x="827" y="1157"/>
                  </a:lnTo>
                  <a:lnTo>
                    <a:pt x="834" y="1169"/>
                  </a:lnTo>
                  <a:lnTo>
                    <a:pt x="845" y="1180"/>
                  </a:lnTo>
                  <a:lnTo>
                    <a:pt x="856" y="1191"/>
                  </a:lnTo>
                  <a:lnTo>
                    <a:pt x="868" y="1200"/>
                  </a:lnTo>
                  <a:lnTo>
                    <a:pt x="881" y="1208"/>
                  </a:lnTo>
                  <a:lnTo>
                    <a:pt x="895" y="1214"/>
                  </a:lnTo>
                  <a:lnTo>
                    <a:pt x="909" y="1220"/>
                  </a:lnTo>
                  <a:lnTo>
                    <a:pt x="924" y="1223"/>
                  </a:lnTo>
                  <a:lnTo>
                    <a:pt x="940" y="1226"/>
                  </a:lnTo>
                  <a:lnTo>
                    <a:pt x="955" y="1226"/>
                  </a:lnTo>
                  <a:lnTo>
                    <a:pt x="2141" y="1226"/>
                  </a:lnTo>
                  <a:lnTo>
                    <a:pt x="2141" y="1226"/>
                  </a:lnTo>
                  <a:lnTo>
                    <a:pt x="2157" y="1226"/>
                  </a:lnTo>
                  <a:lnTo>
                    <a:pt x="2171" y="1229"/>
                  </a:lnTo>
                  <a:lnTo>
                    <a:pt x="2186" y="1232"/>
                  </a:lnTo>
                  <a:lnTo>
                    <a:pt x="2200" y="1237"/>
                  </a:lnTo>
                  <a:lnTo>
                    <a:pt x="2212" y="1245"/>
                  </a:lnTo>
                  <a:lnTo>
                    <a:pt x="2225" y="1251"/>
                  </a:lnTo>
                  <a:lnTo>
                    <a:pt x="2237" y="1260"/>
                  </a:lnTo>
                  <a:lnTo>
                    <a:pt x="2248" y="1270"/>
                  </a:lnTo>
                  <a:lnTo>
                    <a:pt x="2257" y="1280"/>
                  </a:lnTo>
                  <a:lnTo>
                    <a:pt x="2267" y="1291"/>
                  </a:lnTo>
                  <a:lnTo>
                    <a:pt x="2274" y="1304"/>
                  </a:lnTo>
                  <a:lnTo>
                    <a:pt x="2281" y="1318"/>
                  </a:lnTo>
                  <a:lnTo>
                    <a:pt x="2285" y="1331"/>
                  </a:lnTo>
                  <a:lnTo>
                    <a:pt x="2290" y="1345"/>
                  </a:lnTo>
                  <a:lnTo>
                    <a:pt x="2291" y="1361"/>
                  </a:lnTo>
                  <a:lnTo>
                    <a:pt x="2293" y="1376"/>
                  </a:lnTo>
                  <a:lnTo>
                    <a:pt x="2293" y="1376"/>
                  </a:lnTo>
                  <a:lnTo>
                    <a:pt x="2291" y="1392"/>
                  </a:lnTo>
                  <a:lnTo>
                    <a:pt x="2290" y="1407"/>
                  </a:lnTo>
                  <a:lnTo>
                    <a:pt x="2285" y="1421"/>
                  </a:lnTo>
                  <a:lnTo>
                    <a:pt x="2281" y="1435"/>
                  </a:lnTo>
                  <a:lnTo>
                    <a:pt x="2274" y="1449"/>
                  </a:lnTo>
                  <a:lnTo>
                    <a:pt x="2267" y="1461"/>
                  </a:lnTo>
                  <a:lnTo>
                    <a:pt x="2257" y="1472"/>
                  </a:lnTo>
                  <a:lnTo>
                    <a:pt x="2248" y="1483"/>
                  </a:lnTo>
                  <a:lnTo>
                    <a:pt x="2237" y="1494"/>
                  </a:lnTo>
                  <a:lnTo>
                    <a:pt x="2225" y="1502"/>
                  </a:lnTo>
                  <a:lnTo>
                    <a:pt x="2212" y="1509"/>
                  </a:lnTo>
                  <a:lnTo>
                    <a:pt x="2200" y="1516"/>
                  </a:lnTo>
                  <a:lnTo>
                    <a:pt x="2186" y="1522"/>
                  </a:lnTo>
                  <a:lnTo>
                    <a:pt x="2171" y="1525"/>
                  </a:lnTo>
                  <a:lnTo>
                    <a:pt x="2157" y="1528"/>
                  </a:lnTo>
                  <a:lnTo>
                    <a:pt x="2141" y="1528"/>
                  </a:lnTo>
                  <a:lnTo>
                    <a:pt x="985" y="1528"/>
                  </a:lnTo>
                  <a:lnTo>
                    <a:pt x="985" y="1528"/>
                  </a:lnTo>
                  <a:lnTo>
                    <a:pt x="975" y="1528"/>
                  </a:lnTo>
                  <a:lnTo>
                    <a:pt x="947" y="1528"/>
                  </a:lnTo>
                  <a:lnTo>
                    <a:pt x="904" y="1523"/>
                  </a:lnTo>
                  <a:lnTo>
                    <a:pt x="879" y="1520"/>
                  </a:lnTo>
                  <a:lnTo>
                    <a:pt x="851" y="1516"/>
                  </a:lnTo>
                  <a:lnTo>
                    <a:pt x="822" y="1509"/>
                  </a:lnTo>
                  <a:lnTo>
                    <a:pt x="791" y="1502"/>
                  </a:lnTo>
                  <a:lnTo>
                    <a:pt x="760" y="1491"/>
                  </a:lnTo>
                  <a:lnTo>
                    <a:pt x="729" y="1478"/>
                  </a:lnTo>
                  <a:lnTo>
                    <a:pt x="697" y="1463"/>
                  </a:lnTo>
                  <a:lnTo>
                    <a:pt x="666" y="1446"/>
                  </a:lnTo>
                  <a:lnTo>
                    <a:pt x="636" y="1426"/>
                  </a:lnTo>
                  <a:lnTo>
                    <a:pt x="622" y="1413"/>
                  </a:lnTo>
                  <a:lnTo>
                    <a:pt x="608" y="1401"/>
                  </a:lnTo>
                  <a:lnTo>
                    <a:pt x="608" y="1401"/>
                  </a:lnTo>
                  <a:lnTo>
                    <a:pt x="585" y="1376"/>
                  </a:lnTo>
                  <a:lnTo>
                    <a:pt x="573" y="1362"/>
                  </a:lnTo>
                  <a:lnTo>
                    <a:pt x="560" y="1348"/>
                  </a:lnTo>
                  <a:lnTo>
                    <a:pt x="549" y="1331"/>
                  </a:lnTo>
                  <a:lnTo>
                    <a:pt x="539" y="1314"/>
                  </a:lnTo>
                  <a:lnTo>
                    <a:pt x="528" y="1294"/>
                  </a:lnTo>
                  <a:lnTo>
                    <a:pt x="518" y="1274"/>
                  </a:lnTo>
                  <a:lnTo>
                    <a:pt x="509" y="1253"/>
                  </a:lnTo>
                  <a:lnTo>
                    <a:pt x="500" y="1229"/>
                  </a:lnTo>
                  <a:lnTo>
                    <a:pt x="494" y="1205"/>
                  </a:lnTo>
                  <a:lnTo>
                    <a:pt x="488" y="1178"/>
                  </a:lnTo>
                  <a:lnTo>
                    <a:pt x="481" y="1150"/>
                  </a:lnTo>
                  <a:lnTo>
                    <a:pt x="478" y="1121"/>
                  </a:lnTo>
                  <a:lnTo>
                    <a:pt x="475" y="1088"/>
                  </a:lnTo>
                  <a:lnTo>
                    <a:pt x="475" y="1056"/>
                  </a:lnTo>
                  <a:lnTo>
                    <a:pt x="475" y="1056"/>
                  </a:lnTo>
                  <a:lnTo>
                    <a:pt x="477" y="1027"/>
                  </a:lnTo>
                  <a:lnTo>
                    <a:pt x="478" y="997"/>
                  </a:lnTo>
                  <a:lnTo>
                    <a:pt x="483" y="969"/>
                  </a:lnTo>
                  <a:lnTo>
                    <a:pt x="489" y="943"/>
                  </a:lnTo>
                  <a:lnTo>
                    <a:pt x="497" y="920"/>
                  </a:lnTo>
                  <a:lnTo>
                    <a:pt x="505" y="897"/>
                  </a:lnTo>
                  <a:lnTo>
                    <a:pt x="515" y="873"/>
                  </a:lnTo>
                  <a:lnTo>
                    <a:pt x="525" y="853"/>
                  </a:lnTo>
                  <a:lnTo>
                    <a:pt x="536" y="835"/>
                  </a:lnTo>
                  <a:lnTo>
                    <a:pt x="548" y="816"/>
                  </a:lnTo>
                  <a:lnTo>
                    <a:pt x="560" y="799"/>
                  </a:lnTo>
                  <a:lnTo>
                    <a:pt x="571" y="784"/>
                  </a:lnTo>
                  <a:lnTo>
                    <a:pt x="596" y="756"/>
                  </a:lnTo>
                  <a:lnTo>
                    <a:pt x="619" y="734"/>
                  </a:lnTo>
                  <a:lnTo>
                    <a:pt x="619" y="734"/>
                  </a:lnTo>
                  <a:lnTo>
                    <a:pt x="647" y="709"/>
                  </a:lnTo>
                  <a:lnTo>
                    <a:pt x="676" y="689"/>
                  </a:lnTo>
                  <a:lnTo>
                    <a:pt x="707" y="672"/>
                  </a:lnTo>
                  <a:lnTo>
                    <a:pt x="738" y="657"/>
                  </a:lnTo>
                  <a:lnTo>
                    <a:pt x="769" y="644"/>
                  </a:lnTo>
                  <a:lnTo>
                    <a:pt x="800" y="635"/>
                  </a:lnTo>
                  <a:lnTo>
                    <a:pt x="830" y="627"/>
                  </a:lnTo>
                  <a:lnTo>
                    <a:pt x="858" y="621"/>
                  </a:lnTo>
                  <a:lnTo>
                    <a:pt x="885" y="616"/>
                  </a:lnTo>
                  <a:lnTo>
                    <a:pt x="909" y="613"/>
                  </a:lnTo>
                  <a:lnTo>
                    <a:pt x="949" y="612"/>
                  </a:lnTo>
                  <a:lnTo>
                    <a:pt x="977" y="610"/>
                  </a:lnTo>
                  <a:lnTo>
                    <a:pt x="985" y="612"/>
                  </a:lnTo>
                  <a:lnTo>
                    <a:pt x="1827" y="6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088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2362-929D-70F9-7908-B6722050338C}"/>
              </a:ext>
            </a:extLst>
          </p:cNvPr>
          <p:cNvSpPr>
            <a:spLocks noGrp="1"/>
          </p:cNvSpPr>
          <p:nvPr>
            <p:ph type="title"/>
          </p:nvPr>
        </p:nvSpPr>
        <p:spPr/>
        <p:txBody>
          <a:bodyPr/>
          <a:lstStyle/>
          <a:p>
            <a:r>
              <a:rPr lang="en-US"/>
              <a:t>What is the Reactor Technology Assessment Guide?</a:t>
            </a:r>
          </a:p>
        </p:txBody>
      </p:sp>
      <p:sp>
        <p:nvSpPr>
          <p:cNvPr id="3" name="Content Placeholder 2">
            <a:extLst>
              <a:ext uri="{FF2B5EF4-FFF2-40B4-BE49-F238E27FC236}">
                <a16:creationId xmlns:a16="http://schemas.microsoft.com/office/drawing/2014/main" id="{CF37C320-9409-A3AE-98D6-F2D28D537365}"/>
              </a:ext>
            </a:extLst>
          </p:cNvPr>
          <p:cNvSpPr>
            <a:spLocks noGrp="1"/>
          </p:cNvSpPr>
          <p:nvPr>
            <p:ph idx="1"/>
          </p:nvPr>
        </p:nvSpPr>
        <p:spPr/>
        <p:txBody>
          <a:bodyPr>
            <a:normAutofit/>
          </a:bodyPr>
          <a:lstStyle/>
          <a:p>
            <a:r>
              <a:rPr lang="en-US" sz="2800"/>
              <a:t>Provides an owner-operator, or potential owner-operator, with a straightforward decision-making framework including an uncomplicated and repeatable process that helps the organization:</a:t>
            </a:r>
          </a:p>
          <a:p>
            <a:pPr lvl="1"/>
            <a:r>
              <a:rPr lang="en-US" sz="2400"/>
              <a:t>Define and understand their business objectives</a:t>
            </a:r>
          </a:p>
          <a:p>
            <a:pPr lvl="1"/>
            <a:r>
              <a:rPr lang="en-US" sz="2400"/>
              <a:t>Evaluate general technologies and specific designs against those objectives</a:t>
            </a:r>
          </a:p>
          <a:p>
            <a:pPr lvl="1"/>
            <a:r>
              <a:rPr lang="en-US" sz="2400"/>
              <a:t>Develop a defendable justification for a primary selection and alternatives</a:t>
            </a:r>
          </a:p>
          <a:p>
            <a:pPr lvl="1"/>
            <a:r>
              <a:rPr lang="en-US" sz="2400"/>
              <a:t>Understand the inherent risk of technology and design selection and provide tools to help manage that risk</a:t>
            </a:r>
          </a:p>
          <a:p>
            <a:pPr>
              <a:spcBef>
                <a:spcPts val="1800"/>
              </a:spcBef>
            </a:pPr>
            <a:r>
              <a:rPr lang="en-US" sz="2800"/>
              <a:t>Intended to cover all sizes and types of reactors, be regulatory neutral, and of value to all EPRI’s global stakeholders</a:t>
            </a:r>
          </a:p>
          <a:p>
            <a:pPr lvl="1"/>
            <a:endParaRPr lang="en-US" sz="2400"/>
          </a:p>
        </p:txBody>
      </p:sp>
    </p:spTree>
    <p:extLst>
      <p:ext uri="{BB962C8B-B14F-4D97-AF65-F5344CB8AC3E}">
        <p14:creationId xmlns:p14="http://schemas.microsoft.com/office/powerpoint/2010/main" val="300219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0B1A-4819-4034-8DF0-96F5B1AD8ADB}"/>
              </a:ext>
            </a:extLst>
          </p:cNvPr>
          <p:cNvSpPr>
            <a:spLocks noGrp="1"/>
          </p:cNvSpPr>
          <p:nvPr>
            <p:ph type="title"/>
          </p:nvPr>
        </p:nvSpPr>
        <p:spPr/>
        <p:txBody>
          <a:bodyPr/>
          <a:lstStyle/>
          <a:p>
            <a:r>
              <a:rPr lang="en-US" dirty="0"/>
              <a:t>Primary Process Steps</a:t>
            </a:r>
          </a:p>
        </p:txBody>
      </p:sp>
      <p:pic>
        <p:nvPicPr>
          <p:cNvPr id="3" name="Picture 2">
            <a:extLst>
              <a:ext uri="{FF2B5EF4-FFF2-40B4-BE49-F238E27FC236}">
                <a16:creationId xmlns:a16="http://schemas.microsoft.com/office/drawing/2014/main" id="{E229E3D9-D316-489E-B92B-0563A8F65F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1142364"/>
            <a:ext cx="11133137" cy="5017136"/>
          </a:xfrm>
          <a:prstGeom prst="rect">
            <a:avLst/>
          </a:prstGeom>
          <a:noFill/>
        </p:spPr>
      </p:pic>
    </p:spTree>
    <p:extLst>
      <p:ext uri="{BB962C8B-B14F-4D97-AF65-F5344CB8AC3E}">
        <p14:creationId xmlns:p14="http://schemas.microsoft.com/office/powerpoint/2010/main" val="70806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4CFA-517E-4892-B9AB-CA1A3A2841F5}"/>
              </a:ext>
            </a:extLst>
          </p:cNvPr>
          <p:cNvSpPr>
            <a:spLocks noGrp="1"/>
          </p:cNvSpPr>
          <p:nvPr>
            <p:ph type="title"/>
          </p:nvPr>
        </p:nvSpPr>
        <p:spPr/>
        <p:txBody>
          <a:bodyPr/>
          <a:lstStyle/>
          <a:p>
            <a:r>
              <a:rPr lang="en-US" dirty="0"/>
              <a:t>Analytical Processes </a:t>
            </a:r>
          </a:p>
        </p:txBody>
      </p:sp>
      <p:sp>
        <p:nvSpPr>
          <p:cNvPr id="3" name="Content Placeholder 2">
            <a:extLst>
              <a:ext uri="{FF2B5EF4-FFF2-40B4-BE49-F238E27FC236}">
                <a16:creationId xmlns:a16="http://schemas.microsoft.com/office/drawing/2014/main" id="{20A3867D-34B8-4515-A944-B505FBAD6515}"/>
              </a:ext>
            </a:extLst>
          </p:cNvPr>
          <p:cNvSpPr>
            <a:spLocks noGrp="1"/>
          </p:cNvSpPr>
          <p:nvPr>
            <p:ph idx="1"/>
          </p:nvPr>
        </p:nvSpPr>
        <p:spPr/>
        <p:txBody>
          <a:bodyPr>
            <a:normAutofit/>
          </a:bodyPr>
          <a:lstStyle/>
          <a:p>
            <a:r>
              <a:rPr lang="en-US" b="1" dirty="0"/>
              <a:t>Mission and Business Objective</a:t>
            </a:r>
            <a:r>
              <a:rPr lang="en-US" dirty="0"/>
              <a:t>—Guidance for the owner-operator on how to develop their mission and business objectives.</a:t>
            </a:r>
          </a:p>
          <a:p>
            <a:r>
              <a:rPr lang="en-US" b="1" dirty="0"/>
              <a:t>Assessment Criteria</a:t>
            </a:r>
            <a:r>
              <a:rPr lang="en-US" dirty="0"/>
              <a:t>—represent, facility design, safety, siting, operations, and maintenance requirements.</a:t>
            </a:r>
            <a:endParaRPr lang="en-US" b="1" dirty="0"/>
          </a:p>
          <a:p>
            <a:r>
              <a:rPr lang="en-US" b="1" dirty="0"/>
              <a:t>Criteria/Importance Weighting</a:t>
            </a:r>
            <a:r>
              <a:rPr lang="en-US" dirty="0"/>
              <a:t>—Development of weighting factors that reflect the relative importance of individual criteria.</a:t>
            </a:r>
          </a:p>
          <a:p>
            <a:r>
              <a:rPr lang="en-US" b="1" dirty="0"/>
              <a:t>Criterion Scoring</a:t>
            </a:r>
            <a:r>
              <a:rPr lang="en-US" dirty="0"/>
              <a:t>—Development of utility functions that quantify the relative suitability of a design with respect to a single criterion.</a:t>
            </a:r>
          </a:p>
          <a:p>
            <a:endParaRPr lang="en-US" dirty="0"/>
          </a:p>
          <a:p>
            <a:endParaRPr lang="en-US" dirty="0"/>
          </a:p>
        </p:txBody>
      </p:sp>
      <p:sp>
        <p:nvSpPr>
          <p:cNvPr id="4" name="Text Placeholder 3">
            <a:extLst>
              <a:ext uri="{FF2B5EF4-FFF2-40B4-BE49-F238E27FC236}">
                <a16:creationId xmlns:a16="http://schemas.microsoft.com/office/drawing/2014/main" id="{DF9649BC-E790-45C6-ACE9-DC9DB4B0770D}"/>
              </a:ext>
            </a:extLst>
          </p:cNvPr>
          <p:cNvSpPr>
            <a:spLocks noGrp="1"/>
          </p:cNvSpPr>
          <p:nvPr>
            <p:ph type="body" sz="quarter" idx="10"/>
          </p:nvPr>
        </p:nvSpPr>
        <p:spPr/>
        <p:txBody>
          <a:bodyPr>
            <a:normAutofit fontScale="85000" lnSpcReduction="10000"/>
          </a:bodyPr>
          <a:lstStyle/>
          <a:p>
            <a:r>
              <a:rPr lang="en-US"/>
              <a:t>Evaluation of proposed and alternate designs requires all four processes  </a:t>
            </a:r>
          </a:p>
        </p:txBody>
      </p:sp>
    </p:spTree>
    <p:extLst>
      <p:ext uri="{BB962C8B-B14F-4D97-AF65-F5344CB8AC3E}">
        <p14:creationId xmlns:p14="http://schemas.microsoft.com/office/powerpoint/2010/main" val="215025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2C26-8EE1-85DE-5FAF-FCE69217D091}"/>
              </a:ext>
            </a:extLst>
          </p:cNvPr>
          <p:cNvSpPr>
            <a:spLocks noGrp="1"/>
          </p:cNvSpPr>
          <p:nvPr>
            <p:ph type="title"/>
          </p:nvPr>
        </p:nvSpPr>
        <p:spPr/>
        <p:txBody>
          <a:bodyPr/>
          <a:lstStyle/>
          <a:p>
            <a:r>
              <a:rPr lang="en-US"/>
              <a:t>Risk Management </a:t>
            </a:r>
          </a:p>
        </p:txBody>
      </p:sp>
      <p:sp>
        <p:nvSpPr>
          <p:cNvPr id="3" name="Content Placeholder 2">
            <a:extLst>
              <a:ext uri="{FF2B5EF4-FFF2-40B4-BE49-F238E27FC236}">
                <a16:creationId xmlns:a16="http://schemas.microsoft.com/office/drawing/2014/main" id="{4801FB54-9D71-40BB-9C02-3D7FFBDEEE55}"/>
              </a:ext>
            </a:extLst>
          </p:cNvPr>
          <p:cNvSpPr>
            <a:spLocks noGrp="1"/>
          </p:cNvSpPr>
          <p:nvPr>
            <p:ph idx="1"/>
          </p:nvPr>
        </p:nvSpPr>
        <p:spPr/>
        <p:txBody>
          <a:bodyPr>
            <a:normAutofit fontScale="92500" lnSpcReduction="10000"/>
          </a:bodyPr>
          <a:lstStyle/>
          <a:p>
            <a:r>
              <a:rPr lang="en-US" sz="2800" b="1"/>
              <a:t>Selection Risk </a:t>
            </a:r>
            <a:r>
              <a:rPr lang="en-US" sz="2800"/>
              <a:t>– the risk inherent in the process of selecting the ‘best’ technology and design</a:t>
            </a:r>
          </a:p>
          <a:p>
            <a:pPr lvl="1"/>
            <a:r>
              <a:rPr lang="en-US" sz="2400"/>
              <a:t>Rigorous Use of this Process</a:t>
            </a:r>
          </a:p>
          <a:p>
            <a:pPr lvl="1"/>
            <a:r>
              <a:rPr lang="en-US" sz="2400"/>
              <a:t>Well-developed Mission and Business Objectives</a:t>
            </a:r>
          </a:p>
          <a:p>
            <a:pPr lvl="1"/>
            <a:r>
              <a:rPr lang="en-US" sz="2400"/>
              <a:t>Proper Weighting Factors</a:t>
            </a:r>
          </a:p>
          <a:p>
            <a:r>
              <a:rPr lang="en-US" sz="2800" b="1"/>
              <a:t>Pre-Deployment Risk </a:t>
            </a:r>
            <a:r>
              <a:rPr lang="en-US" sz="2800"/>
              <a:t>– the risk that a chosen technology or design will be available, licensable, technically capable, and have a supporting supply chain, for deployment on schedule</a:t>
            </a:r>
          </a:p>
          <a:p>
            <a:pPr lvl="1"/>
            <a:r>
              <a:rPr lang="en-US" sz="2400"/>
              <a:t>Avoidance Factors</a:t>
            </a:r>
          </a:p>
          <a:p>
            <a:pPr lvl="1"/>
            <a:r>
              <a:rPr lang="en-US" sz="2400"/>
              <a:t>Suitability Scoring</a:t>
            </a:r>
          </a:p>
          <a:p>
            <a:r>
              <a:rPr lang="en-US" sz="2800" b="1"/>
              <a:t>Deployment Risk</a:t>
            </a:r>
            <a:r>
              <a:rPr lang="en-US" sz="2800"/>
              <a:t> – the risk of the actual plant deployment (i.e., construction and operations)</a:t>
            </a:r>
          </a:p>
          <a:p>
            <a:pPr lvl="1"/>
            <a:r>
              <a:rPr lang="en-US" sz="2400"/>
              <a:t>Cost and commercial related factors (financial risk model)</a:t>
            </a:r>
          </a:p>
          <a:p>
            <a:endParaRPr lang="en-US" sz="2800"/>
          </a:p>
        </p:txBody>
      </p:sp>
    </p:spTree>
    <p:extLst>
      <p:ext uri="{BB962C8B-B14F-4D97-AF65-F5344CB8AC3E}">
        <p14:creationId xmlns:p14="http://schemas.microsoft.com/office/powerpoint/2010/main" val="332961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6861B-CF32-E726-8A70-E62C361E148A}"/>
              </a:ext>
            </a:extLst>
          </p:cNvPr>
          <p:cNvSpPr>
            <a:spLocks noGrp="1"/>
          </p:cNvSpPr>
          <p:nvPr>
            <p:ph type="title"/>
          </p:nvPr>
        </p:nvSpPr>
        <p:spPr/>
        <p:txBody>
          <a:bodyPr/>
          <a:lstStyle/>
          <a:p>
            <a:r>
              <a:rPr lang="en-US"/>
              <a:t>Mission and Business Objectives </a:t>
            </a:r>
          </a:p>
        </p:txBody>
      </p:sp>
      <p:sp>
        <p:nvSpPr>
          <p:cNvPr id="3" name="Content Placeholder 2">
            <a:extLst>
              <a:ext uri="{FF2B5EF4-FFF2-40B4-BE49-F238E27FC236}">
                <a16:creationId xmlns:a16="http://schemas.microsoft.com/office/drawing/2014/main" id="{AEB8B012-9128-4D4B-6E51-D3825F68B4AC}"/>
              </a:ext>
            </a:extLst>
          </p:cNvPr>
          <p:cNvSpPr>
            <a:spLocks noGrp="1"/>
          </p:cNvSpPr>
          <p:nvPr>
            <p:ph idx="1"/>
          </p:nvPr>
        </p:nvSpPr>
        <p:spPr/>
        <p:txBody>
          <a:bodyPr>
            <a:normAutofit fontScale="55000" lnSpcReduction="20000"/>
          </a:bodyPr>
          <a:lstStyle/>
          <a:p>
            <a:pPr>
              <a:spcAft>
                <a:spcPts val="1200"/>
              </a:spcAft>
            </a:pPr>
            <a:r>
              <a:rPr lang="en-US" b="1"/>
              <a:t>Technology and Design Assessment Envelope </a:t>
            </a:r>
            <a:r>
              <a:rPr lang="en-US"/>
              <a:t>– Define the overall bounds (i.e., Systems, Structures, and Components, SSCs) for which the assessment process will be performed. </a:t>
            </a:r>
          </a:p>
          <a:p>
            <a:pPr>
              <a:spcAft>
                <a:spcPts val="1200"/>
              </a:spcAft>
            </a:pPr>
            <a:r>
              <a:rPr lang="en-US" b="1"/>
              <a:t>End-Product</a:t>
            </a:r>
            <a:r>
              <a:rPr lang="en-US"/>
              <a:t> – Define the desired end-product, or mix of end products, desired for the project. </a:t>
            </a:r>
          </a:p>
          <a:p>
            <a:pPr>
              <a:spcAft>
                <a:spcPts val="1200"/>
              </a:spcAft>
            </a:pPr>
            <a:r>
              <a:rPr lang="en-US" b="1"/>
              <a:t>Required Output   </a:t>
            </a:r>
            <a:r>
              <a:rPr lang="en-US"/>
              <a:t>– Identify and describe required product output of the plant, based on its mission (ex: MWe, MWt, kg of hydrogen/day)</a:t>
            </a:r>
          </a:p>
          <a:p>
            <a:pPr>
              <a:spcAft>
                <a:spcPts val="1200"/>
              </a:spcAft>
            </a:pPr>
            <a:r>
              <a:rPr lang="en-US" b="1"/>
              <a:t>Target Location of Plant (or Plants) </a:t>
            </a:r>
            <a:r>
              <a:rPr lang="en-US"/>
              <a:t>– Identify the target location of the future facility, or facilities.</a:t>
            </a:r>
          </a:p>
          <a:p>
            <a:pPr>
              <a:spcAft>
                <a:spcPts val="1200"/>
              </a:spcAft>
            </a:pPr>
            <a:r>
              <a:rPr lang="en-US" b="1"/>
              <a:t>Service Requirements </a:t>
            </a:r>
            <a:r>
              <a:rPr lang="en-US"/>
              <a:t>– items such as the need and priorities for flexible or firm generation, reliability, weather resiliency, and black start capabilities.</a:t>
            </a:r>
          </a:p>
          <a:p>
            <a:pPr>
              <a:spcAft>
                <a:spcPts val="1200"/>
              </a:spcAft>
            </a:pPr>
            <a:r>
              <a:rPr lang="en-US" b="1"/>
              <a:t>Operating Life </a:t>
            </a:r>
            <a:r>
              <a:rPr lang="en-US"/>
              <a:t>– the minimum, as well as the desired, operating life of the plant.</a:t>
            </a:r>
          </a:p>
          <a:p>
            <a:pPr>
              <a:spcAft>
                <a:spcPts val="1200"/>
              </a:spcAft>
            </a:pPr>
            <a:r>
              <a:rPr lang="en-US" b="1"/>
              <a:t>Need Dates and Time Frames </a:t>
            </a:r>
            <a:r>
              <a:rPr lang="en-US"/>
              <a:t>– the need date (if there is one), or perhaps more general time frames, for not only the in-service date, but also preceding milestones.</a:t>
            </a:r>
          </a:p>
          <a:p>
            <a:r>
              <a:rPr lang="en-US" b="1"/>
              <a:t>Target Budgets </a:t>
            </a:r>
            <a:r>
              <a:rPr lang="en-US"/>
              <a:t>– Costs the owner-operator is willing to take on for the project:</a:t>
            </a:r>
          </a:p>
          <a:p>
            <a:pPr lvl="1">
              <a:spcAft>
                <a:spcPts val="1200"/>
              </a:spcAft>
            </a:pPr>
            <a:r>
              <a:rPr lang="en-US"/>
              <a:t>Exploration, Engagement with Potential Suppliers, Facility Licensing, Construction, Operations</a:t>
            </a:r>
          </a:p>
          <a:p>
            <a:pPr>
              <a:spcAft>
                <a:spcPts val="1200"/>
              </a:spcAft>
            </a:pPr>
            <a:r>
              <a:rPr lang="en-US" b="1"/>
              <a:t>Owner-Operator’s Long-Term Goals </a:t>
            </a:r>
            <a:r>
              <a:rPr lang="en-US"/>
              <a:t>– for example, a single plant, building out a fleet, supporting demonstration, or other goals</a:t>
            </a:r>
          </a:p>
        </p:txBody>
      </p:sp>
      <p:sp>
        <p:nvSpPr>
          <p:cNvPr id="4" name="Text Placeholder 3">
            <a:extLst>
              <a:ext uri="{FF2B5EF4-FFF2-40B4-BE49-F238E27FC236}">
                <a16:creationId xmlns:a16="http://schemas.microsoft.com/office/drawing/2014/main" id="{3102DD4F-C5DC-8318-5E0F-CD9CF86F15A7}"/>
              </a:ext>
            </a:extLst>
          </p:cNvPr>
          <p:cNvSpPr>
            <a:spLocks noGrp="1"/>
          </p:cNvSpPr>
          <p:nvPr>
            <p:ph type="body" sz="quarter" idx="10"/>
          </p:nvPr>
        </p:nvSpPr>
        <p:spPr/>
        <p:txBody>
          <a:bodyPr>
            <a:normAutofit fontScale="77500" lnSpcReduction="20000"/>
          </a:bodyPr>
          <a:lstStyle/>
          <a:p>
            <a:r>
              <a:rPr lang="en-US"/>
              <a:t>Development of the mission and business objectives is a foundational activity </a:t>
            </a:r>
          </a:p>
        </p:txBody>
      </p:sp>
    </p:spTree>
    <p:extLst>
      <p:ext uri="{BB962C8B-B14F-4D97-AF65-F5344CB8AC3E}">
        <p14:creationId xmlns:p14="http://schemas.microsoft.com/office/powerpoint/2010/main" val="2363897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A4731A-6693-4F49-A55F-D47050779A60}"/>
              </a:ext>
            </a:extLst>
          </p:cNvPr>
          <p:cNvSpPr>
            <a:spLocks noGrp="1"/>
          </p:cNvSpPr>
          <p:nvPr>
            <p:ph type="title"/>
          </p:nvPr>
        </p:nvSpPr>
        <p:spPr/>
        <p:txBody>
          <a:bodyPr/>
          <a:lstStyle/>
          <a:p>
            <a:r>
              <a:rPr lang="en-US" dirty="0"/>
              <a:t>Assessment Criteria Categories </a:t>
            </a:r>
          </a:p>
        </p:txBody>
      </p:sp>
      <p:sp>
        <p:nvSpPr>
          <p:cNvPr id="8" name="Content Placeholder 7">
            <a:extLst>
              <a:ext uri="{FF2B5EF4-FFF2-40B4-BE49-F238E27FC236}">
                <a16:creationId xmlns:a16="http://schemas.microsoft.com/office/drawing/2014/main" id="{CB4DF448-720B-4405-B72A-4B801F132155}"/>
              </a:ext>
            </a:extLst>
          </p:cNvPr>
          <p:cNvSpPr>
            <a:spLocks noGrp="1"/>
          </p:cNvSpPr>
          <p:nvPr>
            <p:ph idx="1"/>
          </p:nvPr>
        </p:nvSpPr>
        <p:spPr/>
        <p:txBody>
          <a:bodyPr>
            <a:normAutofit/>
          </a:bodyPr>
          <a:lstStyle/>
          <a:p>
            <a:pPr marL="0" indent="0">
              <a:buNone/>
              <a:tabLst>
                <a:tab pos="1604963" algn="l"/>
                <a:tab pos="10058400" algn="l"/>
              </a:tabLst>
            </a:pPr>
            <a:r>
              <a:rPr lang="en-US" sz="2800" dirty="0"/>
              <a:t>3.1 Basic Operations</a:t>
            </a:r>
          </a:p>
          <a:p>
            <a:pPr marL="0" indent="0">
              <a:buNone/>
              <a:tabLst>
                <a:tab pos="1604963" algn="l"/>
                <a:tab pos="10058400" algn="l"/>
              </a:tabLst>
            </a:pPr>
            <a:r>
              <a:rPr lang="en-US" sz="1800" dirty="0"/>
              <a:t>Criteria used early in the process to primarily differentiate technology and designs. </a:t>
            </a:r>
          </a:p>
          <a:p>
            <a:pPr marL="0" indent="0">
              <a:buNone/>
              <a:tabLst>
                <a:tab pos="1604963" algn="l"/>
                <a:tab pos="10058400" algn="l"/>
              </a:tabLst>
            </a:pPr>
            <a:r>
              <a:rPr lang="en-US" sz="2800" dirty="0"/>
              <a:t>3.2 Site Selection and Characterization</a:t>
            </a:r>
          </a:p>
          <a:p>
            <a:pPr marL="0" indent="0">
              <a:buNone/>
              <a:tabLst>
                <a:tab pos="1604963" algn="l"/>
                <a:tab pos="10058400" algn="l"/>
              </a:tabLst>
            </a:pPr>
            <a:r>
              <a:rPr lang="en-US" sz="1800" dirty="0"/>
              <a:t>How to use site characterization as the criteria when a site has been selected.</a:t>
            </a:r>
          </a:p>
          <a:p>
            <a:pPr marL="0" indent="0">
              <a:buNone/>
              <a:tabLst>
                <a:tab pos="1604963" algn="l"/>
                <a:tab pos="10058400" algn="l"/>
              </a:tabLst>
            </a:pPr>
            <a:r>
              <a:rPr lang="en-US" sz="2800" dirty="0"/>
              <a:t>3.3 Maturity and Remaining Effort</a:t>
            </a:r>
          </a:p>
          <a:p>
            <a:pPr marL="0" indent="0">
              <a:buNone/>
              <a:tabLst>
                <a:tab pos="1604963" algn="l"/>
                <a:tab pos="10058400" algn="l"/>
              </a:tabLst>
            </a:pPr>
            <a:r>
              <a:rPr lang="en-US" sz="1800" dirty="0"/>
              <a:t>Criteria to identify the technology readiness level and amount of time and effort required to achieve commercialization. </a:t>
            </a:r>
          </a:p>
          <a:p>
            <a:pPr marL="0" indent="0">
              <a:buNone/>
              <a:tabLst>
                <a:tab pos="1604963" algn="l"/>
                <a:tab pos="10058400" algn="l"/>
              </a:tabLst>
            </a:pPr>
            <a:r>
              <a:rPr lang="en-US" sz="2800" dirty="0"/>
              <a:t>3.4 Technology Capabilities</a:t>
            </a:r>
          </a:p>
          <a:p>
            <a:pPr marL="0" indent="0">
              <a:buNone/>
              <a:tabLst>
                <a:tab pos="1604963" algn="l"/>
                <a:tab pos="10058400" algn="l"/>
              </a:tabLst>
            </a:pPr>
            <a:r>
              <a:rPr lang="en-US" sz="1800" dirty="0"/>
              <a:t>The technology specific criteria related to the SSCs of the design.</a:t>
            </a:r>
          </a:p>
          <a:p>
            <a:pPr marL="0" indent="0">
              <a:buNone/>
              <a:tabLst>
                <a:tab pos="1604963" algn="l"/>
                <a:tab pos="10058400" algn="l"/>
              </a:tabLst>
            </a:pPr>
            <a:r>
              <a:rPr lang="en-US" sz="2800" dirty="0"/>
              <a:t>3.5 Cost and Commercial Related Factors</a:t>
            </a:r>
          </a:p>
          <a:p>
            <a:pPr marL="0" indent="0">
              <a:buNone/>
              <a:tabLst>
                <a:tab pos="1604963" algn="l"/>
                <a:tab pos="10058400" algn="l"/>
              </a:tabLst>
            </a:pPr>
            <a:r>
              <a:rPr lang="en-US" sz="1800" dirty="0"/>
              <a:t>Financially related criteria. </a:t>
            </a:r>
          </a:p>
          <a:p>
            <a:endParaRPr lang="en-US" dirty="0"/>
          </a:p>
        </p:txBody>
      </p:sp>
    </p:spTree>
    <p:extLst>
      <p:ext uri="{BB962C8B-B14F-4D97-AF65-F5344CB8AC3E}">
        <p14:creationId xmlns:p14="http://schemas.microsoft.com/office/powerpoint/2010/main" val="2859738255"/>
      </p:ext>
    </p:extLst>
  </p:cSld>
  <p:clrMapOvr>
    <a:masterClrMapping/>
  </p:clrMapOvr>
</p:sld>
</file>

<file path=ppt/theme/theme1.xml><?xml version="1.0" encoding="utf-8"?>
<a:theme xmlns:a="http://schemas.openxmlformats.org/drawingml/2006/main" name="EPRI 2022 Standard Template - LIGHT">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PowerPoint Template" id="{D7B672AD-6867-5340-8A92-CF8987CB46E7}" vid="{DC480036-1230-3A44-BB88-22D05ABB0AA4}"/>
    </a:ext>
  </a:extLst>
</a:theme>
</file>

<file path=ppt/theme/theme2.xml><?xml version="1.0" encoding="utf-8"?>
<a:theme xmlns:a="http://schemas.openxmlformats.org/drawingml/2006/main" name="EPRI 2022 Standard Template - DARK">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PowerPoint Template" id="{D7B672AD-6867-5340-8A92-CF8987CB46E7}" vid="{82D9B63E-E02E-9F4C-A267-D826F723C480}"/>
    </a:ext>
  </a:extLst>
</a:theme>
</file>

<file path=ppt/theme/theme3.xml><?xml version="1.0" encoding="utf-8"?>
<a:theme xmlns:a="http://schemas.openxmlformats.org/drawingml/2006/main" name="EPRI 50th Special Template - LIGHT">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PowerPoint Template" id="{D7B672AD-6867-5340-8A92-CF8987CB46E7}" vid="{45E758D3-C03E-014B-8020-8758DB3C42A0}"/>
    </a:ext>
  </a:extLst>
</a:theme>
</file>

<file path=ppt/theme/theme4.xml><?xml version="1.0" encoding="utf-8"?>
<a:theme xmlns:a="http://schemas.openxmlformats.org/drawingml/2006/main" name="EPRI 50th Special Template - DARK">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PowerPoint Template" id="{D7B672AD-6867-5340-8A92-CF8987CB46E7}" vid="{95F125AC-D9B7-1E44-91D2-34DC1EB8FE4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A3E79FFE9CDD4F85ECA9EF1EC00B83" ma:contentTypeVersion="2" ma:contentTypeDescription="Create a new document." ma:contentTypeScope="" ma:versionID="2e3e7a36cf427731892b244b5b65a1e6">
  <xsd:schema xmlns:xsd="http://www.w3.org/2001/XMLSchema" xmlns:xs="http://www.w3.org/2001/XMLSchema" xmlns:p="http://schemas.microsoft.com/office/2006/metadata/properties" xmlns:ns1="http://schemas.microsoft.com/sharepoint/v3" xmlns:ns2="e309d946-9fb8-48a3-ae4d-f86d881f4691" targetNamespace="http://schemas.microsoft.com/office/2006/metadata/properties" ma:root="true" ma:fieldsID="95138c8f3ba0ee1c4212543fb4869555" ns1:_="" ns2:_="">
    <xsd:import namespace="http://schemas.microsoft.com/sharepoint/v3"/>
    <xsd:import namespace="e309d946-9fb8-48a3-ae4d-f86d881f469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09d946-9fb8-48a3-ae4d-f86d881f46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420098F-B72E-4571-981B-F522EB9AE9E3}"/>
</file>

<file path=customXml/itemProps2.xml><?xml version="1.0" encoding="utf-8"?>
<ds:datastoreItem xmlns:ds="http://schemas.openxmlformats.org/officeDocument/2006/customXml" ds:itemID="{94C833BA-1ECF-4135-B78E-4DB2B2670831}"/>
</file>

<file path=customXml/itemProps3.xml><?xml version="1.0" encoding="utf-8"?>
<ds:datastoreItem xmlns:ds="http://schemas.openxmlformats.org/officeDocument/2006/customXml" ds:itemID="{8E4B3BC1-4141-43F7-9563-0D5E629EF796}"/>
</file>

<file path=docProps/app.xml><?xml version="1.0" encoding="utf-8"?>
<Properties xmlns="http://schemas.openxmlformats.org/officeDocument/2006/extended-properties" xmlns:vt="http://schemas.openxmlformats.org/officeDocument/2006/docPropsVTypes">
  <Template>2022 50th Anniversary Template</Template>
  <TotalTime>1320</TotalTime>
  <Words>1655</Words>
  <Application>Microsoft Office PowerPoint</Application>
  <PresentationFormat>Widescreen</PresentationFormat>
  <Paragraphs>182</Paragraphs>
  <Slides>18</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Calibri</vt:lpstr>
      <vt:lpstr>Calibri Light</vt:lpstr>
      <vt:lpstr>Century Gothic</vt:lpstr>
      <vt:lpstr>Times New Roman</vt:lpstr>
      <vt:lpstr>Wingdings</vt:lpstr>
      <vt:lpstr>EPRI 2022 Standard Template - LIGHT</vt:lpstr>
      <vt:lpstr>EPRI 2022 Standard Template - DARK</vt:lpstr>
      <vt:lpstr>EPRI 50th Special Template - LIGHT</vt:lpstr>
      <vt:lpstr>EPRI 50th Special Template - DARK</vt:lpstr>
      <vt:lpstr>EPRI Reactor Technology Assessment Guide</vt:lpstr>
      <vt:lpstr>Agenda</vt:lpstr>
      <vt:lpstr>PowerPoint Presentation</vt:lpstr>
      <vt:lpstr>What is the Reactor Technology Assessment Guide?</vt:lpstr>
      <vt:lpstr>Primary Process Steps</vt:lpstr>
      <vt:lpstr>Analytical Processes </vt:lpstr>
      <vt:lpstr>Risk Management </vt:lpstr>
      <vt:lpstr>Mission and Business Objectives </vt:lpstr>
      <vt:lpstr>Assessment Criteria Categories </vt:lpstr>
      <vt:lpstr>Assessment Criteria – Typical Screening Activity (example)</vt:lpstr>
      <vt:lpstr>Questions?</vt:lpstr>
      <vt:lpstr>What is the EPRI Siting Guide?</vt:lpstr>
      <vt:lpstr>Can the Siting Guide Be Used for Site Reuse?</vt:lpstr>
      <vt:lpstr>PowerPoint Presentation</vt:lpstr>
      <vt:lpstr>Key Definitions</vt:lpstr>
      <vt:lpstr>Key Definitions</vt:lpstr>
      <vt:lpstr>Risk Management </vt:lpstr>
      <vt:lpstr>Maturity and Remaining Effort vs. Technology Capabilities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EPRI Reactor Technology Assessment Guide</dc:title>
  <dc:subject>Version 3.0</dc:subject>
  <dc:creator>Ronald King</dc:creator>
  <cp:keywords/>
  <dc:description>© 2022 Electric Power Research Institute, Inc. All rights reserved.</dc:description>
  <cp:lastModifiedBy>Chad Boyer</cp:lastModifiedBy>
  <cp:revision>21</cp:revision>
  <dcterms:created xsi:type="dcterms:W3CDTF">2022-06-21T15:32:44Z</dcterms:created>
  <dcterms:modified xsi:type="dcterms:W3CDTF">2022-06-29T03:32:43Z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0x010100F5A3E79FFE9CDD4F85ECA9EF1EC00B83</vt:lpwstr>
  </property>
</Properties>
</file>