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notesMasterIdLst>
    <p:notesMasterId r:id="rId21"/>
  </p:notesMasterIdLst>
  <p:handoutMasterIdLst>
    <p:handoutMasterId r:id="rId22"/>
  </p:handoutMasterIdLst>
  <p:sldIdLst>
    <p:sldId id="354" r:id="rId5"/>
    <p:sldId id="269" r:id="rId6"/>
    <p:sldId id="273" r:id="rId7"/>
    <p:sldId id="257" r:id="rId8"/>
    <p:sldId id="258" r:id="rId9"/>
    <p:sldId id="259" r:id="rId10"/>
    <p:sldId id="260" r:id="rId11"/>
    <p:sldId id="261" r:id="rId12"/>
    <p:sldId id="262" r:id="rId13"/>
    <p:sldId id="276" r:id="rId14"/>
    <p:sldId id="416" r:id="rId15"/>
    <p:sldId id="481" r:id="rId16"/>
    <p:sldId id="1333" r:id="rId17"/>
    <p:sldId id="417" r:id="rId18"/>
    <p:sldId id="423" r:id="rId19"/>
    <p:sldId id="133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477"/>
    <a:srgbClr val="005875"/>
    <a:srgbClr val="022170"/>
    <a:srgbClr val="7CBF26"/>
    <a:srgbClr val="ECEFF0"/>
    <a:srgbClr val="DD002A"/>
    <a:srgbClr val="AF1F35"/>
    <a:srgbClr val="808285"/>
    <a:srgbClr val="D6DDE0"/>
    <a:srgbClr val="889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8893" autoAdjust="0"/>
  </p:normalViewPr>
  <p:slideViewPr>
    <p:cSldViewPr snapToGrid="0">
      <p:cViewPr varScale="1">
        <p:scale>
          <a:sx n="59" d="100"/>
          <a:sy n="59" d="100"/>
        </p:scale>
        <p:origin x="88" y="224"/>
      </p:cViewPr>
      <p:guideLst>
        <p:guide orient="horz" pos="2160"/>
        <p:guide pos="3840"/>
      </p:guideLst>
    </p:cSldViewPr>
  </p:slideViewPr>
  <p:outlineViewPr>
    <p:cViewPr>
      <p:scale>
        <a:sx n="33" d="100"/>
        <a:sy n="33" d="100"/>
      </p:scale>
      <p:origin x="0" y="-145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80" d="100"/>
          <a:sy n="80" d="100"/>
        </p:scale>
        <p:origin x="1338"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64E3D5D-8D85-445E-8210-9619EEAC8EC0}" type="datetimeFigureOut">
              <a:rPr lang="en-US" smtClean="0"/>
              <a:t>6/29/2022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33670D-6907-4CF0-B365-AB92EC86E476}" type="slidenum">
              <a:rPr lang="en-US" smtClean="0"/>
              <a:t>‹#›</a:t>
            </a:fld>
            <a:endParaRPr lang="en-US" dirty="0"/>
          </a:p>
        </p:txBody>
      </p:sp>
    </p:spTree>
    <p:extLst>
      <p:ext uri="{BB962C8B-B14F-4D97-AF65-F5344CB8AC3E}">
        <p14:creationId xmlns:p14="http://schemas.microsoft.com/office/powerpoint/2010/main" val="2167031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7C0DAB9-C854-2244-8DC6-159DFEAA5255}" type="datetimeFigureOut">
              <a:rPr lang="en-US" smtClean="0"/>
              <a:t>6/29/2022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FCFC15B-9A14-B045-AA81-C764A18F8360}" type="slidenum">
              <a:rPr lang="en-US" smtClean="0"/>
              <a:t>‹#›</a:t>
            </a:fld>
            <a:endParaRPr lang="en-US" dirty="0"/>
          </a:p>
        </p:txBody>
      </p:sp>
    </p:spTree>
    <p:extLst>
      <p:ext uri="{BB962C8B-B14F-4D97-AF65-F5344CB8AC3E}">
        <p14:creationId xmlns:p14="http://schemas.microsoft.com/office/powerpoint/2010/main" val="334040986"/>
      </p:ext>
    </p:extLst>
  </p:cSld>
  <p:clrMap bg1="lt1" tx1="dk1" bg2="lt2" tx2="dk2" accent1="accent1" accent2="accent2" accent3="accent3" accent4="accent4" accent5="accent5" accent6="accent6" hlink="hlink" folHlink="folHlink"/>
  <p:notesStyle>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800" kern="1200">
        <a:solidFill>
          <a:schemeClr val="tx1"/>
        </a:solidFill>
        <a:latin typeface="+mn-lt"/>
        <a:ea typeface="+mn-ea"/>
        <a:cs typeface="+mn-cs"/>
      </a:defRPr>
    </a:lvl2pPr>
    <a:lvl3pPr marL="914400" algn="l" defTabSz="457200" rtl="0" eaLnBrk="1" latinLnBrk="0" hangingPunct="1">
      <a:defRPr sz="800" kern="1200">
        <a:solidFill>
          <a:schemeClr val="tx1"/>
        </a:solidFill>
        <a:latin typeface="+mn-lt"/>
        <a:ea typeface="+mn-ea"/>
        <a:cs typeface="+mn-cs"/>
      </a:defRPr>
    </a:lvl3pPr>
    <a:lvl4pPr marL="1371600" algn="l" defTabSz="457200" rtl="0" eaLnBrk="1" latinLnBrk="0" hangingPunct="1">
      <a:defRPr sz="800" kern="1200">
        <a:solidFill>
          <a:schemeClr val="tx1"/>
        </a:solidFill>
        <a:latin typeface="+mn-lt"/>
        <a:ea typeface="+mn-ea"/>
        <a:cs typeface="+mn-cs"/>
      </a:defRPr>
    </a:lvl4pPr>
    <a:lvl5pPr marL="1828800" algn="l" defTabSz="457200" rtl="0" eaLnBrk="1" latinLnBrk="0" hangingPunct="1">
      <a:defRPr sz="8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mj-lt"/>
              <a:buNone/>
            </a:pPr>
            <a:r>
              <a:rPr lang="en-US" dirty="0"/>
              <a:t>Christine sends her regrets, but she is on her way to Kentucky to help the office of energy policy hold a workshop with the utilities and state representatives focused on a feasibility study for advanced nuclear. This workshop is the culmination of 6 months of working directly with the state. Also while in Kentucky, she will be kicking off a Coal to Nuclear case study with the EW Brown station (more details on that later in this talk)</a:t>
            </a:r>
          </a:p>
        </p:txBody>
      </p:sp>
      <p:sp>
        <p:nvSpPr>
          <p:cNvPr id="4" name="Slide Number Placeholder 3"/>
          <p:cNvSpPr>
            <a:spLocks noGrp="1"/>
          </p:cNvSpPr>
          <p:nvPr>
            <p:ph type="sldNum" sz="quarter" idx="10"/>
          </p:nvPr>
        </p:nvSpPr>
        <p:spPr/>
        <p:txBody>
          <a:bodyPr/>
          <a:lstStyle/>
          <a:p>
            <a:fld id="{DFCFC15B-9A14-B045-AA81-C764A18F8360}" type="slidenum">
              <a:rPr lang="en-US" smtClean="0"/>
              <a:t>1</a:t>
            </a:fld>
            <a:endParaRPr lang="en-US" dirty="0"/>
          </a:p>
        </p:txBody>
      </p:sp>
    </p:spTree>
    <p:extLst>
      <p:ext uri="{BB962C8B-B14F-4D97-AF65-F5344CB8AC3E}">
        <p14:creationId xmlns:p14="http://schemas.microsoft.com/office/powerpoint/2010/main" val="302436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focusing on one of these items: 9 states have passed legislation to either establish a task force to evaluate new nuclear or have requested a feasibility study. GAIN has been talking with each of the states to understand specifically what they are doing and if there is any help needed from NLs or DOE. 3 states work is specific to fossil sites. You can also see here that 6 more states either have legislation pending or legislation that may come back in next session. Either way – the states are digging in and it behooves us to be part of the conversation.</a:t>
            </a:r>
          </a:p>
          <a:p>
            <a:endParaRPr lang="en-US" dirty="0"/>
          </a:p>
          <a:p>
            <a:r>
              <a:rPr lang="en-US" dirty="0"/>
              <a:t>These activities are very labor intensive, but very valuable. We have been pulling in EPRI, NEI and utilities pursuing advanced nuclear. </a:t>
            </a:r>
          </a:p>
          <a:p>
            <a:endParaRPr lang="en-US" dirty="0"/>
          </a:p>
          <a:p>
            <a:r>
              <a:rPr lang="en-US" dirty="0"/>
              <a:t>University of Wyoming recently awarded a grant to assess this transition in the context of environmental justice and community engagement, with hopes of impacting the future of nuclear energy siting in the state and beyond. Which leads us into a quick discussion of what GAIN is doing with Coal To Nuclear Transitions</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10</a:t>
            </a:fld>
            <a:endParaRPr lang="en-US" dirty="0"/>
          </a:p>
        </p:txBody>
      </p:sp>
    </p:spTree>
    <p:extLst>
      <p:ext uri="{BB962C8B-B14F-4D97-AF65-F5344CB8AC3E}">
        <p14:creationId xmlns:p14="http://schemas.microsoft.com/office/powerpoint/2010/main" val="2099899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11</a:t>
            </a:fld>
            <a:endParaRPr lang="en-US" dirty="0"/>
          </a:p>
        </p:txBody>
      </p:sp>
    </p:spTree>
    <p:extLst>
      <p:ext uri="{BB962C8B-B14F-4D97-AF65-F5344CB8AC3E}">
        <p14:creationId xmlns:p14="http://schemas.microsoft.com/office/powerpoint/2010/main" val="123924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Lohse</a:t>
            </a:r>
          </a:p>
          <a:p>
            <a:endParaRPr lang="en-US" dirty="0"/>
          </a:p>
          <a:p>
            <a:r>
              <a:rPr lang="en-US" dirty="0"/>
              <a:t>Since the last GAIN-POC quarterly meeting, there have been several personnel changes @ GAIN.</a:t>
            </a:r>
          </a:p>
          <a:p>
            <a:pPr marL="171450" indent="-171450">
              <a:buFontTx/>
              <a:buChar char="-"/>
            </a:pPr>
            <a:r>
              <a:rPr lang="en-US" dirty="0"/>
              <a:t>Christine King took over as directory in February 2020 just before COVID restrictions started.</a:t>
            </a:r>
          </a:p>
          <a:p>
            <a:pPr marL="171450" indent="-171450">
              <a:buFontTx/>
              <a:buChar char="-"/>
            </a:pPr>
            <a:r>
              <a:rPr lang="en-US" dirty="0"/>
              <a:t>Chris Lohse has taken over for John Jackson in the Innovation and Technology Manager Position May 2021</a:t>
            </a:r>
          </a:p>
          <a:p>
            <a:pPr marL="171450" indent="-171450">
              <a:buFontTx/>
              <a:buChar char="-"/>
            </a:pPr>
            <a:r>
              <a:rPr lang="en-US" dirty="0"/>
              <a:t>Donna Kemp Spangler joined in July 2020 as one of the media liaisons</a:t>
            </a:r>
          </a:p>
          <a:p>
            <a:pPr marL="171450" indent="-171450">
              <a:buFontTx/>
              <a:buChar char="-"/>
            </a:pPr>
            <a:r>
              <a:rPr lang="en-US" dirty="0"/>
              <a:t>Holly Powell joined GAIN in December of 2020 and is the project coordinator for GAIN vouchers as well as the lead on legacy documents</a:t>
            </a:r>
          </a:p>
          <a:p>
            <a:pPr marL="171450" indent="-171450">
              <a:buFontTx/>
              <a:buChar char="-"/>
            </a:pPr>
            <a:r>
              <a:rPr lang="en-US" dirty="0"/>
              <a:t>Rachel Taow recently joined the GAIN team in April of 2021 and is the lead for contract modernization work</a:t>
            </a:r>
          </a:p>
          <a:p>
            <a:pPr marL="171450" indent="-171450">
              <a:buFontTx/>
              <a:buChar char="-"/>
            </a:pPr>
            <a:endParaRPr lang="en-US" dirty="0"/>
          </a:p>
          <a:p>
            <a:pPr marL="171450" indent="-171450">
              <a:buFontTx/>
              <a:buChar char="-"/>
            </a:pPr>
            <a:r>
              <a:rPr lang="en-US" dirty="0"/>
              <a:t>Also on the phone we have:</a:t>
            </a:r>
          </a:p>
          <a:p>
            <a:pPr marL="171450" indent="-171450">
              <a:buFontTx/>
              <a:buChar char="-"/>
            </a:pPr>
            <a:r>
              <a:rPr lang="en-US" dirty="0"/>
              <a:t>Andy Worrall – Deputy Director</a:t>
            </a:r>
          </a:p>
          <a:p>
            <a:pPr marL="171450" indent="-171450">
              <a:buFontTx/>
              <a:buChar char="-"/>
            </a:pPr>
            <a:r>
              <a:rPr lang="en-US" dirty="0"/>
              <a:t>Hussein Khalil – Senior Advisor</a:t>
            </a:r>
          </a:p>
          <a:p>
            <a:pPr marL="171450" indent="-171450">
              <a:buFontTx/>
              <a:buChar char="-"/>
            </a:pPr>
            <a:r>
              <a:rPr lang="en-US" dirty="0"/>
              <a:t>Jim Kinsey – Regulatory Interface</a:t>
            </a:r>
          </a:p>
          <a:p>
            <a:pPr marL="171450" indent="-171450">
              <a:buFontTx/>
              <a:buChar char="-"/>
            </a:pPr>
            <a:r>
              <a:rPr lang="en-US" dirty="0"/>
              <a:t>Alison Conner – Business Manager</a:t>
            </a:r>
          </a:p>
          <a:p>
            <a:pPr marL="171450" indent="-171450">
              <a:buFontTx/>
              <a:buChar char="-"/>
            </a:pPr>
            <a:r>
              <a:rPr lang="en-US" dirty="0"/>
              <a:t>Lori Braase is out on leave today, but normally, she’d be joining us</a:t>
            </a:r>
          </a:p>
          <a:p>
            <a:pPr marL="171450" indent="-171450">
              <a:buFontTx/>
              <a:buChar char="-"/>
            </a:pPr>
            <a:endParaRPr lang="en-US" dirty="0"/>
          </a:p>
          <a:p>
            <a:pPr marL="171450" indent="-171450">
              <a:buFontTx/>
              <a:buChar char="-"/>
            </a:pPr>
            <a:endParaRPr lang="en-US" dirty="0"/>
          </a:p>
          <a:p>
            <a:pPr marL="0" indent="0">
              <a:buFontTx/>
              <a:buNone/>
            </a:pPr>
            <a:r>
              <a:rPr lang="en-US" dirty="0"/>
              <a:t>With that, I’m going to turn this over to Christine to run through a few items.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C15B-9A14-B045-AA81-C764A18F83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6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your first question is why is GAIN doing this? Consistent with our mission to accelerate the innovation and commercialization of a new nuclear fleet. Coal to Nuclear projects may provide an early adopter market. However, it has become clear that you have to get beyond the glossy analysis and engage in the details. These projects may not be ‘investable’ from any one perspective; however, the shared goals and objectives of the utility, state, local community, and developer may make these projects compelling.</a:t>
            </a:r>
          </a:p>
          <a:p>
            <a:endParaRPr lang="en-US" dirty="0"/>
          </a:p>
          <a:p>
            <a:r>
              <a:rPr lang="en-US" dirty="0"/>
              <a:t>This project is coordinated with front office staff for NE and OFECM and Interagency Working Group (Secretary Granholm) – coordination with NETWG (nuclear energy tribal working group).</a:t>
            </a:r>
          </a:p>
          <a:p>
            <a:endParaRPr lang="en-US" dirty="0"/>
          </a:p>
          <a:p>
            <a:r>
              <a:rPr lang="en-US" dirty="0"/>
              <a:t>This project has three elements:</a:t>
            </a:r>
          </a:p>
          <a:p>
            <a:r>
              <a:rPr lang="en-US" dirty="0"/>
              <a:t>1) Use information on the slide</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13</a:t>
            </a:fld>
            <a:endParaRPr lang="en-US" dirty="0"/>
          </a:p>
        </p:txBody>
      </p:sp>
    </p:spTree>
    <p:extLst>
      <p:ext uri="{BB962C8B-B14F-4D97-AF65-F5344CB8AC3E}">
        <p14:creationId xmlns:p14="http://schemas.microsoft.com/office/powerpoint/2010/main" val="3076414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work completed by Systems Analysis and Integration program – based on an initial screening, site is suitable for advanced reactor and large LWR</a:t>
            </a:r>
          </a:p>
          <a:p>
            <a:r>
              <a:rPr lang="en-US" dirty="0"/>
              <a:t>Using draft Technology Assessment Guide written by EPRI – will give the utility a framework to continue with after our project is complete.</a:t>
            </a:r>
          </a:p>
          <a:p>
            <a:endParaRPr lang="en-US" dirty="0"/>
          </a:p>
          <a:p>
            <a:r>
              <a:rPr lang="en-US" dirty="0"/>
              <a:t>This is the most comprehensive set of evaluations we are planning to do.</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14</a:t>
            </a:fld>
            <a:endParaRPr lang="en-US" dirty="0"/>
          </a:p>
        </p:txBody>
      </p:sp>
    </p:spTree>
    <p:extLst>
      <p:ext uri="{BB962C8B-B14F-4D97-AF65-F5344CB8AC3E}">
        <p14:creationId xmlns:p14="http://schemas.microsoft.com/office/powerpoint/2010/main" val="360467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week, the state of MD announced they would partner with x-energy to complete an economic analysis of Warrior Run. </a:t>
            </a:r>
          </a:p>
          <a:p>
            <a:r>
              <a:rPr lang="en-US" dirty="0"/>
              <a:t>We are going to focus on understanding the value of the assets on the site, the objectives of the local community, and an initial technology screening.</a:t>
            </a:r>
          </a:p>
          <a:p>
            <a:r>
              <a:rPr lang="en-US" dirty="0"/>
              <a:t>The utility has indicated Warrior Run has 3 choices: retire, sell, or change fuel. </a:t>
            </a:r>
          </a:p>
          <a:p>
            <a:r>
              <a:rPr lang="en-US" dirty="0"/>
              <a:t>Separately the station is evaluating biomass – nearby retired pulp and paper mill would provide the feedstock.</a:t>
            </a:r>
          </a:p>
          <a:p>
            <a:r>
              <a:rPr lang="en-US" dirty="0"/>
              <a:t>GAIN will use this opportunity to understand if it is feasible to attract a nuclear buyer to this site. Kind of like a version of getting expert real estate advice when you can sell your house.</a:t>
            </a:r>
          </a:p>
          <a:p>
            <a:endParaRPr lang="en-US" dirty="0"/>
          </a:p>
          <a:p>
            <a:r>
              <a:rPr lang="en-US" dirty="0"/>
              <a:t>We are meeting EW Brown this week to scope their project.</a:t>
            </a:r>
          </a:p>
          <a:p>
            <a:endParaRPr lang="en-US" dirty="0"/>
          </a:p>
          <a:p>
            <a:r>
              <a:rPr lang="en-US" dirty="0"/>
              <a:t>GAIN has the money to scope these two studies but not complete them. Need support from the Office of Fossil Energy and Carbon Management.</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15</a:t>
            </a:fld>
            <a:endParaRPr lang="en-US" dirty="0"/>
          </a:p>
        </p:txBody>
      </p:sp>
    </p:spTree>
    <p:extLst>
      <p:ext uri="{BB962C8B-B14F-4D97-AF65-F5344CB8AC3E}">
        <p14:creationId xmlns:p14="http://schemas.microsoft.com/office/powerpoint/2010/main" val="670699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plan on going through the details of each of these, but more wanted to point out the importance of gathering the researchers together on the nuclear side on a regular basis to share results, align on tasks, and learn from one another.</a:t>
            </a:r>
          </a:p>
          <a:p>
            <a:endParaRPr lang="en-US" dirty="0"/>
          </a:p>
          <a:p>
            <a:r>
              <a:rPr lang="en-US" dirty="0"/>
              <a:t>EPRI, NEI, SODI, NRIC, Terrapraxis, Systems Analysis </a:t>
            </a:r>
            <a:r>
              <a:rPr lang="en-US"/>
              <a:t>&amp; Integration</a:t>
            </a:r>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16</a:t>
            </a:fld>
            <a:endParaRPr lang="en-US" dirty="0"/>
          </a:p>
        </p:txBody>
      </p:sp>
    </p:spTree>
    <p:extLst>
      <p:ext uri="{BB962C8B-B14F-4D97-AF65-F5344CB8AC3E}">
        <p14:creationId xmlns:p14="http://schemas.microsoft.com/office/powerpoint/2010/main" val="106686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0795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15" normalizeH="0" baseline="0" noProof="0" dirty="0">
                <a:ln>
                  <a:noFill/>
                </a:ln>
                <a:solidFill>
                  <a:prstClr val="white"/>
                </a:solidFill>
                <a:effectLst/>
                <a:uLnTx/>
                <a:uFillTx/>
                <a:latin typeface="Franklin Gothic Book"/>
              </a:rPr>
              <a:t>Over the past couple of years, with the implementation of NRIC and ARDP, the world of new nuclear is changing. At our core, GAIN wants to help connect private entities to the resources of the national labs. As we consider commercializing a new fleet, we need to engage with stakeholders that are not in our industry. So…</a:t>
            </a:r>
          </a:p>
          <a:p>
            <a:pPr marL="349250" marR="0" lvl="1"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15" normalizeH="0" baseline="0" noProof="0" dirty="0">
              <a:ln>
                <a:noFill/>
              </a:ln>
              <a:solidFill>
                <a:prstClr val="white"/>
              </a:solidFill>
              <a:effectLst/>
              <a:uLnTx/>
              <a:uFillTx/>
              <a:latin typeface="Franklin Gothic Book"/>
            </a:endParaRPr>
          </a:p>
          <a:p>
            <a:pPr marL="349250" marR="0" lvl="1"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15" normalizeH="0" baseline="0" noProof="0" dirty="0">
                <a:ln>
                  <a:noFill/>
                </a:ln>
                <a:solidFill>
                  <a:prstClr val="white"/>
                </a:solidFill>
                <a:effectLst/>
                <a:uLnTx/>
                <a:uFillTx/>
                <a:latin typeface="Franklin Gothic Book"/>
              </a:rPr>
              <a:t>Bringing Industry Into DOE/NLs</a:t>
            </a:r>
          </a:p>
          <a:p>
            <a:pPr marL="349250" marR="0" lvl="1" indent="0" defTabSz="914400" eaLnBrk="1" fontAlgn="auto" latinLnBrk="0" hangingPunct="1">
              <a:lnSpc>
                <a:spcPct val="100000"/>
              </a:lnSpc>
              <a:spcBef>
                <a:spcPts val="0"/>
              </a:spcBef>
              <a:spcAft>
                <a:spcPts val="0"/>
              </a:spcAft>
              <a:buClrTx/>
              <a:buSzTx/>
              <a:buFontTx/>
              <a:buNone/>
              <a:tabLst/>
              <a:defRPr/>
            </a:pPr>
            <a:endParaRPr kumimoji="0" lang="en-US" sz="100" b="0" i="0" u="none" strike="noStrike" kern="0" cap="none" spc="-15" normalizeH="0" baseline="0" noProof="0" dirty="0">
              <a:ln>
                <a:noFill/>
              </a:ln>
              <a:solidFill>
                <a:prstClr val="white"/>
              </a:solidFill>
              <a:effectLst/>
              <a:uLnTx/>
              <a:uFillTx/>
              <a:latin typeface="Franklin Gothic Book"/>
            </a:endParaRP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Vouchers</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Workshops/Webinars</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Legacy Data</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Contract Modernization</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Connection to other federal agencies</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15" normalizeH="0" baseline="0" noProof="0" dirty="0">
                <a:ln>
                  <a:noFill/>
                </a:ln>
                <a:solidFill>
                  <a:prstClr val="white"/>
                </a:solidFill>
                <a:effectLst/>
                <a:uLnTx/>
                <a:uFillTx/>
                <a:latin typeface="Franklin Gothic Book"/>
              </a:rPr>
              <a:t>National Lab Gateway</a:t>
            </a:r>
            <a:endParaRPr kumimoji="0" lang="en-US" sz="800" b="0" i="0" u="none" strike="noStrike" kern="0" cap="none" spc="0" normalizeH="0" baseline="0" noProof="0" dirty="0">
              <a:ln>
                <a:noFill/>
              </a:ln>
              <a:solidFill>
                <a:srgbClr val="214877"/>
              </a:solidFill>
              <a:effectLst/>
              <a:uLnTx/>
              <a:uFillTx/>
              <a:latin typeface="Franklin Gothic Book"/>
            </a:endParaRPr>
          </a:p>
          <a:p>
            <a:endParaRPr lang="en-US" dirty="0"/>
          </a:p>
          <a:p>
            <a:pPr marL="349250" marR="0" lvl="1"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15" normalizeH="0" baseline="0" noProof="0" dirty="0">
                <a:ln>
                  <a:noFill/>
                </a:ln>
                <a:solidFill>
                  <a:prstClr val="white"/>
                </a:solidFill>
                <a:effectLst/>
                <a:uLnTx/>
                <a:uFillTx/>
                <a:latin typeface="Franklin Gothic Book"/>
              </a:rPr>
              <a:t>Taking Nuclear to Non-Nuclear Audience</a:t>
            </a:r>
          </a:p>
          <a:p>
            <a:pPr marL="349250" marR="0" lvl="1"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Franklin Gothic Book"/>
            </a:endParaRP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Tools (Energy Calculator)</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Stakeholder Outreach	</a:t>
            </a:r>
          </a:p>
          <a:p>
            <a:pPr marL="109220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Needs Based Research/Trends</a:t>
            </a:r>
          </a:p>
          <a:p>
            <a:pPr marL="1092200" marR="0" lvl="2"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Provide Nuclear Overviews</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Overview of Private-Public Partnership</a:t>
            </a:r>
          </a:p>
          <a:p>
            <a:pPr marL="63500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Franklin Gothic Book"/>
              </a:rPr>
              <a:t>Storyboard for Nuclear in Clean Energy</a:t>
            </a:r>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2</a:t>
            </a:fld>
            <a:endParaRPr lang="en-US" dirty="0"/>
          </a:p>
        </p:txBody>
      </p:sp>
    </p:spTree>
    <p:extLst>
      <p:ext uri="{BB962C8B-B14F-4D97-AF65-F5344CB8AC3E}">
        <p14:creationId xmlns:p14="http://schemas.microsoft.com/office/powerpoint/2010/main" val="232258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This is a high level overview on the items we are focused on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Today I will not go into detail on legacy data or our Milestones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Today – we will focus on vouchers, state level legislation related to feasibilty studies. and coal to nuclear.</a:t>
            </a:r>
          </a:p>
        </p:txBody>
      </p:sp>
      <p:sp>
        <p:nvSpPr>
          <p:cNvPr id="4" name="Slide Number Placeholder 3"/>
          <p:cNvSpPr>
            <a:spLocks noGrp="1"/>
          </p:cNvSpPr>
          <p:nvPr>
            <p:ph type="sldNum" sz="quarter" idx="5"/>
          </p:nvPr>
        </p:nvSpPr>
        <p:spPr/>
        <p:txBody>
          <a:bodyPr/>
          <a:lstStyle/>
          <a:p>
            <a:fld id="{DFCFC15B-9A14-B045-AA81-C764A18F8360}" type="slidenum">
              <a:rPr lang="en-US" smtClean="0"/>
              <a:t>3</a:t>
            </a:fld>
            <a:endParaRPr lang="en-US" dirty="0"/>
          </a:p>
        </p:txBody>
      </p:sp>
    </p:spTree>
    <p:extLst>
      <p:ext uri="{BB962C8B-B14F-4D97-AF65-F5344CB8AC3E}">
        <p14:creationId xmlns:p14="http://schemas.microsoft.com/office/powerpoint/2010/main" val="25461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7cbf33a3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37cbf33a3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rPr>
              <a:t>Speaker Notes: </a:t>
            </a:r>
            <a:endParaRPr sz="1300">
              <a:solidFill>
                <a:schemeClr val="dk1"/>
              </a:solidFill>
            </a:endParaRPr>
          </a:p>
          <a:p>
            <a:pPr marL="457200" lvl="0" indent="-311150" algn="l" rtl="0">
              <a:spcBef>
                <a:spcPts val="0"/>
              </a:spcBef>
              <a:spcAft>
                <a:spcPts val="0"/>
              </a:spcAft>
              <a:buClr>
                <a:schemeClr val="dk1"/>
              </a:buClr>
              <a:buSzPts val="1300"/>
              <a:buAutoNum type="arabicPeriod"/>
            </a:pPr>
            <a:r>
              <a:rPr lang="en" sz="1300">
                <a:solidFill>
                  <a:schemeClr val="dk1"/>
                </a:solidFill>
              </a:rPr>
              <a:t>This slide highlights the states with a complete or partial ban of the construction of nuclear facilities in the state as of 2016. </a:t>
            </a:r>
            <a:endParaRPr sz="13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en" sz="1300" i="1">
                <a:solidFill>
                  <a:schemeClr val="dk1"/>
                </a:solidFill>
              </a:rPr>
              <a:t>Background Information: </a:t>
            </a:r>
            <a:endParaRPr sz="1300">
              <a:solidFill>
                <a:schemeClr val="dk1"/>
              </a:solidFill>
            </a:endParaRPr>
          </a:p>
          <a:p>
            <a:pPr marL="457200" lvl="0" indent="-311150" algn="l" rtl="0">
              <a:spcBef>
                <a:spcPts val="0"/>
              </a:spcBef>
              <a:spcAft>
                <a:spcPts val="0"/>
              </a:spcAft>
              <a:buClr>
                <a:schemeClr val="dk1"/>
              </a:buClr>
              <a:buSzPts val="1300"/>
              <a:buChar char="-"/>
            </a:pPr>
            <a:r>
              <a:rPr lang="en" sz="1300" i="1">
                <a:solidFill>
                  <a:schemeClr val="dk1"/>
                </a:solidFill>
              </a:rPr>
              <a:t>Complete ban on the construction of new nuclear (MN and parts of NY). </a:t>
            </a:r>
            <a:endParaRPr sz="1300" i="1">
              <a:solidFill>
                <a:schemeClr val="dk1"/>
              </a:solidFill>
            </a:endParaRPr>
          </a:p>
          <a:p>
            <a:pPr marL="457200" lvl="0" indent="-311150" algn="l" rtl="0">
              <a:spcBef>
                <a:spcPts val="0"/>
              </a:spcBef>
              <a:spcAft>
                <a:spcPts val="0"/>
              </a:spcAft>
              <a:buClr>
                <a:schemeClr val="dk1"/>
              </a:buClr>
              <a:buSzPts val="1300"/>
              <a:buChar char="-"/>
            </a:pPr>
            <a:r>
              <a:rPr lang="en" sz="1300" i="1">
                <a:solidFill>
                  <a:schemeClr val="dk1"/>
                </a:solidFill>
              </a:rPr>
              <a:t>Ban until there is an identification of a demonstrable tech or means for high level waste disposal or reprocessing (California, Connecticut, Illinois, Main, Oregon) </a:t>
            </a:r>
            <a:endParaRPr sz="1300" i="1">
              <a:solidFill>
                <a:schemeClr val="dk1"/>
              </a:solidFill>
            </a:endParaRPr>
          </a:p>
          <a:p>
            <a:pPr marL="457200" lvl="0" indent="-311150" algn="l" rtl="0">
              <a:spcBef>
                <a:spcPts val="0"/>
              </a:spcBef>
              <a:spcAft>
                <a:spcPts val="0"/>
              </a:spcAft>
              <a:buClr>
                <a:schemeClr val="dk1"/>
              </a:buClr>
              <a:buSzPts val="1300"/>
              <a:buChar char="-"/>
            </a:pPr>
            <a:r>
              <a:rPr lang="en" sz="1300" i="1">
                <a:solidFill>
                  <a:schemeClr val="dk1"/>
                </a:solidFill>
              </a:rPr>
              <a:t>Ban until there is an approval by state environmental protection commissioner (New Jersey) </a:t>
            </a:r>
            <a:endParaRPr sz="1300" i="1">
              <a:solidFill>
                <a:schemeClr val="dk1"/>
              </a:solidFill>
            </a:endParaRPr>
          </a:p>
          <a:p>
            <a:pPr marL="457200" lvl="0" indent="-311150" algn="l" rtl="0">
              <a:spcBef>
                <a:spcPts val="0"/>
              </a:spcBef>
              <a:spcAft>
                <a:spcPts val="0"/>
              </a:spcAft>
              <a:buClr>
                <a:schemeClr val="dk1"/>
              </a:buClr>
              <a:buSzPts val="1300"/>
              <a:buChar char="-"/>
            </a:pPr>
            <a:r>
              <a:rPr lang="en" sz="1300" i="1">
                <a:solidFill>
                  <a:schemeClr val="dk1"/>
                </a:solidFill>
              </a:rPr>
              <a:t>Ban absent legislative approval (Hawaii, Illinois, Massachusetts, Rhode Island, and Vermont) </a:t>
            </a:r>
            <a:endParaRPr sz="1300" i="1">
              <a:solidFill>
                <a:schemeClr val="dk1"/>
              </a:solidFill>
            </a:endParaRPr>
          </a:p>
          <a:p>
            <a:pPr marL="457200" lvl="0" indent="-311150" algn="l" rtl="0">
              <a:spcBef>
                <a:spcPts val="0"/>
              </a:spcBef>
              <a:spcAft>
                <a:spcPts val="0"/>
              </a:spcAft>
              <a:buClr>
                <a:schemeClr val="dk1"/>
              </a:buClr>
              <a:buSzPts val="1300"/>
              <a:buChar char="-"/>
            </a:pPr>
            <a:r>
              <a:rPr lang="en" sz="1300" i="1">
                <a:solidFill>
                  <a:schemeClr val="dk1"/>
                </a:solidFill>
              </a:rPr>
              <a:t>Ban absent voter approval (Main, Massachusetts, and Oregon)</a:t>
            </a:r>
            <a:endParaRPr sz="1300" i="1">
              <a:solidFill>
                <a:schemeClr val="dk1"/>
              </a:solidFill>
            </a:endParaRPr>
          </a:p>
          <a:p>
            <a:pPr marL="0" lvl="0" indent="0" algn="l" rtl="0">
              <a:spcBef>
                <a:spcPts val="0"/>
              </a:spcBef>
              <a:spcAft>
                <a:spcPts val="0"/>
              </a:spcAft>
              <a:buClr>
                <a:schemeClr val="dk1"/>
              </a:buClr>
              <a:buSzPts val="1100"/>
              <a:buFont typeface="Arial"/>
              <a:buNone/>
            </a:pPr>
            <a:endParaRPr sz="1300">
              <a:solidFill>
                <a:srgbClr val="595959"/>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37cbf33a3c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37cbf33a3c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Speaker Notes: </a:t>
            </a:r>
            <a:endParaRPr sz="1200" b="1">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highlight>
                  <a:srgbClr val="FFFFFF"/>
                </a:highlight>
              </a:rPr>
              <a:t>This slide shows states with nuclear restrictions and moratoria currently in place. The first thing you probably noticed is that there are less red states on this map. </a:t>
            </a:r>
            <a:r>
              <a:rPr lang="en" sz="1300">
                <a:solidFill>
                  <a:schemeClr val="dk1"/>
                </a:solidFill>
              </a:rPr>
              <a:t>One of the legislative trends in nuclear at the state level is the removal or partial removal of a nuclear moratorium</a:t>
            </a:r>
            <a:r>
              <a:rPr lang="en" sz="1200">
                <a:solidFill>
                  <a:schemeClr val="dk1"/>
                </a:solidFill>
                <a:highlight>
                  <a:srgbClr val="FFFFFF"/>
                </a:highlight>
              </a:rPr>
              <a:t> </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highlight>
                  <a:schemeClr val="lt1"/>
                </a:highlight>
              </a:rPr>
              <a:t>Kentucky lifted its nuclear ban in 2017 </a:t>
            </a:r>
            <a:r>
              <a:rPr lang="en" sz="1200" i="1">
                <a:solidFill>
                  <a:schemeClr val="dk1"/>
                </a:solidFill>
                <a:highlight>
                  <a:schemeClr val="lt1"/>
                </a:highlight>
              </a:rPr>
              <a:t>(with the passage of SB 11)</a:t>
            </a:r>
            <a:r>
              <a:rPr lang="en" sz="1200">
                <a:solidFill>
                  <a:schemeClr val="dk1"/>
                </a:solidFill>
                <a:highlight>
                  <a:schemeClr val="lt1"/>
                </a:highlight>
              </a:rPr>
              <a:t> and was followed shortly after by Montana in 2021 and West Virginia in 2022. </a:t>
            </a:r>
            <a:endParaRPr sz="1200">
              <a:solidFill>
                <a:schemeClr val="dk1"/>
              </a:solidFill>
              <a:highlight>
                <a:schemeClr val="lt1"/>
              </a:highlight>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highlight>
                  <a:schemeClr val="lt1"/>
                </a:highlight>
              </a:rPr>
              <a:t>Connecticut also passed a limited exception to its nuclear ban this year to allow </a:t>
            </a:r>
            <a:r>
              <a:rPr lang="en" sz="1200">
                <a:solidFill>
                  <a:schemeClr val="dk1"/>
                </a:solidFill>
              </a:rPr>
              <a:t>new nuclear construction at existing CT nuclear facilities HB 5202</a:t>
            </a:r>
            <a:endParaRPr sz="1200">
              <a:solidFill>
                <a:schemeClr val="dk1"/>
              </a:solidFill>
              <a:highlight>
                <a:schemeClr val="lt1"/>
              </a:highlight>
            </a:endParaRPr>
          </a:p>
          <a:p>
            <a:pPr marL="0" lvl="0" indent="0" algn="l" rtl="0">
              <a:spcBef>
                <a:spcPts val="0"/>
              </a:spcBef>
              <a:spcAft>
                <a:spcPts val="0"/>
              </a:spcAft>
              <a:buNone/>
            </a:pPr>
            <a:endParaRPr sz="1200">
              <a:solidFill>
                <a:schemeClr val="dk1"/>
              </a:solidFill>
              <a:highlight>
                <a:srgbClr val="FFFFFF"/>
              </a:highlight>
            </a:endParaRPr>
          </a:p>
          <a:p>
            <a:pPr marL="0" lvl="0" indent="0" algn="l" rtl="0">
              <a:lnSpc>
                <a:spcPct val="115000"/>
              </a:lnSpc>
              <a:spcBef>
                <a:spcPts val="0"/>
              </a:spcBef>
              <a:spcAft>
                <a:spcPts val="0"/>
              </a:spcAft>
              <a:buNone/>
            </a:pPr>
            <a:r>
              <a:rPr lang="en" sz="1200" i="1">
                <a:solidFill>
                  <a:schemeClr val="dk1"/>
                </a:solidFill>
                <a:highlight>
                  <a:srgbClr val="FFFFFF"/>
                </a:highlight>
              </a:rPr>
              <a:t>Background: </a:t>
            </a:r>
            <a:endParaRPr sz="1200" i="1">
              <a:solidFill>
                <a:schemeClr val="dk1"/>
              </a:solidFill>
              <a:highlight>
                <a:srgbClr val="FFFFFF"/>
              </a:highlight>
            </a:endParaRPr>
          </a:p>
          <a:p>
            <a:pPr marL="0" lvl="0" indent="0" algn="l" rtl="0">
              <a:lnSpc>
                <a:spcPct val="115000"/>
              </a:lnSpc>
              <a:spcBef>
                <a:spcPts val="0"/>
              </a:spcBef>
              <a:spcAft>
                <a:spcPts val="0"/>
              </a:spcAft>
              <a:buNone/>
            </a:pPr>
            <a:r>
              <a:rPr lang="en" sz="1200" i="1">
                <a:solidFill>
                  <a:schemeClr val="dk1"/>
                </a:solidFill>
                <a:highlight>
                  <a:srgbClr val="FFFFFF"/>
                </a:highlight>
              </a:rPr>
              <a:t>States with recent lifts on nuclear moratorium: </a:t>
            </a:r>
            <a:endParaRPr sz="1200" i="1">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i="1">
                <a:solidFill>
                  <a:schemeClr val="dk1"/>
                </a:solidFill>
                <a:highlight>
                  <a:srgbClr val="FFFFFF"/>
                </a:highlight>
              </a:rPr>
              <a:t>West Virginia (SB 4) - 2022 </a:t>
            </a:r>
            <a:endParaRPr sz="1200" i="1">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i="1">
                <a:solidFill>
                  <a:schemeClr val="dk1"/>
                </a:solidFill>
                <a:highlight>
                  <a:srgbClr val="FFFFFF"/>
                </a:highlight>
              </a:rPr>
              <a:t>MT (HB 273) - 2021 </a:t>
            </a:r>
            <a:endParaRPr sz="1200" i="1">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i="1">
                <a:solidFill>
                  <a:schemeClr val="dk1"/>
                </a:solidFill>
                <a:highlight>
                  <a:srgbClr val="FFFFFF"/>
                </a:highlight>
              </a:rPr>
              <a:t>KY (SB 11) - 2017 </a:t>
            </a:r>
            <a:endParaRPr sz="1200" i="1">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i="1">
                <a:solidFill>
                  <a:schemeClr val="dk1"/>
                </a:solidFill>
                <a:highlight>
                  <a:srgbClr val="FFFFFF"/>
                </a:highlight>
              </a:rPr>
              <a:t>WI (A.B. 384) - 2016 </a:t>
            </a:r>
            <a:endParaRPr sz="1200" i="1">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200" b="1" i="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37cbf33a3c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37cbf33a3c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Speaker Notes: </a:t>
            </a:r>
            <a:endParaRPr b="1">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highlight>
                  <a:srgbClr val="FFFFFF"/>
                </a:highlight>
              </a:rPr>
              <a:t>Several states have introduced legislation to conduct a larger review of their state-level regulatory framework surrounding AR and SMR technologies relative to their energy goals. </a:t>
            </a:r>
            <a:endParaRPr>
              <a:solidFill>
                <a:schemeClr val="dk1"/>
              </a:solidFill>
              <a:highlight>
                <a:srgbClr val="FFFFFF"/>
              </a:highlight>
            </a:endParaRPr>
          </a:p>
          <a:p>
            <a:pPr marL="457200" lvl="0" indent="-298450" algn="l" rtl="0">
              <a:spcBef>
                <a:spcPts val="0"/>
              </a:spcBef>
              <a:spcAft>
                <a:spcPts val="0"/>
              </a:spcAft>
              <a:buClr>
                <a:schemeClr val="dk1"/>
              </a:buClr>
              <a:buSzPts val="1100"/>
              <a:buAutoNum type="arabicPeriod"/>
            </a:pPr>
            <a:r>
              <a:rPr lang="en">
                <a:solidFill>
                  <a:schemeClr val="dk1"/>
                </a:solidFill>
                <a:highlight>
                  <a:srgbClr val="FFFFFF"/>
                </a:highlight>
              </a:rPr>
              <a:t>This can be a helpful first step for states to consider if and how AR and SMR technologies fit in with their energy goals but it can also be a way for the General Assembly to direct state administrative agencies, universities, and other entities to provide recommendations on developing a framework to support its goals. </a:t>
            </a:r>
            <a:endParaRPr>
              <a:solidFill>
                <a:schemeClr val="dk1"/>
              </a:solidFill>
              <a:highlight>
                <a:srgbClr val="FFFFFF"/>
              </a:highlight>
            </a:endParaRPr>
          </a:p>
          <a:p>
            <a:pPr marL="914400" lvl="1" indent="-298450" algn="l" rtl="0">
              <a:spcBef>
                <a:spcPts val="0"/>
              </a:spcBef>
              <a:spcAft>
                <a:spcPts val="0"/>
              </a:spcAft>
              <a:buClr>
                <a:schemeClr val="dk1"/>
              </a:buClr>
              <a:buSzPts val="1100"/>
              <a:buAutoNum type="alphaLcPeriod"/>
            </a:pPr>
            <a:r>
              <a:rPr lang="en">
                <a:solidFill>
                  <a:schemeClr val="dk1"/>
                </a:solidFill>
                <a:highlight>
                  <a:srgbClr val="FFFFFF"/>
                </a:highlight>
              </a:rPr>
              <a:t>Discus Example 1 </a:t>
            </a:r>
            <a:endParaRPr>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highlight>
                  <a:schemeClr val="lt1"/>
                </a:highlight>
              </a:rPr>
              <a:t>3 states have passed legislation that creates an AR / SMR permitting pathway</a:t>
            </a:r>
            <a:endParaRPr>
              <a:solidFill>
                <a:schemeClr val="dk1"/>
              </a:solidFill>
              <a:highlight>
                <a:schemeClr val="lt1"/>
              </a:highlight>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highlight>
                  <a:schemeClr val="lt1"/>
                </a:highlight>
              </a:rPr>
              <a:t>Discuss Example 2 </a:t>
            </a:r>
            <a:endParaRPr>
              <a:solidFill>
                <a:schemeClr val="dk1"/>
              </a:solidFill>
              <a:highlight>
                <a:schemeClr val="lt1"/>
              </a:highlight>
            </a:endParaRPr>
          </a:p>
          <a:p>
            <a:pPr marL="914400" lvl="0" indent="0" algn="l" rtl="0">
              <a:lnSpc>
                <a:spcPct val="115000"/>
              </a:lnSpc>
              <a:spcBef>
                <a:spcPts val="0"/>
              </a:spcBef>
              <a:spcAft>
                <a:spcPts val="0"/>
              </a:spcAft>
              <a:buNone/>
            </a:pPr>
            <a:endParaRPr>
              <a:solidFill>
                <a:schemeClr val="dk1"/>
              </a:solidFill>
              <a:highlight>
                <a:schemeClr val="lt1"/>
              </a:highlight>
            </a:endParaRPr>
          </a:p>
          <a:p>
            <a:pPr marL="0" lvl="0" indent="0" algn="l" rtl="0">
              <a:lnSpc>
                <a:spcPct val="115000"/>
              </a:lnSpc>
              <a:spcBef>
                <a:spcPts val="0"/>
              </a:spcBef>
              <a:spcAft>
                <a:spcPts val="0"/>
              </a:spcAft>
              <a:buNone/>
            </a:pPr>
            <a:r>
              <a:rPr lang="en" i="1">
                <a:solidFill>
                  <a:schemeClr val="dk1"/>
                </a:solidFill>
                <a:highlight>
                  <a:schemeClr val="lt1"/>
                </a:highlight>
              </a:rPr>
              <a:t>Background Information: </a:t>
            </a:r>
            <a:endParaRPr i="1">
              <a:solidFill>
                <a:schemeClr val="dk1"/>
              </a:solidFill>
              <a:highlight>
                <a:schemeClr val="lt1"/>
              </a:highlight>
            </a:endParaRPr>
          </a:p>
          <a:p>
            <a:pPr marL="0" lvl="0" indent="0" algn="l" rtl="0">
              <a:lnSpc>
                <a:spcPct val="115000"/>
              </a:lnSpc>
              <a:spcBef>
                <a:spcPts val="0"/>
              </a:spcBef>
              <a:spcAft>
                <a:spcPts val="0"/>
              </a:spcAft>
              <a:buNone/>
            </a:pPr>
            <a:r>
              <a:rPr lang="en" i="1">
                <a:solidFill>
                  <a:schemeClr val="dk1"/>
                </a:solidFill>
                <a:highlight>
                  <a:schemeClr val="lt1"/>
                </a:highlight>
              </a:rPr>
              <a:t>Optional additional examples from the other two states that passed legislation that to create an AR / SMR permitting pathway</a:t>
            </a:r>
            <a:endParaRPr i="1">
              <a:solidFill>
                <a:schemeClr val="dk1"/>
              </a:solidFill>
              <a:highlight>
                <a:schemeClr val="lt1"/>
              </a:highlight>
            </a:endParaRPr>
          </a:p>
          <a:p>
            <a:pPr marL="1371600" lvl="2" indent="-298450" algn="l" rtl="0">
              <a:lnSpc>
                <a:spcPct val="115000"/>
              </a:lnSpc>
              <a:spcBef>
                <a:spcPts val="0"/>
              </a:spcBef>
              <a:spcAft>
                <a:spcPts val="0"/>
              </a:spcAft>
              <a:buClr>
                <a:schemeClr val="dk1"/>
              </a:buClr>
              <a:buSzPts val="1100"/>
              <a:buAutoNum type="romanLcPeriod"/>
            </a:pPr>
            <a:r>
              <a:rPr lang="en" i="1">
                <a:solidFill>
                  <a:schemeClr val="dk1"/>
                </a:solidFill>
                <a:highlight>
                  <a:schemeClr val="lt1"/>
                </a:highlight>
              </a:rPr>
              <a:t>Alaska excluded microreactors from their more stringent requirements for larger scale nuclear reactors in the state and directs an administrative agency to coordinate comments from various state level administrative agencies in the event NRC license if filed for a micro reactor in the state. </a:t>
            </a:r>
            <a:endParaRPr i="1">
              <a:solidFill>
                <a:schemeClr val="dk1"/>
              </a:solidFill>
              <a:highlight>
                <a:schemeClr val="lt1"/>
              </a:highlight>
            </a:endParaRPr>
          </a:p>
          <a:p>
            <a:pPr marL="1371600" lvl="2" indent="-298450" algn="l" rtl="0">
              <a:lnSpc>
                <a:spcPct val="115000"/>
              </a:lnSpc>
              <a:spcBef>
                <a:spcPts val="0"/>
              </a:spcBef>
              <a:spcAft>
                <a:spcPts val="0"/>
              </a:spcAft>
              <a:buClr>
                <a:schemeClr val="dk1"/>
              </a:buClr>
              <a:buSzPts val="1100"/>
              <a:buAutoNum type="romanLcPeriod"/>
            </a:pPr>
            <a:r>
              <a:rPr lang="en" i="1">
                <a:solidFill>
                  <a:schemeClr val="dk1"/>
                </a:solidFill>
                <a:highlight>
                  <a:schemeClr val="lt1"/>
                </a:highlight>
              </a:rPr>
              <a:t>Wyoming passed a more comprehensive licensing framework for AR and SMR technologies in the past legislative cycle that was amended this year.</a:t>
            </a:r>
            <a:endParaRPr sz="1400" i="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a7b3cdb5c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a7b3cdb5c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Speaker Notes: </a:t>
            </a:r>
            <a:endParaRPr b="1">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There’s been a wide variety of legislation introduced this year to identify financial pathways for successful nuclear deployments.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The example on top from Kentucky is the only bill that has passed this session (so far) but we wanted to include a couple of other examples to show financial mechanisms other states have considered or are currently considering.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highlight>
                  <a:schemeClr val="lt1"/>
                </a:highlight>
              </a:rPr>
              <a:t>Explain categories and discuss example for each </a:t>
            </a:r>
            <a:endParaRPr>
              <a:solidFill>
                <a:schemeClr val="dk1"/>
              </a:solidFill>
              <a:highlight>
                <a:schemeClr val="lt1"/>
              </a:highlight>
            </a:endParaRPr>
          </a:p>
          <a:p>
            <a:pPr marL="457200" lvl="0" indent="0" algn="l" rtl="0">
              <a:lnSpc>
                <a:spcPct val="115000"/>
              </a:lnSpc>
              <a:spcBef>
                <a:spcPts val="0"/>
              </a:spcBef>
              <a:spcAft>
                <a:spcPts val="0"/>
              </a:spcAft>
              <a:buNone/>
            </a:pPr>
            <a:endParaRPr>
              <a:solidFill>
                <a:schemeClr val="dk1"/>
              </a:solidFill>
              <a:highlight>
                <a:schemeClr val="lt1"/>
              </a:highlight>
            </a:endParaRPr>
          </a:p>
          <a:p>
            <a:pPr marL="0" lvl="0" indent="0" algn="l" rtl="0">
              <a:lnSpc>
                <a:spcPct val="115000"/>
              </a:lnSpc>
              <a:spcBef>
                <a:spcPts val="0"/>
              </a:spcBef>
              <a:spcAft>
                <a:spcPts val="0"/>
              </a:spcAft>
              <a:buNone/>
            </a:pPr>
            <a:r>
              <a:rPr lang="en">
                <a:solidFill>
                  <a:schemeClr val="dk1"/>
                </a:solidFill>
              </a:rPr>
              <a:t>	</a:t>
            </a:r>
            <a:r>
              <a:rPr lang="en" i="1">
                <a:solidFill>
                  <a:schemeClr val="dk1"/>
                </a:solidFill>
              </a:rPr>
              <a:t>Sample brief description of each example: </a:t>
            </a:r>
            <a:endParaRPr i="1">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i="1">
                <a:solidFill>
                  <a:schemeClr val="dk1"/>
                </a:solidFill>
              </a:rPr>
              <a:t>Feasibility Study - some states like Kentucky (Senate Concurrent Resolution 171) are just starting to explore funding sources to conduct a feasibility study. There has been some variation with </a:t>
            </a:r>
            <a:endParaRPr i="1">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i="1">
                <a:solidFill>
                  <a:schemeClr val="dk1"/>
                </a:solidFill>
              </a:rPr>
              <a:t>Pennsylvania considered developing a Zero Emission Credits (ZEC) program </a:t>
            </a:r>
            <a:r>
              <a:rPr lang="en" i="1">
                <a:solidFill>
                  <a:schemeClr val="dk1"/>
                </a:solidFill>
                <a:highlight>
                  <a:srgbClr val="FFFFFF"/>
                </a:highlight>
              </a:rPr>
              <a:t>to compensate eligible </a:t>
            </a:r>
            <a:r>
              <a:rPr lang="en" i="1">
                <a:solidFill>
                  <a:srgbClr val="202124"/>
                </a:solidFill>
                <a:highlight>
                  <a:srgbClr val="FFFFFF"/>
                </a:highlight>
              </a:rPr>
              <a:t>electricity generators, which could include new nuclear) for the value of providing electricity without emitting greenhouse gases</a:t>
            </a:r>
            <a:endParaRPr i="1">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i="1">
                <a:solidFill>
                  <a:schemeClr val="dk1"/>
                </a:solidFill>
              </a:rPr>
              <a:t>New Jersey is considering funding mechanisms to support business that manufacture or develop advanced small modular reactors. </a:t>
            </a:r>
            <a:endParaRPr i="1">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3a7b3cdb5c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3a7b3cdb5c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Speaker Notes: </a:t>
            </a:r>
            <a:endParaRPr sz="1200" b="1">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highlight>
                  <a:schemeClr val="lt1"/>
                </a:highlight>
              </a:rPr>
              <a:t>Neither of the bills highlighted in this session have passed yet (NJ’s still in session) but were included to show some of the types of waste specific legislation introduced this session. </a:t>
            </a:r>
            <a:endParaRPr sz="1200">
              <a:solidFill>
                <a:schemeClr val="dk1"/>
              </a:solidFill>
              <a:highlight>
                <a:schemeClr val="lt1"/>
              </a:highlight>
            </a:endParaRPr>
          </a:p>
          <a:p>
            <a:pPr marL="0" lvl="0" indent="0" algn="l" rtl="0">
              <a:lnSpc>
                <a:spcPct val="115000"/>
              </a:lnSpc>
              <a:spcBef>
                <a:spcPts val="0"/>
              </a:spcBef>
              <a:spcAft>
                <a:spcPts val="0"/>
              </a:spcAft>
              <a:buNone/>
            </a:pPr>
            <a:endParaRPr sz="12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3a7b3cdb5c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3a7b3cdb5c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Concluding remarks / Q&amp;A time permitting </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0C73E6B7-D59B-BF4B-B69A-6F17790827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3314" name="Rectangle 2"/>
          <p:cNvSpPr>
            <a:spLocks noGrp="1" noChangeArrowheads="1"/>
          </p:cNvSpPr>
          <p:nvPr>
            <p:ph type="ctrTitle"/>
          </p:nvPr>
        </p:nvSpPr>
        <p:spPr>
          <a:xfrm>
            <a:off x="2606887" y="1445788"/>
            <a:ext cx="7730067" cy="470898"/>
          </a:xfrm>
        </p:spPr>
        <p:txBody>
          <a:bodyPr anchor="b"/>
          <a:lstStyle>
            <a:lvl1pPr>
              <a:spcBef>
                <a:spcPct val="40000"/>
              </a:spcBef>
              <a:defRPr sz="3600">
                <a:solidFill>
                  <a:srgbClr val="7CBF26"/>
                </a:solidFill>
              </a:defRPr>
            </a:lvl1pPr>
          </a:lstStyle>
          <a:p>
            <a:r>
              <a:rPr lang="en-US" dirty="0"/>
              <a:t>Click to edit Master title style</a:t>
            </a:r>
          </a:p>
        </p:txBody>
      </p:sp>
      <p:sp>
        <p:nvSpPr>
          <p:cNvPr id="13435" name="Rectangle 123"/>
          <p:cNvSpPr>
            <a:spLocks noGrp="1" noChangeArrowheads="1"/>
          </p:cNvSpPr>
          <p:nvPr>
            <p:ph type="subTitle" sz="quarter" idx="1"/>
          </p:nvPr>
        </p:nvSpPr>
        <p:spPr>
          <a:xfrm>
            <a:off x="2890521" y="2283398"/>
            <a:ext cx="7700433" cy="762000"/>
          </a:xfrm>
        </p:spPr>
        <p:txBody>
          <a:bodyPr/>
          <a:lstStyle>
            <a:lvl1pPr marL="0" indent="0">
              <a:spcBef>
                <a:spcPct val="20000"/>
              </a:spcBef>
              <a:buFontTx/>
              <a:buNone/>
              <a:defRPr sz="2400" b="1">
                <a:solidFill>
                  <a:schemeClr val="bg1">
                    <a:lumMod val="75000"/>
                  </a:schemeClr>
                </a:solidFill>
              </a:defRPr>
            </a:lvl1pPr>
          </a:lstStyle>
          <a:p>
            <a:r>
              <a:rPr lang="en-US" dirty="0"/>
              <a:t>Click to edit Master subtitle style</a:t>
            </a:r>
          </a:p>
        </p:txBody>
      </p:sp>
      <p:sp>
        <p:nvSpPr>
          <p:cNvPr id="41" name="Rectangle 124"/>
          <p:cNvSpPr>
            <a:spLocks noGrp="1" noChangeArrowheads="1"/>
          </p:cNvSpPr>
          <p:nvPr>
            <p:ph type="dt" sz="quarter" idx="10"/>
          </p:nvPr>
        </p:nvSpPr>
        <p:spPr bwMode="auto">
          <a:xfrm>
            <a:off x="3215641" y="3205736"/>
            <a:ext cx="7700433"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solidFill>
                  <a:schemeClr val="bg1">
                    <a:lumMod val="75000"/>
                  </a:schemeClr>
                </a:solidFill>
                <a:latin typeface="+mn-lt"/>
                <a:ea typeface="+mn-ea"/>
              </a:defRPr>
            </a:lvl1pPr>
          </a:lstStyle>
          <a:p>
            <a:fld id="{303E1434-89D5-4136-B205-27008AA1FB2D}" type="datetimeFigureOut">
              <a:rPr lang="en-US" smtClean="0"/>
              <a:pPr/>
              <a:t>6/29/2022</a:t>
            </a:fld>
            <a:endParaRPr lang="en-US" dirty="0"/>
          </a:p>
        </p:txBody>
      </p:sp>
      <p:sp>
        <p:nvSpPr>
          <p:cNvPr id="3" name="Rectangle 2"/>
          <p:cNvSpPr/>
          <p:nvPr userDrawn="1"/>
        </p:nvSpPr>
        <p:spPr>
          <a:xfrm>
            <a:off x="10590954" y="6457016"/>
            <a:ext cx="1226618" cy="246221"/>
          </a:xfrm>
          <a:prstGeom prst="rect">
            <a:avLst/>
          </a:prstGeom>
        </p:spPr>
        <p:txBody>
          <a:bodyPr wrap="none">
            <a:spAutoFit/>
          </a:bodyPr>
          <a:lstStyle/>
          <a:p>
            <a:r>
              <a:rPr lang="nl-NL" sz="1000" dirty="0">
                <a:solidFill>
                  <a:schemeClr val="bg1">
                    <a:lumMod val="65000"/>
                  </a:schemeClr>
                </a:solidFill>
              </a:rPr>
              <a:t>INL/MIS-18-50189</a:t>
            </a:r>
            <a:endParaRPr lang="en-US" sz="1000" dirty="0">
              <a:solidFill>
                <a:schemeClr val="bg1">
                  <a:lumMod val="65000"/>
                </a:schemeClr>
              </a:solidFill>
            </a:endParaRPr>
          </a:p>
        </p:txBody>
      </p:sp>
    </p:spTree>
    <p:extLst>
      <p:ext uri="{BB962C8B-B14F-4D97-AF65-F5344CB8AC3E}">
        <p14:creationId xmlns:p14="http://schemas.microsoft.com/office/powerpoint/2010/main" val="274523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501333">
              <a:defRPr/>
            </a:lvl2pPr>
            <a:lvl3pPr marL="960120">
              <a:defRPr/>
            </a:lvl3pPr>
            <a:lvl4pPr marL="1417320">
              <a:defRPr/>
            </a:lvl4pPr>
            <a:lvl5pPr marL="1874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8" name="Rectangle 84"/>
          <p:cNvSpPr>
            <a:spLocks noGrp="1" noChangeArrowheads="1"/>
          </p:cNvSpPr>
          <p:nvPr>
            <p:ph type="ftr" sz="quarter" idx="3"/>
          </p:nvPr>
        </p:nvSpPr>
        <p:spPr bwMode="auto">
          <a:xfrm>
            <a:off x="9211733" y="6553201"/>
            <a:ext cx="2406651"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dirty="0"/>
          </a:p>
        </p:txBody>
      </p:sp>
    </p:spTree>
    <p:extLst>
      <p:ext uri="{BB962C8B-B14F-4D97-AF65-F5344CB8AC3E}">
        <p14:creationId xmlns:p14="http://schemas.microsoft.com/office/powerpoint/2010/main" val="63980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7484" y="1598614"/>
            <a:ext cx="53848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485" y="1598614"/>
            <a:ext cx="5386916"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32477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8650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554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9493"/>
            <a:ext cx="4011084" cy="732508"/>
          </a:xfrm>
        </p:spPr>
        <p:txBody>
          <a:bodyPr anchor="t" anchorCtr="0"/>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766733" y="1039493"/>
            <a:ext cx="6815667"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395182"/>
            <a:ext cx="4011084"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98724"/>
            <a:ext cx="7315200" cy="366254"/>
          </a:xfrm>
        </p:spPr>
        <p:txBody>
          <a:bodyPr anchor="t" anchorCtr="0"/>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2389717" y="1105469"/>
            <a:ext cx="73152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Tree>
    <p:extLst>
      <p:ext uri="{BB962C8B-B14F-4D97-AF65-F5344CB8AC3E}">
        <p14:creationId xmlns:p14="http://schemas.microsoft.com/office/powerpoint/2010/main" val="394327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6A32785D-E611-D043-9DC8-5361B5ADDE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13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954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1962E25-7596-944F-9A96-5842AC5C703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07485" y="1004888"/>
            <a:ext cx="10974916"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607485" y="1598614"/>
            <a:ext cx="10974916"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09" name="Rectangle 85"/>
          <p:cNvSpPr>
            <a:spLocks noGrp="1" noChangeArrowheads="1"/>
          </p:cNvSpPr>
          <p:nvPr>
            <p:ph type="sldNum" sz="quarter" idx="4"/>
          </p:nvPr>
        </p:nvSpPr>
        <p:spPr bwMode="auto">
          <a:xfrm>
            <a:off x="11620500" y="6553200"/>
            <a:ext cx="347133"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5F868368-EC15-444D-9EFB-42436E21986C}" type="slidenum">
              <a:rPr lang="en-US" smtClean="0"/>
              <a:t>‹#›</a:t>
            </a:fld>
            <a:endParaRPr lang="en-US" dirty="0"/>
          </a:p>
        </p:txBody>
      </p:sp>
      <p:sp>
        <p:nvSpPr>
          <p:cNvPr id="1108" name="Rectangle 84"/>
          <p:cNvSpPr>
            <a:spLocks noGrp="1" noChangeArrowheads="1"/>
          </p:cNvSpPr>
          <p:nvPr>
            <p:ph type="ftr" sz="quarter" idx="3"/>
          </p:nvPr>
        </p:nvSpPr>
        <p:spPr bwMode="auto">
          <a:xfrm>
            <a:off x="9211733" y="6553201"/>
            <a:ext cx="2406651"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dirty="0"/>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rtl="0" eaLnBrk="1" fontAlgn="base" hangingPunct="1">
        <a:lnSpc>
          <a:spcPct val="85000"/>
        </a:lnSpc>
        <a:spcBef>
          <a:spcPct val="0"/>
        </a:spcBef>
        <a:spcAft>
          <a:spcPct val="0"/>
        </a:spcAft>
        <a:defRPr sz="2800" b="1" i="1">
          <a:solidFill>
            <a:srgbClr val="022170"/>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950" y="2559543"/>
            <a:ext cx="8661748" cy="470898"/>
          </a:xfrm>
        </p:spPr>
        <p:txBody>
          <a:bodyPr/>
          <a:lstStyle/>
          <a:p>
            <a:pPr lvl="0"/>
            <a:r>
              <a:rPr lang="en-US" dirty="0">
                <a:solidFill>
                  <a:schemeClr val="bg1"/>
                </a:solidFill>
              </a:rPr>
              <a:t>State Level Trends</a:t>
            </a:r>
          </a:p>
        </p:txBody>
      </p:sp>
      <p:sp>
        <p:nvSpPr>
          <p:cNvPr id="3" name="Subtitle 2"/>
          <p:cNvSpPr>
            <a:spLocks noGrp="1"/>
          </p:cNvSpPr>
          <p:nvPr>
            <p:ph type="subTitle" sz="quarter" idx="1"/>
          </p:nvPr>
        </p:nvSpPr>
        <p:spPr>
          <a:xfrm>
            <a:off x="3150523" y="3255035"/>
            <a:ext cx="7273175" cy="762000"/>
          </a:xfrm>
        </p:spPr>
        <p:txBody>
          <a:bodyPr/>
          <a:lstStyle/>
          <a:p>
            <a:r>
              <a:rPr lang="en-US" dirty="0"/>
              <a:t>June 29, 2022</a:t>
            </a:r>
          </a:p>
          <a:p>
            <a:r>
              <a:rPr lang="en-US" dirty="0"/>
              <a:t>Christine King, Director GAIN</a:t>
            </a:r>
          </a:p>
          <a:p>
            <a:r>
              <a:rPr lang="en-US" dirty="0"/>
              <a:t>Kentucky Office of Energy Policy Workshop</a:t>
            </a:r>
          </a:p>
          <a:p>
            <a:r>
              <a:rPr lang="en-US" dirty="0"/>
              <a:t>Frankfurt, KY</a:t>
            </a:r>
          </a:p>
        </p:txBody>
      </p:sp>
    </p:spTree>
    <p:extLst>
      <p:ext uri="{BB962C8B-B14F-4D97-AF65-F5344CB8AC3E}">
        <p14:creationId xmlns:p14="http://schemas.microsoft.com/office/powerpoint/2010/main" val="3630905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10BE0-7AE5-4BE0-9FA1-836E80204F50}"/>
              </a:ext>
            </a:extLst>
          </p:cNvPr>
          <p:cNvPicPr>
            <a:picLocks noChangeAspect="1"/>
          </p:cNvPicPr>
          <p:nvPr/>
        </p:nvPicPr>
        <p:blipFill rotWithShape="1">
          <a:blip r:embed="rId3"/>
          <a:srcRect l="4806" b="44581"/>
          <a:stretch/>
        </p:blipFill>
        <p:spPr>
          <a:xfrm>
            <a:off x="526949" y="1025298"/>
            <a:ext cx="4537019" cy="1846307"/>
          </a:xfrm>
          <a:prstGeom prst="rect">
            <a:avLst/>
          </a:prstGeom>
        </p:spPr>
      </p:pic>
      <p:graphicFrame>
        <p:nvGraphicFramePr>
          <p:cNvPr id="4" name="Table 9">
            <a:extLst>
              <a:ext uri="{FF2B5EF4-FFF2-40B4-BE49-F238E27FC236}">
                <a16:creationId xmlns:a16="http://schemas.microsoft.com/office/drawing/2014/main" id="{2CDABCC8-B89C-4EE8-AD99-8B65A1CE4864}"/>
              </a:ext>
            </a:extLst>
          </p:cNvPr>
          <p:cNvGraphicFramePr>
            <a:graphicFrameLocks noGrp="1"/>
          </p:cNvGraphicFramePr>
          <p:nvPr/>
        </p:nvGraphicFramePr>
        <p:xfrm>
          <a:off x="435428" y="2823709"/>
          <a:ext cx="5790112" cy="3909854"/>
        </p:xfrm>
        <a:graphic>
          <a:graphicData uri="http://schemas.openxmlformats.org/drawingml/2006/table">
            <a:tbl>
              <a:tblPr firstRow="1" bandRow="1">
                <a:tableStyleId>{5C22544A-7EE6-4342-B048-85BDC9FD1C3A}</a:tableStyleId>
              </a:tblPr>
              <a:tblGrid>
                <a:gridCol w="1010195">
                  <a:extLst>
                    <a:ext uri="{9D8B030D-6E8A-4147-A177-3AD203B41FA5}">
                      <a16:colId xmlns:a16="http://schemas.microsoft.com/office/drawing/2014/main" val="1154200104"/>
                    </a:ext>
                  </a:extLst>
                </a:gridCol>
                <a:gridCol w="1120735">
                  <a:extLst>
                    <a:ext uri="{9D8B030D-6E8A-4147-A177-3AD203B41FA5}">
                      <a16:colId xmlns:a16="http://schemas.microsoft.com/office/drawing/2014/main" val="3994300895"/>
                    </a:ext>
                  </a:extLst>
                </a:gridCol>
                <a:gridCol w="3659182">
                  <a:extLst>
                    <a:ext uri="{9D8B030D-6E8A-4147-A177-3AD203B41FA5}">
                      <a16:colId xmlns:a16="http://schemas.microsoft.com/office/drawing/2014/main" val="3097356664"/>
                    </a:ext>
                  </a:extLst>
                </a:gridCol>
              </a:tblGrid>
              <a:tr h="245943">
                <a:tc>
                  <a:txBody>
                    <a:bodyPr/>
                    <a:lstStyle/>
                    <a:p>
                      <a:r>
                        <a:rPr lang="en-US" sz="1200" dirty="0"/>
                        <a:t>State</a:t>
                      </a:r>
                    </a:p>
                  </a:txBody>
                  <a:tcPr/>
                </a:tc>
                <a:tc>
                  <a:txBody>
                    <a:bodyPr/>
                    <a:lstStyle/>
                    <a:p>
                      <a:r>
                        <a:rPr lang="en-US" sz="1200" dirty="0"/>
                        <a:t>Bill</a:t>
                      </a:r>
                    </a:p>
                  </a:txBody>
                  <a:tcPr/>
                </a:tc>
                <a:tc>
                  <a:txBody>
                    <a:bodyPr/>
                    <a:lstStyle/>
                    <a:p>
                      <a:r>
                        <a:rPr lang="en-US" sz="1200" dirty="0"/>
                        <a:t>Description</a:t>
                      </a:r>
                    </a:p>
                  </a:txBody>
                  <a:tcPr/>
                </a:tc>
                <a:extLst>
                  <a:ext uri="{0D108BD9-81ED-4DB2-BD59-A6C34878D82A}">
                    <a16:rowId xmlns:a16="http://schemas.microsoft.com/office/drawing/2014/main" val="554448790"/>
                  </a:ext>
                </a:extLst>
              </a:tr>
              <a:tr h="573868">
                <a:tc>
                  <a:txBody>
                    <a:bodyPr/>
                    <a:lstStyle/>
                    <a:p>
                      <a:r>
                        <a:rPr lang="en-US" sz="1200" dirty="0"/>
                        <a:t>New Hampshire</a:t>
                      </a:r>
                    </a:p>
                  </a:txBody>
                  <a:tcPr/>
                </a:tc>
                <a:tc>
                  <a:txBody>
                    <a:bodyPr/>
                    <a:lstStyle/>
                    <a:p>
                      <a:r>
                        <a:rPr lang="en-US" sz="1200" dirty="0"/>
                        <a:t>H 543</a:t>
                      </a:r>
                    </a:p>
                  </a:txBody>
                  <a:tcPr/>
                </a:tc>
                <a:tc>
                  <a:txBody>
                    <a:bodyPr/>
                    <a:lstStyle/>
                    <a:p>
                      <a:r>
                        <a:rPr lang="en-US" sz="1200" dirty="0"/>
                        <a:t>Establishes a commission to study nuclear power and nuclear reactor technology in state</a:t>
                      </a:r>
                    </a:p>
                  </a:txBody>
                  <a:tcPr/>
                </a:tc>
                <a:extLst>
                  <a:ext uri="{0D108BD9-81ED-4DB2-BD59-A6C34878D82A}">
                    <a16:rowId xmlns:a16="http://schemas.microsoft.com/office/drawing/2014/main" val="1144851791"/>
                  </a:ext>
                </a:extLst>
              </a:tr>
              <a:tr h="409906">
                <a:tc>
                  <a:txBody>
                    <a:bodyPr/>
                    <a:lstStyle/>
                    <a:p>
                      <a:r>
                        <a:rPr lang="en-US" sz="1200" dirty="0"/>
                        <a:t>Connecticut</a:t>
                      </a:r>
                    </a:p>
                  </a:txBody>
                  <a:tcPr/>
                </a:tc>
                <a:tc>
                  <a:txBody>
                    <a:bodyPr/>
                    <a:lstStyle/>
                    <a:p>
                      <a:r>
                        <a:rPr lang="en-US" sz="1200" dirty="0"/>
                        <a:t>HB 5200</a:t>
                      </a:r>
                    </a:p>
                  </a:txBody>
                  <a:tcPr/>
                </a:tc>
                <a:tc>
                  <a:txBody>
                    <a:bodyPr/>
                    <a:lstStyle/>
                    <a:p>
                      <a:r>
                        <a:rPr lang="en-US" sz="1200" dirty="0"/>
                        <a:t>Task force to study hydrogen power</a:t>
                      </a:r>
                    </a:p>
                  </a:txBody>
                  <a:tcPr/>
                </a:tc>
                <a:extLst>
                  <a:ext uri="{0D108BD9-81ED-4DB2-BD59-A6C34878D82A}">
                    <a16:rowId xmlns:a16="http://schemas.microsoft.com/office/drawing/2014/main" val="1240766351"/>
                  </a:ext>
                </a:extLst>
              </a:tr>
              <a:tr h="409906">
                <a:tc>
                  <a:txBody>
                    <a:bodyPr/>
                    <a:lstStyle/>
                    <a:p>
                      <a:r>
                        <a:rPr lang="en-US" sz="1200" dirty="0"/>
                        <a:t>Virginia</a:t>
                      </a:r>
                    </a:p>
                  </a:txBody>
                  <a:tcPr/>
                </a:tc>
                <a:tc>
                  <a:txBody>
                    <a:bodyPr/>
                    <a:lstStyle/>
                    <a:p>
                      <a:r>
                        <a:rPr lang="en-US" sz="1200" dirty="0"/>
                        <a:t>HB 894</a:t>
                      </a:r>
                    </a:p>
                  </a:txBody>
                  <a:tcPr/>
                </a:tc>
                <a:tc>
                  <a:txBody>
                    <a:bodyPr/>
                    <a:lstStyle/>
                    <a:p>
                      <a:r>
                        <a:rPr lang="en-US" sz="1200" dirty="0"/>
                        <a:t>Establishes Southside Virginia Energy Research Development Authority. Siting SMRs at fossil sites</a:t>
                      </a:r>
                    </a:p>
                  </a:txBody>
                  <a:tcPr/>
                </a:tc>
                <a:extLst>
                  <a:ext uri="{0D108BD9-81ED-4DB2-BD59-A6C34878D82A}">
                    <a16:rowId xmlns:a16="http://schemas.microsoft.com/office/drawing/2014/main" val="472774222"/>
                  </a:ext>
                </a:extLst>
              </a:tr>
              <a:tr h="250643">
                <a:tc>
                  <a:txBody>
                    <a:bodyPr/>
                    <a:lstStyle/>
                    <a:p>
                      <a:r>
                        <a:rPr lang="en-US" sz="1200" dirty="0"/>
                        <a:t>Nebraska</a:t>
                      </a:r>
                    </a:p>
                  </a:txBody>
                  <a:tcPr/>
                </a:tc>
                <a:tc>
                  <a:txBody>
                    <a:bodyPr/>
                    <a:lstStyle/>
                    <a:p>
                      <a:r>
                        <a:rPr lang="en-US" sz="1200" dirty="0"/>
                        <a:t>LB 1099</a:t>
                      </a:r>
                    </a:p>
                  </a:txBody>
                  <a:tcPr/>
                </a:tc>
                <a:tc>
                  <a:txBody>
                    <a:bodyPr/>
                    <a:lstStyle/>
                    <a:p>
                      <a:r>
                        <a:rPr lang="en-US" sz="1200" dirty="0"/>
                        <a:t>Working group to look at regional hydrogen hub</a:t>
                      </a:r>
                    </a:p>
                  </a:txBody>
                  <a:tcPr/>
                </a:tc>
                <a:extLst>
                  <a:ext uri="{0D108BD9-81ED-4DB2-BD59-A6C34878D82A}">
                    <a16:rowId xmlns:a16="http://schemas.microsoft.com/office/drawing/2014/main" val="2241032408"/>
                  </a:ext>
                </a:extLst>
              </a:tr>
              <a:tr h="250643">
                <a:tc>
                  <a:txBody>
                    <a:bodyPr/>
                    <a:lstStyle/>
                    <a:p>
                      <a:r>
                        <a:rPr lang="en-US" sz="1200" dirty="0"/>
                        <a:t>Wyoming</a:t>
                      </a:r>
                    </a:p>
                  </a:txBody>
                  <a:tcPr/>
                </a:tc>
                <a:tc>
                  <a:txBody>
                    <a:bodyPr/>
                    <a:lstStyle/>
                    <a:p>
                      <a:r>
                        <a:rPr lang="en-US" sz="1200" dirty="0"/>
                        <a:t>SB 1</a:t>
                      </a:r>
                    </a:p>
                  </a:txBody>
                  <a:tcPr/>
                </a:tc>
                <a:tc>
                  <a:txBody>
                    <a:bodyPr/>
                    <a:lstStyle/>
                    <a:p>
                      <a:r>
                        <a:rPr lang="en-US" sz="1200" dirty="0"/>
                        <a:t>Several initiatives here</a:t>
                      </a:r>
                    </a:p>
                  </a:txBody>
                  <a:tcPr/>
                </a:tc>
                <a:extLst>
                  <a:ext uri="{0D108BD9-81ED-4DB2-BD59-A6C34878D82A}">
                    <a16:rowId xmlns:a16="http://schemas.microsoft.com/office/drawing/2014/main" val="1359831562"/>
                  </a:ext>
                </a:extLst>
              </a:tr>
              <a:tr h="250643">
                <a:tc>
                  <a:txBody>
                    <a:bodyPr/>
                    <a:lstStyle/>
                    <a:p>
                      <a:r>
                        <a:rPr lang="en-US" sz="1200" dirty="0"/>
                        <a:t>Illinois</a:t>
                      </a:r>
                    </a:p>
                  </a:txBody>
                  <a:tcPr/>
                </a:tc>
                <a:tc>
                  <a:txBody>
                    <a:bodyPr/>
                    <a:lstStyle/>
                    <a:p>
                      <a:r>
                        <a:rPr lang="en-US" sz="1200" dirty="0"/>
                        <a:t>SB 3613</a:t>
                      </a:r>
                    </a:p>
                  </a:txBody>
                  <a:tcPr/>
                </a:tc>
                <a:tc>
                  <a:txBody>
                    <a:bodyPr/>
                    <a:lstStyle/>
                    <a:p>
                      <a:r>
                        <a:rPr lang="en-US" sz="1200" dirty="0"/>
                        <a:t>Task force to collaborate on IL Hydrogen Hub</a:t>
                      </a:r>
                    </a:p>
                  </a:txBody>
                  <a:tcPr/>
                </a:tc>
                <a:extLst>
                  <a:ext uri="{0D108BD9-81ED-4DB2-BD59-A6C34878D82A}">
                    <a16:rowId xmlns:a16="http://schemas.microsoft.com/office/drawing/2014/main" val="2392104921"/>
                  </a:ext>
                </a:extLst>
              </a:tr>
              <a:tr h="409906">
                <a:tc>
                  <a:txBody>
                    <a:bodyPr/>
                    <a:lstStyle/>
                    <a:p>
                      <a:r>
                        <a:rPr lang="en-US" sz="1200" dirty="0"/>
                        <a:t>Kentucky</a:t>
                      </a:r>
                    </a:p>
                  </a:txBody>
                  <a:tcPr/>
                </a:tc>
                <a:tc>
                  <a:txBody>
                    <a:bodyPr/>
                    <a:lstStyle/>
                    <a:p>
                      <a:r>
                        <a:rPr lang="en-US" sz="1200" dirty="0"/>
                        <a:t>SCR 171</a:t>
                      </a:r>
                    </a:p>
                  </a:txBody>
                  <a:tcPr/>
                </a:tc>
                <a:tc>
                  <a:txBody>
                    <a:bodyPr/>
                    <a:lstStyle/>
                    <a:p>
                      <a:r>
                        <a:rPr lang="en-US" sz="1200" dirty="0"/>
                        <a:t>Find experts and dollars to conduct adv nuclear feasibility study</a:t>
                      </a:r>
                    </a:p>
                  </a:txBody>
                  <a:tcPr/>
                </a:tc>
                <a:extLst>
                  <a:ext uri="{0D108BD9-81ED-4DB2-BD59-A6C34878D82A}">
                    <a16:rowId xmlns:a16="http://schemas.microsoft.com/office/drawing/2014/main" val="3373550817"/>
                  </a:ext>
                </a:extLst>
              </a:tr>
              <a:tr h="409906">
                <a:tc>
                  <a:txBody>
                    <a:bodyPr/>
                    <a:lstStyle/>
                    <a:p>
                      <a:r>
                        <a:rPr lang="en-US" sz="1200" dirty="0"/>
                        <a:t>Montana</a:t>
                      </a:r>
                    </a:p>
                  </a:txBody>
                  <a:tcPr/>
                </a:tc>
                <a:tc>
                  <a:txBody>
                    <a:bodyPr/>
                    <a:lstStyle/>
                    <a:p>
                      <a:r>
                        <a:rPr lang="en-US" sz="1200" dirty="0"/>
                        <a:t>SJ 3</a:t>
                      </a:r>
                    </a:p>
                  </a:txBody>
                  <a:tcPr/>
                </a:tc>
                <a:tc>
                  <a:txBody>
                    <a:bodyPr/>
                    <a:lstStyle/>
                    <a:p>
                      <a:r>
                        <a:rPr lang="en-US" sz="1200" dirty="0"/>
                        <a:t>Energy and Telecommunications Interim Committee Coal Strip Study</a:t>
                      </a:r>
                    </a:p>
                  </a:txBody>
                  <a:tcPr/>
                </a:tc>
                <a:extLst>
                  <a:ext uri="{0D108BD9-81ED-4DB2-BD59-A6C34878D82A}">
                    <a16:rowId xmlns:a16="http://schemas.microsoft.com/office/drawing/2014/main" val="3079524785"/>
                  </a:ext>
                </a:extLst>
              </a:tr>
              <a:tr h="409906">
                <a:tc>
                  <a:txBody>
                    <a:bodyPr/>
                    <a:lstStyle/>
                    <a:p>
                      <a:r>
                        <a:rPr lang="en-US" sz="1200" dirty="0"/>
                        <a:t>Maryland</a:t>
                      </a:r>
                    </a:p>
                  </a:txBody>
                  <a:tcPr/>
                </a:tc>
                <a:tc>
                  <a:txBody>
                    <a:bodyPr/>
                    <a:lstStyle/>
                    <a:p>
                      <a:r>
                        <a:rPr lang="en-US" sz="1200" dirty="0"/>
                        <a:t>Climate </a:t>
                      </a:r>
                      <a:r>
                        <a:rPr lang="en-US" sz="1200" dirty="0" err="1"/>
                        <a:t>Solns</a:t>
                      </a:r>
                      <a:r>
                        <a:rPr lang="en-US" sz="1200" dirty="0"/>
                        <a:t> Now Act</a:t>
                      </a:r>
                    </a:p>
                  </a:txBody>
                  <a:tcPr/>
                </a:tc>
                <a:tc>
                  <a:txBody>
                    <a:bodyPr/>
                    <a:lstStyle/>
                    <a:p>
                      <a:r>
                        <a:rPr lang="en-US" sz="1200" dirty="0"/>
                        <a:t>Advanced nuclear study with X-energy</a:t>
                      </a:r>
                    </a:p>
                  </a:txBody>
                  <a:tcPr/>
                </a:tc>
                <a:extLst>
                  <a:ext uri="{0D108BD9-81ED-4DB2-BD59-A6C34878D82A}">
                    <a16:rowId xmlns:a16="http://schemas.microsoft.com/office/drawing/2014/main" val="2207752285"/>
                  </a:ext>
                </a:extLst>
              </a:tr>
            </a:tbl>
          </a:graphicData>
        </a:graphic>
      </p:graphicFrame>
      <p:graphicFrame>
        <p:nvGraphicFramePr>
          <p:cNvPr id="5" name="Table 9">
            <a:extLst>
              <a:ext uri="{FF2B5EF4-FFF2-40B4-BE49-F238E27FC236}">
                <a16:creationId xmlns:a16="http://schemas.microsoft.com/office/drawing/2014/main" id="{E0661DA6-F032-4647-9528-83AEB774D4C4}"/>
              </a:ext>
            </a:extLst>
          </p:cNvPr>
          <p:cNvGraphicFramePr>
            <a:graphicFrameLocks noGrp="1"/>
          </p:cNvGraphicFramePr>
          <p:nvPr>
            <p:extLst>
              <p:ext uri="{D42A27DB-BD31-4B8C-83A1-F6EECF244321}">
                <p14:modId xmlns:p14="http://schemas.microsoft.com/office/powerpoint/2010/main" val="3230901607"/>
              </p:ext>
            </p:extLst>
          </p:nvPr>
        </p:nvGraphicFramePr>
        <p:xfrm>
          <a:off x="6976963" y="3852744"/>
          <a:ext cx="4282993" cy="1851784"/>
        </p:xfrm>
        <a:graphic>
          <a:graphicData uri="http://schemas.openxmlformats.org/drawingml/2006/table">
            <a:tbl>
              <a:tblPr firstRow="1" bandRow="1">
                <a:tableStyleId>{5C22544A-7EE6-4342-B048-85BDC9FD1C3A}</a:tableStyleId>
              </a:tblPr>
              <a:tblGrid>
                <a:gridCol w="1380735">
                  <a:extLst>
                    <a:ext uri="{9D8B030D-6E8A-4147-A177-3AD203B41FA5}">
                      <a16:colId xmlns:a16="http://schemas.microsoft.com/office/drawing/2014/main" val="1154200104"/>
                    </a:ext>
                  </a:extLst>
                </a:gridCol>
                <a:gridCol w="1451129">
                  <a:extLst>
                    <a:ext uri="{9D8B030D-6E8A-4147-A177-3AD203B41FA5}">
                      <a16:colId xmlns:a16="http://schemas.microsoft.com/office/drawing/2014/main" val="3994300895"/>
                    </a:ext>
                  </a:extLst>
                </a:gridCol>
                <a:gridCol w="1451129">
                  <a:extLst>
                    <a:ext uri="{9D8B030D-6E8A-4147-A177-3AD203B41FA5}">
                      <a16:colId xmlns:a16="http://schemas.microsoft.com/office/drawing/2014/main" val="2336464908"/>
                    </a:ext>
                  </a:extLst>
                </a:gridCol>
              </a:tblGrid>
              <a:tr h="299575">
                <a:tc>
                  <a:txBody>
                    <a:bodyPr/>
                    <a:lstStyle/>
                    <a:p>
                      <a:r>
                        <a:rPr lang="en-US" sz="1400" dirty="0"/>
                        <a:t>State</a:t>
                      </a:r>
                    </a:p>
                  </a:txBody>
                  <a:tcPr/>
                </a:tc>
                <a:tc>
                  <a:txBody>
                    <a:bodyPr/>
                    <a:lstStyle/>
                    <a:p>
                      <a:r>
                        <a:rPr lang="en-US" sz="1400" dirty="0"/>
                        <a:t>Bill</a:t>
                      </a:r>
                    </a:p>
                  </a:txBody>
                  <a:tcPr/>
                </a:tc>
                <a:tc>
                  <a:txBody>
                    <a:bodyPr/>
                    <a:lstStyle/>
                    <a:p>
                      <a:r>
                        <a:rPr lang="en-US" sz="1400" dirty="0"/>
                        <a:t>State</a:t>
                      </a:r>
                    </a:p>
                  </a:txBody>
                  <a:tcPr/>
                </a:tc>
                <a:extLst>
                  <a:ext uri="{0D108BD9-81ED-4DB2-BD59-A6C34878D82A}">
                    <a16:rowId xmlns:a16="http://schemas.microsoft.com/office/drawing/2014/main" val="554448790"/>
                  </a:ext>
                </a:extLst>
              </a:tr>
              <a:tr h="305441">
                <a:tc gridSpan="2">
                  <a:txBody>
                    <a:bodyPr/>
                    <a:lstStyle/>
                    <a:p>
                      <a:pPr algn="ctr"/>
                      <a:r>
                        <a:rPr lang="en-US" sz="1400" b="1" dirty="0"/>
                        <a:t>Pending</a:t>
                      </a:r>
                    </a:p>
                  </a:txBody>
                  <a:tcPr/>
                </a:tc>
                <a:tc hMerge="1">
                  <a:txBody>
                    <a:bodyPr/>
                    <a:lstStyle/>
                    <a:p>
                      <a:endParaRPr lang="en-US" dirty="0"/>
                    </a:p>
                  </a:txBody>
                  <a:tcPr/>
                </a:tc>
                <a:tc>
                  <a:txBody>
                    <a:bodyPr/>
                    <a:lstStyle/>
                    <a:p>
                      <a:pPr algn="ctr"/>
                      <a:r>
                        <a:rPr lang="en-US" sz="1400" b="1" dirty="0"/>
                        <a:t>Did Not Pass</a:t>
                      </a:r>
                    </a:p>
                  </a:txBody>
                  <a:tcPr/>
                </a:tc>
                <a:extLst>
                  <a:ext uri="{0D108BD9-81ED-4DB2-BD59-A6C34878D82A}">
                    <a16:rowId xmlns:a16="http://schemas.microsoft.com/office/drawing/2014/main" val="1144851791"/>
                  </a:ext>
                </a:extLst>
              </a:tr>
              <a:tr h="279401">
                <a:tc>
                  <a:txBody>
                    <a:bodyPr/>
                    <a:lstStyle/>
                    <a:p>
                      <a:r>
                        <a:rPr lang="en-US" sz="1400" dirty="0"/>
                        <a:t>Michigan</a:t>
                      </a:r>
                    </a:p>
                  </a:txBody>
                  <a:tcPr/>
                </a:tc>
                <a:tc>
                  <a:txBody>
                    <a:bodyPr/>
                    <a:lstStyle/>
                    <a:p>
                      <a:r>
                        <a:rPr lang="en-US" sz="1400" dirty="0"/>
                        <a:t>HB 6019</a:t>
                      </a:r>
                    </a:p>
                  </a:txBody>
                  <a:tcPr/>
                </a:tc>
                <a:tc>
                  <a:txBody>
                    <a:bodyPr/>
                    <a:lstStyle/>
                    <a:p>
                      <a:r>
                        <a:rPr lang="en-US" sz="1400" dirty="0"/>
                        <a:t>Nebraska</a:t>
                      </a:r>
                    </a:p>
                  </a:txBody>
                  <a:tcPr/>
                </a:tc>
                <a:extLst>
                  <a:ext uri="{0D108BD9-81ED-4DB2-BD59-A6C34878D82A}">
                    <a16:rowId xmlns:a16="http://schemas.microsoft.com/office/drawing/2014/main" val="1240766351"/>
                  </a:ext>
                </a:extLst>
              </a:tr>
              <a:tr h="418583">
                <a:tc>
                  <a:txBody>
                    <a:bodyPr/>
                    <a:lstStyle/>
                    <a:p>
                      <a:r>
                        <a:rPr lang="en-US" sz="1400" dirty="0"/>
                        <a:t>New Jersey</a:t>
                      </a:r>
                    </a:p>
                  </a:txBody>
                  <a:tcPr/>
                </a:tc>
                <a:tc>
                  <a:txBody>
                    <a:bodyPr/>
                    <a:lstStyle/>
                    <a:p>
                      <a:r>
                        <a:rPr lang="en-US" sz="1400" dirty="0"/>
                        <a:t>S 1384</a:t>
                      </a:r>
                    </a:p>
                  </a:txBody>
                  <a:tcPr/>
                </a:tc>
                <a:tc>
                  <a:txBody>
                    <a:bodyPr/>
                    <a:lstStyle/>
                    <a:p>
                      <a:r>
                        <a:rPr lang="en-US" sz="1400" dirty="0"/>
                        <a:t>Oklahoma</a:t>
                      </a:r>
                    </a:p>
                  </a:txBody>
                  <a:tcPr/>
                </a:tc>
                <a:extLst>
                  <a:ext uri="{0D108BD9-81ED-4DB2-BD59-A6C34878D82A}">
                    <a16:rowId xmlns:a16="http://schemas.microsoft.com/office/drawing/2014/main" val="472774222"/>
                  </a:ext>
                </a:extLst>
              </a:tr>
              <a:tr h="474981">
                <a:tc>
                  <a:txBody>
                    <a:bodyPr/>
                    <a:lstStyle/>
                    <a:p>
                      <a:r>
                        <a:rPr lang="en-US" sz="1400" dirty="0"/>
                        <a:t>Minnesota</a:t>
                      </a:r>
                    </a:p>
                  </a:txBody>
                  <a:tcPr/>
                </a:tc>
                <a:tc>
                  <a:txBody>
                    <a:bodyPr/>
                    <a:lstStyle/>
                    <a:p>
                      <a:r>
                        <a:rPr lang="en-US" sz="1400" dirty="0"/>
                        <a:t>SF 4163 </a:t>
                      </a:r>
                    </a:p>
                    <a:p>
                      <a:r>
                        <a:rPr lang="en-US" sz="1400" dirty="0"/>
                        <a:t>HF 4462</a:t>
                      </a:r>
                    </a:p>
                  </a:txBody>
                  <a:tcPr/>
                </a:tc>
                <a:tc>
                  <a:txBody>
                    <a:bodyPr/>
                    <a:lstStyle/>
                    <a:p>
                      <a:r>
                        <a:rPr lang="en-US" sz="1400" dirty="0"/>
                        <a:t>Colorado</a:t>
                      </a:r>
                    </a:p>
                  </a:txBody>
                  <a:tcPr/>
                </a:tc>
                <a:extLst>
                  <a:ext uri="{0D108BD9-81ED-4DB2-BD59-A6C34878D82A}">
                    <a16:rowId xmlns:a16="http://schemas.microsoft.com/office/drawing/2014/main" val="2241032408"/>
                  </a:ext>
                </a:extLst>
              </a:tr>
            </a:tbl>
          </a:graphicData>
        </a:graphic>
      </p:graphicFrame>
      <p:sp>
        <p:nvSpPr>
          <p:cNvPr id="6" name="TextBox 5">
            <a:extLst>
              <a:ext uri="{FF2B5EF4-FFF2-40B4-BE49-F238E27FC236}">
                <a16:creationId xmlns:a16="http://schemas.microsoft.com/office/drawing/2014/main" id="{142431DB-267E-41BD-A3DD-C4CD06995263}"/>
              </a:ext>
            </a:extLst>
          </p:cNvPr>
          <p:cNvSpPr txBox="1"/>
          <p:nvPr/>
        </p:nvSpPr>
        <p:spPr>
          <a:xfrm>
            <a:off x="6893282" y="1406871"/>
            <a:ext cx="445035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9 states passed legislation related to studying nuclear technology</a:t>
            </a:r>
          </a:p>
          <a:p>
            <a:pPr marL="742950" lvl="1" indent="-285750">
              <a:buFont typeface="Arial" panose="020B0604020202020204" pitchFamily="34" charset="0"/>
              <a:buChar char="•"/>
            </a:pPr>
            <a:r>
              <a:rPr lang="en-US" dirty="0"/>
              <a:t>VA, MD, MT specific to fossil sites</a:t>
            </a:r>
          </a:p>
          <a:p>
            <a:pPr marL="285750" indent="-285750">
              <a:buFont typeface="Arial" panose="020B0604020202020204" pitchFamily="34" charset="0"/>
              <a:buChar char="•"/>
            </a:pPr>
            <a:r>
              <a:rPr lang="en-US" dirty="0"/>
              <a:t>3 states with pending legislation</a:t>
            </a:r>
          </a:p>
          <a:p>
            <a:pPr marL="742950" lvl="1" indent="-285750">
              <a:buFont typeface="Arial" panose="020B0604020202020204" pitchFamily="34" charset="0"/>
              <a:buChar char="•"/>
            </a:pPr>
            <a:r>
              <a:rPr lang="en-US" dirty="0"/>
              <a:t>NJ – fusion focus</a:t>
            </a:r>
          </a:p>
          <a:p>
            <a:pPr marL="285750" indent="-285750">
              <a:buFont typeface="Arial" panose="020B0604020202020204" pitchFamily="34" charset="0"/>
              <a:buChar char="•"/>
            </a:pPr>
            <a:r>
              <a:rPr lang="en-US" dirty="0"/>
              <a:t>3 states did not pass</a:t>
            </a:r>
          </a:p>
          <a:p>
            <a:pPr marL="742950" lvl="1" indent="-285750">
              <a:buFont typeface="Arial" panose="020B0604020202020204" pitchFamily="34" charset="0"/>
              <a:buChar char="•"/>
            </a:pPr>
            <a:r>
              <a:rPr lang="en-US" dirty="0"/>
              <a:t>NE and Colorado are moving ahead with grassroots efforts</a:t>
            </a:r>
          </a:p>
        </p:txBody>
      </p:sp>
      <p:sp>
        <p:nvSpPr>
          <p:cNvPr id="2" name="Title 1">
            <a:extLst>
              <a:ext uri="{FF2B5EF4-FFF2-40B4-BE49-F238E27FC236}">
                <a16:creationId xmlns:a16="http://schemas.microsoft.com/office/drawing/2014/main" id="{CBF8A79A-1861-4A8E-9B60-D69304D9C73C}"/>
              </a:ext>
            </a:extLst>
          </p:cNvPr>
          <p:cNvSpPr>
            <a:spLocks noGrp="1"/>
          </p:cNvSpPr>
          <p:nvPr>
            <p:ph type="title"/>
          </p:nvPr>
        </p:nvSpPr>
        <p:spPr>
          <a:xfrm>
            <a:off x="581428" y="764902"/>
            <a:ext cx="10974916" cy="377026"/>
          </a:xfrm>
        </p:spPr>
        <p:txBody>
          <a:bodyPr>
            <a:normAutofit fontScale="90000"/>
          </a:bodyPr>
          <a:lstStyle/>
          <a:p>
            <a:r>
              <a:rPr lang="en-US" sz="4000" dirty="0"/>
              <a:t>State Level Studies or Task Forces</a:t>
            </a:r>
          </a:p>
        </p:txBody>
      </p:sp>
      <p:sp>
        <p:nvSpPr>
          <p:cNvPr id="7" name="Star: 5 Points 6">
            <a:extLst>
              <a:ext uri="{FF2B5EF4-FFF2-40B4-BE49-F238E27FC236}">
                <a16:creationId xmlns:a16="http://schemas.microsoft.com/office/drawing/2014/main" id="{379CE0AE-3E77-EAB3-A3C8-B6195E341872}"/>
              </a:ext>
            </a:extLst>
          </p:cNvPr>
          <p:cNvSpPr/>
          <p:nvPr/>
        </p:nvSpPr>
        <p:spPr bwMode="auto">
          <a:xfrm>
            <a:off x="3639064" y="2561033"/>
            <a:ext cx="142103" cy="172995"/>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FD290115-6DAC-6CCE-EDA6-29C79016A3C7}"/>
              </a:ext>
            </a:extLst>
          </p:cNvPr>
          <p:cNvPicPr>
            <a:picLocks noChangeAspect="1"/>
          </p:cNvPicPr>
          <p:nvPr/>
        </p:nvPicPr>
        <p:blipFill>
          <a:blip r:embed="rId4"/>
          <a:stretch>
            <a:fillRect/>
          </a:stretch>
        </p:blipFill>
        <p:spPr>
          <a:xfrm>
            <a:off x="6976963" y="5797178"/>
            <a:ext cx="4282993" cy="936385"/>
          </a:xfrm>
          <a:prstGeom prst="rect">
            <a:avLst/>
          </a:prstGeom>
        </p:spPr>
      </p:pic>
    </p:spTree>
    <p:extLst>
      <p:ext uri="{BB962C8B-B14F-4D97-AF65-F5344CB8AC3E}">
        <p14:creationId xmlns:p14="http://schemas.microsoft.com/office/powerpoint/2010/main" val="1405164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FF39-9F7D-4AE1-9EDE-9D58B62011BA}"/>
              </a:ext>
            </a:extLst>
          </p:cNvPr>
          <p:cNvSpPr>
            <a:spLocks noGrp="1"/>
          </p:cNvSpPr>
          <p:nvPr>
            <p:ph type="title"/>
          </p:nvPr>
        </p:nvSpPr>
        <p:spPr>
          <a:xfrm>
            <a:off x="921839" y="999581"/>
            <a:ext cx="1139761" cy="1059521"/>
          </a:xfrm>
        </p:spPr>
        <p:txBody>
          <a:bodyPr/>
          <a:lstStyle/>
          <a:p>
            <a:pPr algn="ctr"/>
            <a:r>
              <a:rPr lang="en-US" dirty="0">
                <a:solidFill>
                  <a:srgbClr val="C00000"/>
                </a:solidFill>
              </a:rPr>
              <a:t>The GAIN Team</a:t>
            </a:r>
          </a:p>
        </p:txBody>
      </p:sp>
      <p:pic>
        <p:nvPicPr>
          <p:cNvPr id="5" name="Picture 5" descr="J:\ornl-logo.png">
            <a:extLst>
              <a:ext uri="{FF2B5EF4-FFF2-40B4-BE49-F238E27FC236}">
                <a16:creationId xmlns:a16="http://schemas.microsoft.com/office/drawing/2014/main" id="{804C1349-8FA9-47A6-B244-64359C1F7D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2431" y="3550783"/>
            <a:ext cx="1542853" cy="779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J:\anl_logo4.png">
            <a:extLst>
              <a:ext uri="{FF2B5EF4-FFF2-40B4-BE49-F238E27FC236}">
                <a16:creationId xmlns:a16="http://schemas.microsoft.com/office/drawing/2014/main" id="{A65D33B9-60B9-417E-B390-0C1D365312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2491" y="4684063"/>
            <a:ext cx="1130317" cy="1007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08D948F-8581-4D95-93A0-C4A3451D1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7122" y="2345363"/>
            <a:ext cx="1258162" cy="851210"/>
          </a:xfrm>
          <a:prstGeom prst="rect">
            <a:avLst/>
          </a:prstGeom>
        </p:spPr>
      </p:pic>
      <p:sp>
        <p:nvSpPr>
          <p:cNvPr id="8" name="Rectangle 7">
            <a:extLst>
              <a:ext uri="{FF2B5EF4-FFF2-40B4-BE49-F238E27FC236}">
                <a16:creationId xmlns:a16="http://schemas.microsoft.com/office/drawing/2014/main" id="{887B2A6E-6813-42CA-9F1D-F12D712B91B2}"/>
              </a:ext>
            </a:extLst>
          </p:cNvPr>
          <p:cNvSpPr/>
          <p:nvPr/>
        </p:nvSpPr>
        <p:spPr>
          <a:xfrm>
            <a:off x="2682379" y="1090684"/>
            <a:ext cx="2942517" cy="792730"/>
          </a:xfrm>
          <a:prstGeom prst="rect">
            <a:avLst/>
          </a:prstGeom>
          <a:solidFill>
            <a:srgbClr val="035976"/>
          </a:solidFill>
          <a:ln>
            <a:solidFill>
              <a:schemeClr val="accent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Director – Christine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Deputy Director – Andrew Worrall</a:t>
            </a:r>
          </a:p>
        </p:txBody>
      </p:sp>
      <p:sp>
        <p:nvSpPr>
          <p:cNvPr id="9" name="Rectangle 8">
            <a:extLst>
              <a:ext uri="{FF2B5EF4-FFF2-40B4-BE49-F238E27FC236}">
                <a16:creationId xmlns:a16="http://schemas.microsoft.com/office/drawing/2014/main" id="{785C8832-8A9F-4A4C-A98D-66DAE901DDDB}"/>
              </a:ext>
            </a:extLst>
          </p:cNvPr>
          <p:cNvSpPr/>
          <p:nvPr/>
        </p:nvSpPr>
        <p:spPr>
          <a:xfrm>
            <a:off x="1411605" y="2945721"/>
            <a:ext cx="1705905" cy="560185"/>
          </a:xfrm>
          <a:prstGeom prst="rect">
            <a:avLst/>
          </a:prstGeom>
          <a:solidFill>
            <a:srgbClr val="03597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Program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Lori Braase</a:t>
            </a:r>
          </a:p>
        </p:txBody>
      </p:sp>
      <p:sp>
        <p:nvSpPr>
          <p:cNvPr id="10" name="Rectangle 9">
            <a:extLst>
              <a:ext uri="{FF2B5EF4-FFF2-40B4-BE49-F238E27FC236}">
                <a16:creationId xmlns:a16="http://schemas.microsoft.com/office/drawing/2014/main" id="{ACFA792F-F91B-48B1-90D7-1650212FDA54}"/>
              </a:ext>
            </a:extLst>
          </p:cNvPr>
          <p:cNvSpPr/>
          <p:nvPr/>
        </p:nvSpPr>
        <p:spPr>
          <a:xfrm>
            <a:off x="5270917" y="2945722"/>
            <a:ext cx="1789371" cy="560185"/>
          </a:xfrm>
          <a:prstGeom prst="rect">
            <a:avLst/>
          </a:prstGeom>
          <a:solidFill>
            <a:srgbClr val="03597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Innovation &amp; Technology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Chris Lohse</a:t>
            </a:r>
          </a:p>
        </p:txBody>
      </p:sp>
      <p:sp>
        <p:nvSpPr>
          <p:cNvPr id="12" name="Rectangle 11">
            <a:extLst>
              <a:ext uri="{FF2B5EF4-FFF2-40B4-BE49-F238E27FC236}">
                <a16:creationId xmlns:a16="http://schemas.microsoft.com/office/drawing/2014/main" id="{71AC5CB2-0604-43C3-9AAA-1519F8EAF415}"/>
              </a:ext>
            </a:extLst>
          </p:cNvPr>
          <p:cNvSpPr/>
          <p:nvPr/>
        </p:nvSpPr>
        <p:spPr>
          <a:xfrm>
            <a:off x="6466625" y="1990347"/>
            <a:ext cx="1446217" cy="575732"/>
          </a:xfrm>
          <a:prstGeom prst="rect">
            <a:avLst/>
          </a:prstGeom>
          <a:solidFill>
            <a:srgbClr val="AF1F35"/>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Senior Advisor – Hussein Khalil</a:t>
            </a:r>
          </a:p>
        </p:txBody>
      </p:sp>
      <p:sp>
        <p:nvSpPr>
          <p:cNvPr id="13" name="Rectangle 12">
            <a:extLst>
              <a:ext uri="{FF2B5EF4-FFF2-40B4-BE49-F238E27FC236}">
                <a16:creationId xmlns:a16="http://schemas.microsoft.com/office/drawing/2014/main" id="{CD51A1E0-0A6B-4C04-B192-FA5ACF332492}"/>
              </a:ext>
            </a:extLst>
          </p:cNvPr>
          <p:cNvSpPr/>
          <p:nvPr/>
        </p:nvSpPr>
        <p:spPr>
          <a:xfrm>
            <a:off x="1825102" y="3688669"/>
            <a:ext cx="1835500" cy="505140"/>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Administrator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Teresa Krynicki </a:t>
            </a:r>
          </a:p>
        </p:txBody>
      </p:sp>
      <p:sp>
        <p:nvSpPr>
          <p:cNvPr id="14" name="Rectangle 13">
            <a:extLst>
              <a:ext uri="{FF2B5EF4-FFF2-40B4-BE49-F238E27FC236}">
                <a16:creationId xmlns:a16="http://schemas.microsoft.com/office/drawing/2014/main" id="{65218698-403E-4E12-A182-A2D457E806DA}"/>
              </a:ext>
            </a:extLst>
          </p:cNvPr>
          <p:cNvSpPr/>
          <p:nvPr/>
        </p:nvSpPr>
        <p:spPr>
          <a:xfrm>
            <a:off x="5696938" y="3692648"/>
            <a:ext cx="1842786" cy="501161"/>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Voucher Principal Investigators</a:t>
            </a:r>
          </a:p>
        </p:txBody>
      </p:sp>
      <p:sp>
        <p:nvSpPr>
          <p:cNvPr id="15" name="Rectangle 14">
            <a:extLst>
              <a:ext uri="{FF2B5EF4-FFF2-40B4-BE49-F238E27FC236}">
                <a16:creationId xmlns:a16="http://schemas.microsoft.com/office/drawing/2014/main" id="{C6A52B6A-8F6E-45C9-9B6B-D87051217B0D}"/>
              </a:ext>
            </a:extLst>
          </p:cNvPr>
          <p:cNvSpPr/>
          <p:nvPr/>
        </p:nvSpPr>
        <p:spPr>
          <a:xfrm>
            <a:off x="1817815" y="4376019"/>
            <a:ext cx="1842787" cy="560738"/>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Donna Kemp Spangler</a:t>
            </a:r>
          </a:p>
        </p:txBody>
      </p:sp>
      <p:sp>
        <p:nvSpPr>
          <p:cNvPr id="16" name="Rectangle 15">
            <a:extLst>
              <a:ext uri="{FF2B5EF4-FFF2-40B4-BE49-F238E27FC236}">
                <a16:creationId xmlns:a16="http://schemas.microsoft.com/office/drawing/2014/main" id="{38CDCFFA-F89E-4DC9-B073-EC978471F374}"/>
              </a:ext>
            </a:extLst>
          </p:cNvPr>
          <p:cNvSpPr/>
          <p:nvPr/>
        </p:nvSpPr>
        <p:spPr>
          <a:xfrm>
            <a:off x="5692819" y="4373999"/>
            <a:ext cx="1842786" cy="492656"/>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National Lab Technical POCs</a:t>
            </a:r>
          </a:p>
        </p:txBody>
      </p:sp>
      <p:cxnSp>
        <p:nvCxnSpPr>
          <p:cNvPr id="17" name="Elbow Connector 19">
            <a:extLst>
              <a:ext uri="{FF2B5EF4-FFF2-40B4-BE49-F238E27FC236}">
                <a16:creationId xmlns:a16="http://schemas.microsoft.com/office/drawing/2014/main" id="{DD7A053B-9A3A-422D-81F8-705DE3CAFF28}"/>
              </a:ext>
            </a:extLst>
          </p:cNvPr>
          <p:cNvCxnSpPr>
            <a:cxnSpLocks/>
            <a:endCxn id="14" idx="1"/>
          </p:cNvCxnSpPr>
          <p:nvPr/>
        </p:nvCxnSpPr>
        <p:spPr>
          <a:xfrm rot="16200000" flipH="1">
            <a:off x="5303718" y="3550008"/>
            <a:ext cx="441761" cy="344680"/>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20">
            <a:extLst>
              <a:ext uri="{FF2B5EF4-FFF2-40B4-BE49-F238E27FC236}">
                <a16:creationId xmlns:a16="http://schemas.microsoft.com/office/drawing/2014/main" id="{E53AE76A-B0FF-414C-99DA-44DF92289034}"/>
              </a:ext>
            </a:extLst>
          </p:cNvPr>
          <p:cNvCxnSpPr>
            <a:cxnSpLocks/>
            <a:endCxn id="16" idx="1"/>
          </p:cNvCxnSpPr>
          <p:nvPr/>
        </p:nvCxnSpPr>
        <p:spPr>
          <a:xfrm rot="16200000" flipH="1">
            <a:off x="5025273" y="3952781"/>
            <a:ext cx="992234" cy="342858"/>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21">
            <a:extLst>
              <a:ext uri="{FF2B5EF4-FFF2-40B4-BE49-F238E27FC236}">
                <a16:creationId xmlns:a16="http://schemas.microsoft.com/office/drawing/2014/main" id="{90B903A5-9C06-45D1-AABD-FFD1AC19BB08}"/>
              </a:ext>
            </a:extLst>
          </p:cNvPr>
          <p:cNvCxnSpPr>
            <a:cxnSpLocks/>
            <a:endCxn id="13" idx="1"/>
          </p:cNvCxnSpPr>
          <p:nvPr/>
        </p:nvCxnSpPr>
        <p:spPr>
          <a:xfrm rot="16200000" flipH="1">
            <a:off x="1431770" y="3547907"/>
            <a:ext cx="443800" cy="342863"/>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22">
            <a:extLst>
              <a:ext uri="{FF2B5EF4-FFF2-40B4-BE49-F238E27FC236}">
                <a16:creationId xmlns:a16="http://schemas.microsoft.com/office/drawing/2014/main" id="{923F7FFA-33D5-4036-94AF-C9EC50883991}"/>
              </a:ext>
            </a:extLst>
          </p:cNvPr>
          <p:cNvCxnSpPr>
            <a:cxnSpLocks/>
            <a:endCxn id="15" idx="1"/>
          </p:cNvCxnSpPr>
          <p:nvPr/>
        </p:nvCxnSpPr>
        <p:spPr>
          <a:xfrm rot="16200000" flipH="1">
            <a:off x="1123110" y="3961683"/>
            <a:ext cx="1053832" cy="335577"/>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3">
            <a:extLst>
              <a:ext uri="{FF2B5EF4-FFF2-40B4-BE49-F238E27FC236}">
                <a16:creationId xmlns:a16="http://schemas.microsoft.com/office/drawing/2014/main" id="{E1952271-7B90-4D08-A4FE-429A2D1E88C0}"/>
              </a:ext>
            </a:extLst>
          </p:cNvPr>
          <p:cNvCxnSpPr>
            <a:stCxn id="8" idx="2"/>
            <a:endCxn id="9" idx="0"/>
          </p:cNvCxnSpPr>
          <p:nvPr/>
        </p:nvCxnSpPr>
        <p:spPr>
          <a:xfrm rot="5400000">
            <a:off x="2677945" y="1470027"/>
            <a:ext cx="1062307" cy="1889080"/>
          </a:xfrm>
          <a:prstGeom prst="bentConnector3">
            <a:avLst>
              <a:gd name="adj1" fmla="val 6534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5">
            <a:extLst>
              <a:ext uri="{FF2B5EF4-FFF2-40B4-BE49-F238E27FC236}">
                <a16:creationId xmlns:a16="http://schemas.microsoft.com/office/drawing/2014/main" id="{A2F7F025-06C7-41D8-BDE1-3ABC762FA2DD}"/>
              </a:ext>
            </a:extLst>
          </p:cNvPr>
          <p:cNvCxnSpPr>
            <a:cxnSpLocks/>
            <a:stCxn id="8" idx="2"/>
            <a:endCxn id="12" idx="1"/>
          </p:cNvCxnSpPr>
          <p:nvPr/>
        </p:nvCxnSpPr>
        <p:spPr>
          <a:xfrm rot="16200000" flipH="1">
            <a:off x="5112732" y="924319"/>
            <a:ext cx="394799" cy="2312987"/>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6">
            <a:extLst>
              <a:ext uri="{FF2B5EF4-FFF2-40B4-BE49-F238E27FC236}">
                <a16:creationId xmlns:a16="http://schemas.microsoft.com/office/drawing/2014/main" id="{C4376DDB-1FE7-4F09-B591-B9F769DF7F6E}"/>
              </a:ext>
            </a:extLst>
          </p:cNvPr>
          <p:cNvCxnSpPr>
            <a:cxnSpLocks/>
          </p:cNvCxnSpPr>
          <p:nvPr/>
        </p:nvCxnSpPr>
        <p:spPr>
          <a:xfrm rot="16200000" flipH="1">
            <a:off x="818182" y="4361019"/>
            <a:ext cx="1663690" cy="335578"/>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7">
            <a:extLst>
              <a:ext uri="{FF2B5EF4-FFF2-40B4-BE49-F238E27FC236}">
                <a16:creationId xmlns:a16="http://schemas.microsoft.com/office/drawing/2014/main" id="{BE6BB89D-631B-4B6F-B272-2FC9587F457A}"/>
              </a:ext>
            </a:extLst>
          </p:cNvPr>
          <p:cNvCxnSpPr>
            <a:stCxn id="8" idx="2"/>
            <a:endCxn id="10" idx="0"/>
          </p:cNvCxnSpPr>
          <p:nvPr/>
        </p:nvCxnSpPr>
        <p:spPr>
          <a:xfrm rot="16200000" flipH="1">
            <a:off x="4628466" y="1408585"/>
            <a:ext cx="1062308" cy="2011965"/>
          </a:xfrm>
          <a:prstGeom prst="bentConnector3">
            <a:avLst>
              <a:gd name="adj1" fmla="val 65305"/>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9B57C6B-D397-4AA6-8E65-DEF47DD63B68}"/>
              </a:ext>
            </a:extLst>
          </p:cNvPr>
          <p:cNvSpPr/>
          <p:nvPr/>
        </p:nvSpPr>
        <p:spPr>
          <a:xfrm>
            <a:off x="1825102" y="5114124"/>
            <a:ext cx="1842786" cy="493058"/>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Operations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Holly Powell</a:t>
            </a:r>
          </a:p>
        </p:txBody>
      </p:sp>
      <p:sp>
        <p:nvSpPr>
          <p:cNvPr id="30" name="Rectangle 29">
            <a:extLst>
              <a:ext uri="{FF2B5EF4-FFF2-40B4-BE49-F238E27FC236}">
                <a16:creationId xmlns:a16="http://schemas.microsoft.com/office/drawing/2014/main" id="{6F02EB92-3C6B-46C0-8CF6-1ADFA7630D54}"/>
              </a:ext>
            </a:extLst>
          </p:cNvPr>
          <p:cNvSpPr/>
          <p:nvPr/>
        </p:nvSpPr>
        <p:spPr>
          <a:xfrm>
            <a:off x="5695633" y="5042560"/>
            <a:ext cx="1839971" cy="489480"/>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Process Modernization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Rachel Taow</a:t>
            </a:r>
          </a:p>
        </p:txBody>
      </p:sp>
      <p:cxnSp>
        <p:nvCxnSpPr>
          <p:cNvPr id="31" name="Elbow Connector 20">
            <a:extLst>
              <a:ext uri="{FF2B5EF4-FFF2-40B4-BE49-F238E27FC236}">
                <a16:creationId xmlns:a16="http://schemas.microsoft.com/office/drawing/2014/main" id="{121F4E99-9812-4F33-B853-E7A71B939B05}"/>
              </a:ext>
            </a:extLst>
          </p:cNvPr>
          <p:cNvCxnSpPr>
            <a:cxnSpLocks/>
            <a:endCxn id="30" idx="1"/>
          </p:cNvCxnSpPr>
          <p:nvPr/>
        </p:nvCxnSpPr>
        <p:spPr>
          <a:xfrm rot="16200000" flipH="1">
            <a:off x="4733697" y="4325364"/>
            <a:ext cx="1578198" cy="345674"/>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34A05E6-BE79-4DD7-882C-D93493A052CA}"/>
              </a:ext>
            </a:extLst>
          </p:cNvPr>
          <p:cNvSpPr/>
          <p:nvPr/>
        </p:nvSpPr>
        <p:spPr>
          <a:xfrm>
            <a:off x="5692068" y="5707278"/>
            <a:ext cx="1837817" cy="493058"/>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Regulatory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tlanta" panose="020B0502020202020204" pitchFamily="34" charset="0"/>
                <a:ea typeface="+mn-ea"/>
                <a:cs typeface="Arial Narrow"/>
              </a:rPr>
              <a:t>Jim Kinsey</a:t>
            </a:r>
          </a:p>
        </p:txBody>
      </p:sp>
      <p:cxnSp>
        <p:nvCxnSpPr>
          <p:cNvPr id="34" name="Elbow Connector 20">
            <a:extLst>
              <a:ext uri="{FF2B5EF4-FFF2-40B4-BE49-F238E27FC236}">
                <a16:creationId xmlns:a16="http://schemas.microsoft.com/office/drawing/2014/main" id="{9C217752-C39E-4D5A-8198-C18D36D63AD6}"/>
              </a:ext>
            </a:extLst>
          </p:cNvPr>
          <p:cNvCxnSpPr>
            <a:cxnSpLocks/>
            <a:endCxn id="33" idx="1"/>
          </p:cNvCxnSpPr>
          <p:nvPr/>
        </p:nvCxnSpPr>
        <p:spPr>
          <a:xfrm rot="16200000" flipH="1">
            <a:off x="4441156" y="4702895"/>
            <a:ext cx="2158970" cy="342854"/>
          </a:xfrm>
          <a:prstGeom prst="bentConnector2">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13099A7-EB4E-43F8-A1D2-F0DB0CC9F88E}"/>
              </a:ext>
            </a:extLst>
          </p:cNvPr>
          <p:cNvPicPr>
            <a:picLocks noChangeAspect="1"/>
          </p:cNvPicPr>
          <p:nvPr/>
        </p:nvPicPr>
        <p:blipFill rotWithShape="1">
          <a:blip r:embed="rId6"/>
          <a:srcRect l="6056" r="8533"/>
          <a:stretch/>
        </p:blipFill>
        <p:spPr>
          <a:xfrm>
            <a:off x="2345171" y="1529342"/>
            <a:ext cx="553053" cy="647511"/>
          </a:xfrm>
          <a:prstGeom prst="rect">
            <a:avLst/>
          </a:prstGeom>
        </p:spPr>
      </p:pic>
      <p:pic>
        <p:nvPicPr>
          <p:cNvPr id="36" name="Picture 35">
            <a:extLst>
              <a:ext uri="{FF2B5EF4-FFF2-40B4-BE49-F238E27FC236}">
                <a16:creationId xmlns:a16="http://schemas.microsoft.com/office/drawing/2014/main" id="{A73AFF43-38F4-4627-B61F-8481052042CA}"/>
              </a:ext>
            </a:extLst>
          </p:cNvPr>
          <p:cNvPicPr>
            <a:picLocks noChangeAspect="1"/>
          </p:cNvPicPr>
          <p:nvPr/>
        </p:nvPicPr>
        <p:blipFill>
          <a:blip r:embed="rId7"/>
          <a:stretch>
            <a:fillRect/>
          </a:stretch>
        </p:blipFill>
        <p:spPr>
          <a:xfrm>
            <a:off x="2345173" y="842967"/>
            <a:ext cx="553052" cy="689726"/>
          </a:xfrm>
          <a:prstGeom prst="rect">
            <a:avLst/>
          </a:prstGeom>
        </p:spPr>
      </p:pic>
      <p:pic>
        <p:nvPicPr>
          <p:cNvPr id="37" name="Picture 36">
            <a:extLst>
              <a:ext uri="{FF2B5EF4-FFF2-40B4-BE49-F238E27FC236}">
                <a16:creationId xmlns:a16="http://schemas.microsoft.com/office/drawing/2014/main" id="{8B827EB3-ABF8-44FB-8F45-4112F9B33612}"/>
              </a:ext>
            </a:extLst>
          </p:cNvPr>
          <p:cNvPicPr>
            <a:picLocks noChangeAspect="1"/>
          </p:cNvPicPr>
          <p:nvPr/>
        </p:nvPicPr>
        <p:blipFill rotWithShape="1">
          <a:blip r:embed="rId8"/>
          <a:srcRect b="11309"/>
          <a:stretch/>
        </p:blipFill>
        <p:spPr>
          <a:xfrm>
            <a:off x="7863325" y="1983607"/>
            <a:ext cx="553052" cy="687758"/>
          </a:xfrm>
          <a:prstGeom prst="rect">
            <a:avLst/>
          </a:prstGeom>
        </p:spPr>
      </p:pic>
      <p:pic>
        <p:nvPicPr>
          <p:cNvPr id="38" name="Picture 37">
            <a:extLst>
              <a:ext uri="{FF2B5EF4-FFF2-40B4-BE49-F238E27FC236}">
                <a16:creationId xmlns:a16="http://schemas.microsoft.com/office/drawing/2014/main" id="{5D988BF4-EB6B-44C2-AD37-5635501B97A6}"/>
              </a:ext>
            </a:extLst>
          </p:cNvPr>
          <p:cNvPicPr>
            <a:picLocks noChangeAspect="1"/>
          </p:cNvPicPr>
          <p:nvPr/>
        </p:nvPicPr>
        <p:blipFill rotWithShape="1">
          <a:blip r:embed="rId9"/>
          <a:srcRect l="2156" t="1440" r="-2156" b="23278"/>
          <a:stretch/>
        </p:blipFill>
        <p:spPr>
          <a:xfrm>
            <a:off x="7471031" y="5705179"/>
            <a:ext cx="553052" cy="623953"/>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EF9FD62F-A508-44E6-B832-36C5BE9C54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58" r="4182"/>
          <a:stretch/>
        </p:blipFill>
        <p:spPr>
          <a:xfrm>
            <a:off x="3596033" y="4374781"/>
            <a:ext cx="544134" cy="609610"/>
          </a:xfrm>
          <a:prstGeom prst="rect">
            <a:avLst/>
          </a:prstGeom>
        </p:spPr>
      </p:pic>
      <p:pic>
        <p:nvPicPr>
          <p:cNvPr id="41" name="Picture 40">
            <a:extLst>
              <a:ext uri="{FF2B5EF4-FFF2-40B4-BE49-F238E27FC236}">
                <a16:creationId xmlns:a16="http://schemas.microsoft.com/office/drawing/2014/main" id="{DB8EE0D5-BEF3-42BC-863B-B39A8B0E3276}"/>
              </a:ext>
            </a:extLst>
          </p:cNvPr>
          <p:cNvPicPr>
            <a:picLocks noChangeAspect="1"/>
          </p:cNvPicPr>
          <p:nvPr/>
        </p:nvPicPr>
        <p:blipFill rotWithShape="1">
          <a:blip r:embed="rId11"/>
          <a:srcRect l="11482" t="21301" b="11847"/>
          <a:stretch/>
        </p:blipFill>
        <p:spPr>
          <a:xfrm>
            <a:off x="3604555" y="5064803"/>
            <a:ext cx="539614" cy="612421"/>
          </a:xfrm>
          <a:prstGeom prst="rect">
            <a:avLst/>
          </a:prstGeom>
        </p:spPr>
      </p:pic>
      <p:pic>
        <p:nvPicPr>
          <p:cNvPr id="43" name="Picture 42">
            <a:extLst>
              <a:ext uri="{FF2B5EF4-FFF2-40B4-BE49-F238E27FC236}">
                <a16:creationId xmlns:a16="http://schemas.microsoft.com/office/drawing/2014/main" id="{03B1617D-1DEC-41A2-AADB-E96CD4C24A56}"/>
              </a:ext>
            </a:extLst>
          </p:cNvPr>
          <p:cNvPicPr>
            <a:picLocks noChangeAspect="1"/>
          </p:cNvPicPr>
          <p:nvPr/>
        </p:nvPicPr>
        <p:blipFill rotWithShape="1">
          <a:blip r:embed="rId12"/>
          <a:srcRect b="18319"/>
          <a:stretch/>
        </p:blipFill>
        <p:spPr>
          <a:xfrm>
            <a:off x="3086095" y="2941764"/>
            <a:ext cx="560185" cy="689727"/>
          </a:xfrm>
          <a:prstGeom prst="rect">
            <a:avLst/>
          </a:prstGeom>
        </p:spPr>
      </p:pic>
      <p:pic>
        <p:nvPicPr>
          <p:cNvPr id="1026" name="Picture 2" descr="Chris Lohse">
            <a:extLst>
              <a:ext uri="{FF2B5EF4-FFF2-40B4-BE49-F238E27FC236}">
                <a16:creationId xmlns:a16="http://schemas.microsoft.com/office/drawing/2014/main" id="{95025A28-8748-4023-96AA-2CAA75CF7511}"/>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010" r="10028"/>
          <a:stretch/>
        </p:blipFill>
        <p:spPr bwMode="auto">
          <a:xfrm>
            <a:off x="6967996" y="2940334"/>
            <a:ext cx="563699" cy="6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EBF260-6A00-43C9-9B31-57AA37D6DA12}"/>
              </a:ext>
            </a:extLst>
          </p:cNvPr>
          <p:cNvSpPr txBox="1"/>
          <p:nvPr/>
        </p:nvSpPr>
        <p:spPr>
          <a:xfrm>
            <a:off x="10204952" y="6277472"/>
            <a:ext cx="9893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June 10, 2022</a:t>
            </a:r>
          </a:p>
        </p:txBody>
      </p:sp>
      <p:pic>
        <p:nvPicPr>
          <p:cNvPr id="42" name="Picture 41" descr="A person with red hair smiling&#10;&#10;Description automatically generated with medium confidence">
            <a:extLst>
              <a:ext uri="{FF2B5EF4-FFF2-40B4-BE49-F238E27FC236}">
                <a16:creationId xmlns:a16="http://schemas.microsoft.com/office/drawing/2014/main" id="{EE4F4302-67D9-410C-9B52-5EC1633BB3A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 b="20061"/>
          <a:stretch/>
        </p:blipFill>
        <p:spPr>
          <a:xfrm>
            <a:off x="7471582" y="5037299"/>
            <a:ext cx="544134" cy="609609"/>
          </a:xfrm>
          <a:prstGeom prst="rect">
            <a:avLst/>
          </a:prstGeom>
        </p:spPr>
      </p:pic>
      <p:pic>
        <p:nvPicPr>
          <p:cNvPr id="46" name="Picture 45" descr="A person wearing glasses&#10;&#10;Description automatically generated with low confidence">
            <a:extLst>
              <a:ext uri="{FF2B5EF4-FFF2-40B4-BE49-F238E27FC236}">
                <a16:creationId xmlns:a16="http://schemas.microsoft.com/office/drawing/2014/main" id="{732B2DDD-1DC6-4948-A099-DDA2278124A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04" r="8017"/>
          <a:stretch/>
        </p:blipFill>
        <p:spPr>
          <a:xfrm>
            <a:off x="3597725" y="3684760"/>
            <a:ext cx="546444" cy="609609"/>
          </a:xfrm>
          <a:prstGeom prst="rect">
            <a:avLst/>
          </a:prstGeom>
        </p:spPr>
      </p:pic>
    </p:spTree>
    <p:extLst>
      <p:ext uri="{BB962C8B-B14F-4D97-AF65-F5344CB8AC3E}">
        <p14:creationId xmlns:p14="http://schemas.microsoft.com/office/powerpoint/2010/main" val="149092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4C6E5-BDFB-D623-CACF-B9BE33B947A0}"/>
              </a:ext>
            </a:extLst>
          </p:cNvPr>
          <p:cNvSpPr>
            <a:spLocks noGrp="1"/>
          </p:cNvSpPr>
          <p:nvPr>
            <p:ph idx="1"/>
          </p:nvPr>
        </p:nvSpPr>
        <p:spPr>
          <a:xfrm>
            <a:off x="559245" y="2543604"/>
            <a:ext cx="5486400" cy="1776548"/>
          </a:xfrm>
          <a:ln>
            <a:solidFill>
              <a:srgbClr val="000000"/>
            </a:solidFill>
          </a:ln>
        </p:spPr>
        <p:txBody>
          <a:bodyPr/>
          <a:lstStyle/>
          <a:p>
            <a:pPr marL="614045" lvl="1" indent="-342900">
              <a:lnSpc>
                <a:spcPct val="107000"/>
              </a:lnSpc>
              <a:spcBef>
                <a:spcPts val="0"/>
              </a:spcBef>
              <a:spcAft>
                <a:spcPts val="0"/>
              </a:spcAft>
              <a:buFont typeface="+mj-lt"/>
              <a:buAutoNum type="arabicPeriod"/>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Wyoming Summary: TerraPower, WY Energy Authority, PacifiCorp, Kemmerer </a:t>
            </a:r>
          </a:p>
          <a:p>
            <a:pPr marL="729932" lvl="2">
              <a:spcBef>
                <a:spcPts val="0"/>
              </a:spcBef>
              <a:spcAft>
                <a:spcPts val="0"/>
              </a:spcAft>
            </a:pPr>
            <a:r>
              <a:rPr lang="en-US" sz="1200" dirty="0">
                <a:solidFill>
                  <a:schemeClr val="bg2"/>
                </a:solidFill>
                <a:effectLst/>
                <a:latin typeface="Calibri" panose="020F0502020204030204" pitchFamily="34" charset="0"/>
                <a:ea typeface="Calibri" panose="020F0502020204030204" pitchFamily="34" charset="0"/>
              </a:rPr>
              <a:t>Document the decisions that led to siting the Natrium project at the Kemmerer site. </a:t>
            </a:r>
          </a:p>
          <a:p>
            <a:pPr marL="729932" lvl="2">
              <a:spcBef>
                <a:spcPts val="0"/>
              </a:spcBef>
              <a:spcAft>
                <a:spcPts val="0"/>
              </a:spcAft>
            </a:pPr>
            <a:r>
              <a:rPr lang="en-US" sz="1200" dirty="0">
                <a:solidFill>
                  <a:schemeClr val="bg2"/>
                </a:solidFill>
                <a:effectLst/>
                <a:latin typeface="Calibri" panose="020F0502020204030204" pitchFamily="34" charset="0"/>
                <a:ea typeface="Calibri" panose="020F0502020204030204" pitchFamily="34" charset="0"/>
              </a:rPr>
              <a:t>GAIN will help share the WY experience and perspective to a broader audience by preparing a report/roadmap and likely filming some short videos. </a:t>
            </a:r>
          </a:p>
          <a:p>
            <a:pPr marL="729932" lvl="2">
              <a:spcBef>
                <a:spcPts val="0"/>
              </a:spcBef>
              <a:spcAft>
                <a:spcPts val="0"/>
              </a:spcAft>
            </a:pPr>
            <a:r>
              <a:rPr lang="en-US" sz="1200" dirty="0">
                <a:solidFill>
                  <a:schemeClr val="bg2"/>
                </a:solidFill>
                <a:effectLst/>
                <a:latin typeface="Calibri" panose="020F0502020204030204" pitchFamily="34" charset="0"/>
                <a:ea typeface="Calibri" panose="020F0502020204030204" pitchFamily="34" charset="0"/>
              </a:rPr>
              <a:t>This will help other communities and/or utilities begin their journey to consider advanced nuclear as part of a new energy future</a:t>
            </a:r>
          </a:p>
          <a:p>
            <a:pPr marL="342900" marR="0" lvl="0" indent="-342900">
              <a:lnSpc>
                <a:spcPct val="107000"/>
              </a:lnSpc>
              <a:spcBef>
                <a:spcPts val="0"/>
              </a:spcBef>
              <a:spcAft>
                <a:spcPts val="0"/>
              </a:spcAft>
              <a:buFont typeface="+mj-lt"/>
              <a:buAutoNum type="arabicParen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4" name="Content Placeholder 2">
            <a:extLst>
              <a:ext uri="{FF2B5EF4-FFF2-40B4-BE49-F238E27FC236}">
                <a16:creationId xmlns:a16="http://schemas.microsoft.com/office/drawing/2014/main" id="{1A1870C9-3D5D-020A-8684-6B0DF4740257}"/>
              </a:ext>
            </a:extLst>
          </p:cNvPr>
          <p:cNvSpPr txBox="1">
            <a:spLocks/>
          </p:cNvSpPr>
          <p:nvPr/>
        </p:nvSpPr>
        <p:spPr bwMode="auto">
          <a:xfrm>
            <a:off x="559245" y="4532129"/>
            <a:ext cx="5486400" cy="20267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50133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96012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41732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187452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499745" lvl="1" indent="-228600">
              <a:lnSpc>
                <a:spcPct val="107000"/>
              </a:lnSpc>
              <a:spcBef>
                <a:spcPts val="0"/>
              </a:spcBef>
              <a:spcAft>
                <a:spcPts val="0"/>
              </a:spcAft>
              <a:buFont typeface="+mj-lt"/>
              <a:buAutoNum type="arabicPeriod" startAt="2"/>
              <a:defRPr/>
            </a:pPr>
            <a:r>
              <a:rPr kumimoji="0" lang="en-US" sz="1600" b="1"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Case Study Pilot (in partnership with DOE-FECM)</a:t>
            </a:r>
          </a:p>
          <a:p>
            <a:pPr marL="271145" lvl="1" indent="0">
              <a:lnSpc>
                <a:spcPct val="107000"/>
              </a:lnSpc>
              <a:spcBef>
                <a:spcPts val="0"/>
              </a:spcBef>
              <a:spcAft>
                <a:spcPts val="0"/>
              </a:spcAft>
              <a:buNone/>
              <a:defRPr/>
            </a:pPr>
            <a:r>
              <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GAIN is in the process of scoping several case studies of specific coal sites/plants to understand the parameters that will have the most influence on moving forward with transitioning a coal site to nuclear. Scope several this year – complete 1 or 2 in the calendar year and initiate others in the future.</a:t>
            </a:r>
          </a:p>
          <a:p>
            <a:pPr marL="271145" marR="0" lvl="1" indent="0" algn="l" defTabSz="914400" rtl="0" eaLnBrk="1" fontAlgn="base" latinLnBrk="0" hangingPunct="1">
              <a:lnSpc>
                <a:spcPct val="107000"/>
              </a:lnSpc>
              <a:spcBef>
                <a:spcPts val="0"/>
              </a:spcBef>
              <a:spcAft>
                <a:spcPts val="0"/>
              </a:spcAft>
              <a:buClr>
                <a:srgbClr val="005875"/>
              </a:buClr>
              <a:buSzTx/>
              <a:buFont typeface="Times New Roman" charset="0"/>
              <a:buNone/>
              <a:tabLst/>
              <a:defRPr/>
            </a:pPr>
            <a:endPar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base" latinLnBrk="0" hangingPunct="1">
              <a:lnSpc>
                <a:spcPct val="107000"/>
              </a:lnSpc>
              <a:spcBef>
                <a:spcPts val="0"/>
              </a:spcBef>
              <a:spcAft>
                <a:spcPts val="0"/>
              </a:spcAft>
              <a:buClr>
                <a:srgbClr val="005875"/>
              </a:buClr>
              <a:buSzTx/>
              <a:buFont typeface="+mj-lt"/>
              <a:buAutoNum type="alphaLcPeriod"/>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Coronado Generating Station, St Johns, Arizona </a:t>
            </a:r>
          </a:p>
          <a:p>
            <a:pPr marL="742950" marR="0" lvl="1" indent="-285750" algn="l" defTabSz="914400" rtl="0" eaLnBrk="1" fontAlgn="base" latinLnBrk="0" hangingPunct="1">
              <a:lnSpc>
                <a:spcPct val="107000"/>
              </a:lnSpc>
              <a:spcBef>
                <a:spcPts val="0"/>
              </a:spcBef>
              <a:spcAft>
                <a:spcPts val="0"/>
              </a:spcAft>
              <a:buClr>
                <a:srgbClr val="005875"/>
              </a:buClr>
              <a:buSzTx/>
              <a:buFont typeface="+mj-lt"/>
              <a:buAutoNum type="alphaLcPeriod"/>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Warrior Run Generating Station, Cumberland, Maryland</a:t>
            </a:r>
          </a:p>
          <a:p>
            <a:pPr marL="742950" marR="0" lvl="1" indent="-285750" algn="l" defTabSz="914400" rtl="0" eaLnBrk="1" fontAlgn="base" latinLnBrk="0" hangingPunct="1">
              <a:lnSpc>
                <a:spcPct val="107000"/>
              </a:lnSpc>
              <a:spcBef>
                <a:spcPts val="0"/>
              </a:spcBef>
              <a:spcAft>
                <a:spcPts val="0"/>
              </a:spcAft>
              <a:buClr>
                <a:srgbClr val="005875"/>
              </a:buClr>
              <a:buSzTx/>
              <a:buFont typeface="+mj-lt"/>
              <a:buAutoNum type="alphaLcPeriod"/>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EW Brown Generating Station, Harrodsburg, Kentucky</a:t>
            </a:r>
          </a:p>
          <a:p>
            <a:pPr marL="271145" marR="0" lvl="1" indent="0" algn="l" defTabSz="914400" rtl="0" eaLnBrk="1" fontAlgn="base" latinLnBrk="0" hangingPunct="1">
              <a:lnSpc>
                <a:spcPct val="107000"/>
              </a:lnSpc>
              <a:spcBef>
                <a:spcPts val="0"/>
              </a:spcBef>
              <a:spcAft>
                <a:spcPts val="0"/>
              </a:spcAft>
              <a:buClr>
                <a:srgbClr val="005875"/>
              </a:buClr>
              <a:buSzTx/>
              <a:buFont typeface="Times New Roman" charset="0"/>
              <a:buNone/>
              <a:tabLst/>
              <a:defRPr/>
            </a:pPr>
            <a:endParaRPr kumimoji="0" lang="en-US" sz="12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30188" marR="0" lvl="0" indent="-230188" algn="l" defTabSz="914400" rtl="0" eaLnBrk="1" fontAlgn="base" latinLnBrk="0" hangingPunct="1">
              <a:lnSpc>
                <a:spcPct val="85000"/>
              </a:lnSpc>
              <a:spcBef>
                <a:spcPct val="40000"/>
              </a:spcBef>
              <a:spcAft>
                <a:spcPct val="0"/>
              </a:spcAft>
              <a:buClr>
                <a:srgbClr val="005875"/>
              </a:buClr>
              <a:buSzTx/>
              <a:buFontTx/>
              <a:buChar char="•"/>
              <a:tabLst/>
              <a:defRPr/>
            </a:pPr>
            <a:endParaRPr kumimoji="0" lang="en-US" sz="20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endParaRPr>
          </a:p>
        </p:txBody>
      </p:sp>
      <p:sp>
        <p:nvSpPr>
          <p:cNvPr id="5" name="Content Placeholder 2">
            <a:extLst>
              <a:ext uri="{FF2B5EF4-FFF2-40B4-BE49-F238E27FC236}">
                <a16:creationId xmlns:a16="http://schemas.microsoft.com/office/drawing/2014/main" id="{4D6C328C-BDA0-57EB-6008-B12690A836B0}"/>
              </a:ext>
            </a:extLst>
          </p:cNvPr>
          <p:cNvSpPr txBox="1">
            <a:spLocks/>
          </p:cNvSpPr>
          <p:nvPr/>
        </p:nvSpPr>
        <p:spPr bwMode="auto">
          <a:xfrm>
            <a:off x="6260652" y="2543604"/>
            <a:ext cx="5486400" cy="10552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50133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96012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41732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187452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499745" lvl="1" indent="-228600">
              <a:lnSpc>
                <a:spcPct val="107000"/>
              </a:lnSpc>
              <a:spcBef>
                <a:spcPts val="0"/>
              </a:spcBef>
              <a:spcAft>
                <a:spcPts val="0"/>
              </a:spcAft>
              <a:buFont typeface="+mj-lt"/>
              <a:buAutoNum type="arabicPeriod" startAt="3"/>
              <a:defRPr/>
            </a:pPr>
            <a:r>
              <a:rPr kumimoji="0" lang="en-US" sz="1600" b="1"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Coal to Nuclear Research Group </a:t>
            </a:r>
          </a:p>
          <a:p>
            <a:pPr marL="271145" marR="0" lvl="1" indent="0" algn="l" defTabSz="914400" rtl="0" eaLnBrk="1" fontAlgn="base" latinLnBrk="0" hangingPunct="1">
              <a:lnSpc>
                <a:spcPct val="107000"/>
              </a:lnSpc>
              <a:spcBef>
                <a:spcPts val="0"/>
              </a:spcBef>
              <a:spcAft>
                <a:spcPts val="0"/>
              </a:spcAft>
              <a:buClr>
                <a:srgbClr val="005875"/>
              </a:buClr>
              <a:buSzTx/>
              <a:buFont typeface="Times New Roman" charset="0"/>
              <a:buNone/>
              <a:tabLst/>
              <a:defRPr/>
            </a:pPr>
            <a:r>
              <a:rPr kumimoji="0" lang="en-US" sz="11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Each group is leading important projects associated with potential repurposing coal sites with nuclear technology. Use group discussions to align our individual efforts to make the most of this opportunity for the broader industry. In addition, get constructive feedback on GAIN case study pilot project.</a:t>
            </a:r>
          </a:p>
          <a:p>
            <a:pPr marL="271145" marR="0" lvl="1" indent="0" algn="l" defTabSz="914400" rtl="0" eaLnBrk="1" fontAlgn="base" latinLnBrk="0" hangingPunct="1">
              <a:lnSpc>
                <a:spcPct val="107000"/>
              </a:lnSpc>
              <a:spcBef>
                <a:spcPts val="0"/>
              </a:spcBef>
              <a:spcAft>
                <a:spcPts val="0"/>
              </a:spcAft>
              <a:buClr>
                <a:srgbClr val="005875"/>
              </a:buClr>
              <a:buSzTx/>
              <a:buFont typeface="Times New Roman" charset="0"/>
              <a:buNone/>
              <a:tabLst/>
              <a:defRPr/>
            </a:pPr>
            <a:endParaRPr kumimoji="0" lang="en-US" sz="1100" b="0" i="0" u="none" strike="noStrike" kern="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30188" marR="0" lvl="0" indent="-230188" algn="l" defTabSz="914400" rtl="0" eaLnBrk="1" fontAlgn="base" latinLnBrk="0" hangingPunct="1">
              <a:lnSpc>
                <a:spcPct val="85000"/>
              </a:lnSpc>
              <a:spcBef>
                <a:spcPct val="40000"/>
              </a:spcBef>
              <a:spcAft>
                <a:spcPct val="0"/>
              </a:spcAft>
              <a:buClr>
                <a:srgbClr val="005875"/>
              </a:buClr>
              <a:buSzTx/>
              <a:buFontTx/>
              <a:buChar char="•"/>
              <a:tabLst/>
              <a:defRPr/>
            </a:pPr>
            <a:endParaRPr kumimoji="0" lang="en-US" sz="20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endParaRPr>
          </a:p>
        </p:txBody>
      </p:sp>
      <p:grpSp>
        <p:nvGrpSpPr>
          <p:cNvPr id="7" name="Group 6">
            <a:extLst>
              <a:ext uri="{FF2B5EF4-FFF2-40B4-BE49-F238E27FC236}">
                <a16:creationId xmlns:a16="http://schemas.microsoft.com/office/drawing/2014/main" id="{E34F6D2D-1B11-E044-271E-ADD3000E906D}"/>
              </a:ext>
            </a:extLst>
          </p:cNvPr>
          <p:cNvGrpSpPr>
            <a:grpSpLocks noChangeAspect="1"/>
          </p:cNvGrpSpPr>
          <p:nvPr/>
        </p:nvGrpSpPr>
        <p:grpSpPr>
          <a:xfrm>
            <a:off x="6260651" y="3736779"/>
            <a:ext cx="5486400" cy="2822127"/>
            <a:chOff x="1326812" y="1004888"/>
            <a:chExt cx="9853252" cy="5672813"/>
          </a:xfrm>
        </p:grpSpPr>
        <p:pic>
          <p:nvPicPr>
            <p:cNvPr id="8" name="Picture 7">
              <a:extLst>
                <a:ext uri="{FF2B5EF4-FFF2-40B4-BE49-F238E27FC236}">
                  <a16:creationId xmlns:a16="http://schemas.microsoft.com/office/drawing/2014/main" id="{5DD1E888-A0F9-E4D7-D74B-83D6B10BA732}"/>
                </a:ext>
              </a:extLst>
            </p:cNvPr>
            <p:cNvPicPr>
              <a:picLocks noChangeAspect="1"/>
            </p:cNvPicPr>
            <p:nvPr/>
          </p:nvPicPr>
          <p:blipFill>
            <a:blip r:embed="rId3"/>
            <a:stretch>
              <a:fillRect/>
            </a:stretch>
          </p:blipFill>
          <p:spPr>
            <a:xfrm>
              <a:off x="1326812" y="1004888"/>
              <a:ext cx="9853252" cy="5672813"/>
            </a:xfrm>
            <a:prstGeom prst="rect">
              <a:avLst/>
            </a:prstGeom>
          </p:spPr>
        </p:pic>
        <p:sp>
          <p:nvSpPr>
            <p:cNvPr id="9" name="Star: 5 Points 8">
              <a:extLst>
                <a:ext uri="{FF2B5EF4-FFF2-40B4-BE49-F238E27FC236}">
                  <a16:creationId xmlns:a16="http://schemas.microsoft.com/office/drawing/2014/main" id="{5C3DA9EB-B2C3-C7E7-2FAB-84072D86158B}"/>
                </a:ext>
              </a:extLst>
            </p:cNvPr>
            <p:cNvSpPr/>
            <p:nvPr/>
          </p:nvSpPr>
          <p:spPr bwMode="auto">
            <a:xfrm>
              <a:off x="3968496" y="3907536"/>
              <a:ext cx="207264" cy="176784"/>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Star: 5 Points 9">
              <a:extLst>
                <a:ext uri="{FF2B5EF4-FFF2-40B4-BE49-F238E27FC236}">
                  <a16:creationId xmlns:a16="http://schemas.microsoft.com/office/drawing/2014/main" id="{C82EC3D5-60FC-7F50-51E0-0F66022A879A}"/>
                </a:ext>
              </a:extLst>
            </p:cNvPr>
            <p:cNvSpPr/>
            <p:nvPr/>
          </p:nvSpPr>
          <p:spPr bwMode="auto">
            <a:xfrm>
              <a:off x="8077200" y="3023616"/>
              <a:ext cx="195072" cy="176784"/>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Star: 5 Points 10">
              <a:extLst>
                <a:ext uri="{FF2B5EF4-FFF2-40B4-BE49-F238E27FC236}">
                  <a16:creationId xmlns:a16="http://schemas.microsoft.com/office/drawing/2014/main" id="{B961F934-2C74-9470-5163-2BC58D097340}"/>
                </a:ext>
              </a:extLst>
            </p:cNvPr>
            <p:cNvSpPr/>
            <p:nvPr/>
          </p:nvSpPr>
          <p:spPr bwMode="auto">
            <a:xfrm>
              <a:off x="7150608" y="3368040"/>
              <a:ext cx="249936" cy="216408"/>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6" name="Picture 5">
            <a:extLst>
              <a:ext uri="{FF2B5EF4-FFF2-40B4-BE49-F238E27FC236}">
                <a16:creationId xmlns:a16="http://schemas.microsoft.com/office/drawing/2014/main" id="{DE797845-54E6-65B2-0697-5E48DF6D5F09}"/>
              </a:ext>
            </a:extLst>
          </p:cNvPr>
          <p:cNvPicPr>
            <a:picLocks noChangeAspect="1"/>
          </p:cNvPicPr>
          <p:nvPr/>
        </p:nvPicPr>
        <p:blipFill>
          <a:blip r:embed="rId4"/>
          <a:stretch>
            <a:fillRect/>
          </a:stretch>
        </p:blipFill>
        <p:spPr>
          <a:xfrm>
            <a:off x="0" y="0"/>
            <a:ext cx="12192000" cy="2461002"/>
          </a:xfrm>
          <a:prstGeom prst="rect">
            <a:avLst/>
          </a:prstGeom>
        </p:spPr>
      </p:pic>
    </p:spTree>
    <p:extLst>
      <p:ext uri="{BB962C8B-B14F-4D97-AF65-F5344CB8AC3E}">
        <p14:creationId xmlns:p14="http://schemas.microsoft.com/office/powerpoint/2010/main" val="140597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68841" y="1602154"/>
            <a:ext cx="6055418" cy="4878676"/>
          </a:xfrm>
        </p:spPr>
        <p:txBody>
          <a:bodyPr/>
          <a:lstStyle/>
          <a:p>
            <a:r>
              <a:rPr lang="en-US" sz="1600" dirty="0"/>
              <a:t>St Johns</a:t>
            </a:r>
          </a:p>
          <a:p>
            <a:pPr lvl="1"/>
            <a:r>
              <a:rPr lang="en-US" sz="1600" dirty="0"/>
              <a:t>Economic Analysis – specific to nuclear, will include time gap between coal retirement and nuclear operations</a:t>
            </a:r>
          </a:p>
          <a:p>
            <a:pPr lvl="1"/>
            <a:r>
              <a:rPr lang="en-US" sz="1600" dirty="0"/>
              <a:t>Begin education strategy for community and workforce</a:t>
            </a:r>
          </a:p>
          <a:p>
            <a:pPr lvl="1"/>
            <a:r>
              <a:rPr lang="en-US" sz="1600" dirty="0"/>
              <a:t>Serve as a peer connection for other communities with retiring coal stations</a:t>
            </a:r>
          </a:p>
          <a:p>
            <a:pPr marL="0" indent="0">
              <a:buNone/>
            </a:pPr>
            <a:r>
              <a:rPr lang="en-US" sz="1600" dirty="0"/>
              <a:t>Salt River Project</a:t>
            </a:r>
          </a:p>
          <a:p>
            <a:pPr lvl="1"/>
            <a:r>
              <a:rPr lang="en-US" sz="1600" dirty="0"/>
              <a:t>Siting Analysis</a:t>
            </a:r>
          </a:p>
          <a:p>
            <a:pPr lvl="1"/>
            <a:r>
              <a:rPr lang="en-US" sz="1600" dirty="0"/>
              <a:t>Technology Assessment – compares adv nuclear designs against their business objectives. Identify candidate technologies for their further consideration</a:t>
            </a:r>
          </a:p>
          <a:p>
            <a:pPr lvl="1"/>
            <a:r>
              <a:rPr lang="en-US" sz="1600" dirty="0"/>
              <a:t>Serve as a peer connection for other utilities with retiring coal stations</a:t>
            </a:r>
          </a:p>
          <a:p>
            <a:r>
              <a:rPr lang="en-US" sz="1600" dirty="0"/>
              <a:t>GAIN</a:t>
            </a:r>
          </a:p>
          <a:p>
            <a:pPr lvl="1"/>
            <a:r>
              <a:rPr lang="en-US" sz="1600" dirty="0"/>
              <a:t>Help assess the feasibility of coal to nuclear transitions</a:t>
            </a:r>
          </a:p>
          <a:p>
            <a:pPr lvl="1"/>
            <a:r>
              <a:rPr lang="en-US" sz="1600" dirty="0"/>
              <a:t>Combined with other studies</a:t>
            </a:r>
          </a:p>
          <a:p>
            <a:pPr marL="0" indent="0">
              <a:buNone/>
            </a:pPr>
            <a:endParaRPr lang="en-US" sz="1600" dirty="0"/>
          </a:p>
          <a:p>
            <a:pPr marL="0" indent="0">
              <a:buNone/>
            </a:pPr>
            <a:r>
              <a:rPr lang="en-US" sz="1600" dirty="0"/>
              <a:t>NOTE: there are 10 coal stations in Northeast AZ – 8 have retirement dates announced.</a:t>
            </a:r>
          </a:p>
        </p:txBody>
      </p:sp>
      <p:pic>
        <p:nvPicPr>
          <p:cNvPr id="9" name="Picture 8">
            <a:extLst>
              <a:ext uri="{FF2B5EF4-FFF2-40B4-BE49-F238E27FC236}">
                <a16:creationId xmlns:a16="http://schemas.microsoft.com/office/drawing/2014/main" id="{D372006A-5AC5-A503-D51A-C645C9A71C7D}"/>
              </a:ext>
            </a:extLst>
          </p:cNvPr>
          <p:cNvPicPr>
            <a:picLocks noChangeAspect="1"/>
          </p:cNvPicPr>
          <p:nvPr/>
        </p:nvPicPr>
        <p:blipFill>
          <a:blip r:embed="rId3"/>
          <a:stretch>
            <a:fillRect/>
          </a:stretch>
        </p:blipFill>
        <p:spPr>
          <a:xfrm>
            <a:off x="6824044" y="3859780"/>
            <a:ext cx="4955055" cy="2823653"/>
          </a:xfrm>
          <a:prstGeom prst="rect">
            <a:avLst/>
          </a:prstGeom>
        </p:spPr>
      </p:pic>
      <p:pic>
        <p:nvPicPr>
          <p:cNvPr id="10" name="Picture 9">
            <a:extLst>
              <a:ext uri="{FF2B5EF4-FFF2-40B4-BE49-F238E27FC236}">
                <a16:creationId xmlns:a16="http://schemas.microsoft.com/office/drawing/2014/main" id="{CB2F0966-6CF5-1B8F-2E34-EF034E87EC3D}"/>
              </a:ext>
            </a:extLst>
          </p:cNvPr>
          <p:cNvPicPr>
            <a:picLocks noChangeAspect="1"/>
          </p:cNvPicPr>
          <p:nvPr/>
        </p:nvPicPr>
        <p:blipFill>
          <a:blip r:embed="rId4"/>
          <a:stretch>
            <a:fillRect/>
          </a:stretch>
        </p:blipFill>
        <p:spPr>
          <a:xfrm>
            <a:off x="6804671" y="980903"/>
            <a:ext cx="4803883" cy="2714194"/>
          </a:xfrm>
          <a:prstGeom prst="rect">
            <a:avLst/>
          </a:prstGeom>
        </p:spPr>
      </p:pic>
      <p:sp>
        <p:nvSpPr>
          <p:cNvPr id="11" name="Content Placeholder 4">
            <a:extLst>
              <a:ext uri="{FF2B5EF4-FFF2-40B4-BE49-F238E27FC236}">
                <a16:creationId xmlns:a16="http://schemas.microsoft.com/office/drawing/2014/main" id="{708ED54E-4049-6BB7-3DFD-3723E09876C0}"/>
              </a:ext>
            </a:extLst>
          </p:cNvPr>
          <p:cNvSpPr txBox="1">
            <a:spLocks/>
          </p:cNvSpPr>
          <p:nvPr/>
        </p:nvSpPr>
        <p:spPr bwMode="auto">
          <a:xfrm>
            <a:off x="268841" y="446329"/>
            <a:ext cx="6055418" cy="1069148"/>
          </a:xfrm>
          <a:prstGeom prst="rect">
            <a:avLst/>
          </a:prstGeom>
          <a:solidFill>
            <a:srgbClr val="7CBF26">
              <a:alpha val="20000"/>
            </a:srgbClr>
          </a:solidFill>
          <a:ln>
            <a:noFill/>
          </a:ln>
          <a:extLs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pPr marL="0" indent="0" algn="ctr">
              <a:lnSpc>
                <a:spcPct val="150000"/>
              </a:lnSpc>
              <a:spcBef>
                <a:spcPts val="0"/>
              </a:spcBef>
              <a:spcAft>
                <a:spcPts val="0"/>
              </a:spcAft>
              <a:buNone/>
            </a:pPr>
            <a:r>
              <a:rPr lang="en-US" sz="1800" b="1" kern="0" dirty="0">
                <a:solidFill>
                  <a:schemeClr val="tx1"/>
                </a:solidFill>
                <a:ea typeface="Calibri" panose="020F0502020204030204" pitchFamily="34" charset="0"/>
                <a:cs typeface="Times New Roman" panose="02020603050405020304" pitchFamily="18" charset="0"/>
              </a:rPr>
              <a:t>Coronado Generating Station, St Johns, Arizona </a:t>
            </a:r>
          </a:p>
          <a:p>
            <a:pPr marL="0" lvl="1" indent="0" algn="ctr">
              <a:lnSpc>
                <a:spcPct val="150000"/>
              </a:lnSpc>
              <a:spcBef>
                <a:spcPts val="0"/>
              </a:spcBef>
              <a:spcAft>
                <a:spcPts val="0"/>
              </a:spcAft>
              <a:buNone/>
            </a:pPr>
            <a:r>
              <a:rPr lang="en-US" sz="1400" b="1" kern="0" dirty="0">
                <a:ea typeface="Calibri" panose="020F0502020204030204" pitchFamily="34" charset="0"/>
                <a:cs typeface="Times New Roman" panose="02020603050405020304" pitchFamily="18" charset="0"/>
              </a:rPr>
              <a:t>Partnered with Salt River Project and St Johns Mayor’s Office</a:t>
            </a:r>
          </a:p>
          <a:p>
            <a:pPr marL="0" lvl="1" indent="0" algn="ctr">
              <a:lnSpc>
                <a:spcPct val="150000"/>
              </a:lnSpc>
              <a:spcBef>
                <a:spcPts val="0"/>
              </a:spcBef>
              <a:spcAft>
                <a:spcPts val="0"/>
              </a:spcAft>
              <a:buNone/>
            </a:pPr>
            <a:r>
              <a:rPr lang="en-US" sz="1400" b="1" kern="0" dirty="0">
                <a:ea typeface="Calibri" panose="020F0502020204030204" pitchFamily="34" charset="0"/>
                <a:cs typeface="Times New Roman" panose="02020603050405020304" pitchFamily="18" charset="0"/>
              </a:rPr>
              <a:t>Plant is in same county as Navajo Nation</a:t>
            </a:r>
          </a:p>
        </p:txBody>
      </p:sp>
      <p:pic>
        <p:nvPicPr>
          <p:cNvPr id="2" name="Picture 1">
            <a:extLst>
              <a:ext uri="{FF2B5EF4-FFF2-40B4-BE49-F238E27FC236}">
                <a16:creationId xmlns:a16="http://schemas.microsoft.com/office/drawing/2014/main" id="{756C04E3-0BFB-3242-26D1-6B2FEE85D704}"/>
              </a:ext>
            </a:extLst>
          </p:cNvPr>
          <p:cNvPicPr>
            <a:picLocks noChangeAspect="1"/>
          </p:cNvPicPr>
          <p:nvPr/>
        </p:nvPicPr>
        <p:blipFill>
          <a:blip r:embed="rId5"/>
          <a:stretch>
            <a:fillRect/>
          </a:stretch>
        </p:blipFill>
        <p:spPr>
          <a:xfrm>
            <a:off x="9855200" y="2879043"/>
            <a:ext cx="2172677" cy="1632107"/>
          </a:xfrm>
          <a:prstGeom prst="rect">
            <a:avLst/>
          </a:prstGeom>
        </p:spPr>
      </p:pic>
    </p:spTree>
    <p:extLst>
      <p:ext uri="{BB962C8B-B14F-4D97-AF65-F5344CB8AC3E}">
        <p14:creationId xmlns:p14="http://schemas.microsoft.com/office/powerpoint/2010/main" val="153883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A4237AC-3A0F-3B09-50E0-6669B50590F1}"/>
              </a:ext>
            </a:extLst>
          </p:cNvPr>
          <p:cNvSpPr txBox="1">
            <a:spLocks/>
          </p:cNvSpPr>
          <p:nvPr/>
        </p:nvSpPr>
        <p:spPr bwMode="auto">
          <a:xfrm>
            <a:off x="6096000" y="5767575"/>
            <a:ext cx="6055418" cy="1019207"/>
          </a:xfrm>
          <a:prstGeom prst="rect">
            <a:avLst/>
          </a:prstGeom>
          <a:solidFill>
            <a:srgbClr val="7CBF26">
              <a:alpha val="20000"/>
            </a:srgbClr>
          </a:solidFill>
          <a:ln>
            <a:noFill/>
          </a:ln>
          <a:extLs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pPr marL="457200" lvl="1" indent="0" algn="ctr">
              <a:lnSpc>
                <a:spcPct val="150000"/>
              </a:lnSpc>
              <a:spcBef>
                <a:spcPts val="0"/>
              </a:spcBef>
              <a:spcAft>
                <a:spcPts val="0"/>
              </a:spcAft>
              <a:buNone/>
            </a:pPr>
            <a:r>
              <a:rPr lang="en-US" sz="1600" b="1" kern="0" dirty="0">
                <a:solidFill>
                  <a:schemeClr val="tx1"/>
                </a:solidFill>
                <a:latin typeface="+mj-lt"/>
                <a:ea typeface="Calibri" panose="020F0502020204030204" pitchFamily="34" charset="0"/>
                <a:cs typeface="Times New Roman" panose="02020603050405020304" pitchFamily="18" charset="0"/>
              </a:rPr>
              <a:t>Warrior Run Generating Station, Cumberland, Maryland</a:t>
            </a:r>
          </a:p>
          <a:p>
            <a:pPr marL="914400" lvl="2" indent="0" algn="ctr">
              <a:lnSpc>
                <a:spcPct val="150000"/>
              </a:lnSpc>
              <a:spcBef>
                <a:spcPts val="0"/>
              </a:spcBef>
              <a:spcAft>
                <a:spcPts val="0"/>
              </a:spcAft>
              <a:buNone/>
            </a:pPr>
            <a:r>
              <a:rPr lang="en-US" sz="1400" b="1" kern="0" dirty="0">
                <a:latin typeface="+mj-lt"/>
                <a:ea typeface="Calibri" panose="020F0502020204030204" pitchFamily="34" charset="0"/>
                <a:cs typeface="Times New Roman" panose="02020603050405020304" pitchFamily="18" charset="0"/>
              </a:rPr>
              <a:t>AES retiring fossil by 2025, Plant has PPA through 2030</a:t>
            </a:r>
          </a:p>
          <a:p>
            <a:pPr marL="0" lvl="1" indent="0" algn="ctr">
              <a:lnSpc>
                <a:spcPct val="150000"/>
              </a:lnSpc>
              <a:spcBef>
                <a:spcPts val="0"/>
              </a:spcBef>
              <a:spcAft>
                <a:spcPts val="0"/>
              </a:spcAft>
              <a:buNone/>
            </a:pPr>
            <a:r>
              <a:rPr lang="en-US" sz="1400" b="1" kern="0" dirty="0">
                <a:ea typeface="Calibri" panose="020F0502020204030204" pitchFamily="34" charset="0"/>
                <a:cs typeface="Times New Roman" panose="02020603050405020304" pitchFamily="18" charset="0"/>
              </a:rPr>
              <a:t>Refurbishment/Sale</a:t>
            </a:r>
          </a:p>
        </p:txBody>
      </p:sp>
      <p:pic>
        <p:nvPicPr>
          <p:cNvPr id="1028" name="Picture 4" descr="Industrial Inspections Case Study - AES Warrior Run">
            <a:extLst>
              <a:ext uri="{FF2B5EF4-FFF2-40B4-BE49-F238E27FC236}">
                <a16:creationId xmlns:a16="http://schemas.microsoft.com/office/drawing/2014/main" id="{BC068BD9-60B0-EA7C-49D7-DA3BDA08F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1" y="3246119"/>
            <a:ext cx="4496495" cy="2518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624A1E-4B03-CA93-D2BD-F7668D0E86C7}"/>
              </a:ext>
            </a:extLst>
          </p:cNvPr>
          <p:cNvPicPr>
            <a:picLocks noChangeAspect="1"/>
          </p:cNvPicPr>
          <p:nvPr/>
        </p:nvPicPr>
        <p:blipFill>
          <a:blip r:embed="rId4"/>
          <a:stretch>
            <a:fillRect/>
          </a:stretch>
        </p:blipFill>
        <p:spPr>
          <a:xfrm>
            <a:off x="7225010" y="981923"/>
            <a:ext cx="4496495" cy="2180118"/>
          </a:xfrm>
          <a:prstGeom prst="rect">
            <a:avLst/>
          </a:prstGeom>
        </p:spPr>
      </p:pic>
      <p:pic>
        <p:nvPicPr>
          <p:cNvPr id="7" name="Picture 2" descr="LG&amp;E and KU announces plans to shut down two coal-burning units in 2019">
            <a:extLst>
              <a:ext uri="{FF2B5EF4-FFF2-40B4-BE49-F238E27FC236}">
                <a16:creationId xmlns:a16="http://schemas.microsoft.com/office/drawing/2014/main" id="{174B9EEB-16B0-9E48-7173-6916E3526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55" y="1164803"/>
            <a:ext cx="4737671" cy="267781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274CD480-35F4-29A1-A151-9B7DDBDCE9EB}"/>
              </a:ext>
            </a:extLst>
          </p:cNvPr>
          <p:cNvSpPr txBox="1">
            <a:spLocks/>
          </p:cNvSpPr>
          <p:nvPr/>
        </p:nvSpPr>
        <p:spPr bwMode="auto">
          <a:xfrm>
            <a:off x="40582" y="71218"/>
            <a:ext cx="6055418" cy="1026062"/>
          </a:xfrm>
          <a:prstGeom prst="rect">
            <a:avLst/>
          </a:prstGeom>
          <a:solidFill>
            <a:srgbClr val="7CBF26">
              <a:alpha val="20000"/>
            </a:srgbClr>
          </a:solidFill>
          <a:ln>
            <a:noFill/>
          </a:ln>
          <a:extLs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pPr marL="457200" lvl="1" indent="0" algn="ctr">
              <a:lnSpc>
                <a:spcPct val="150000"/>
              </a:lnSpc>
              <a:spcBef>
                <a:spcPts val="0"/>
              </a:spcBef>
              <a:spcAft>
                <a:spcPts val="0"/>
              </a:spcAft>
              <a:buNone/>
            </a:pPr>
            <a:r>
              <a:rPr lang="en-US" sz="1600" b="1" kern="0" dirty="0">
                <a:solidFill>
                  <a:schemeClr val="tx1"/>
                </a:solidFill>
                <a:latin typeface="+mj-lt"/>
                <a:ea typeface="Calibri" panose="020F0502020204030204" pitchFamily="34" charset="0"/>
                <a:cs typeface="Times New Roman" panose="02020603050405020304" pitchFamily="18" charset="0"/>
              </a:rPr>
              <a:t>EW Brown Generating Station, Harrodsburg, Kentucky</a:t>
            </a:r>
          </a:p>
          <a:p>
            <a:pPr marL="457200" lvl="1" indent="0" algn="ctr">
              <a:lnSpc>
                <a:spcPct val="150000"/>
              </a:lnSpc>
              <a:spcBef>
                <a:spcPts val="0"/>
              </a:spcBef>
              <a:spcAft>
                <a:spcPts val="0"/>
              </a:spcAft>
              <a:buNone/>
            </a:pPr>
            <a:r>
              <a:rPr lang="en-US" sz="1400" b="1" kern="0" dirty="0">
                <a:latin typeface="+mj-lt"/>
                <a:ea typeface="Calibri" panose="020F0502020204030204" pitchFamily="34" charset="0"/>
                <a:cs typeface="Times New Roman" panose="02020603050405020304" pitchFamily="18" charset="0"/>
              </a:rPr>
              <a:t>LG&amp;E – owner, operator and balancing authority</a:t>
            </a:r>
          </a:p>
          <a:p>
            <a:pPr marL="457200" lvl="1" indent="0" algn="ctr">
              <a:lnSpc>
                <a:spcPct val="150000"/>
              </a:lnSpc>
              <a:spcBef>
                <a:spcPts val="0"/>
              </a:spcBef>
              <a:spcAft>
                <a:spcPts val="0"/>
              </a:spcAft>
              <a:buNone/>
            </a:pPr>
            <a:r>
              <a:rPr lang="en-US" sz="1400" b="1" kern="0" dirty="0">
                <a:latin typeface="+mj-lt"/>
                <a:ea typeface="Calibri" panose="020F0502020204030204" pitchFamily="34" charset="0"/>
                <a:cs typeface="Times New Roman" panose="02020603050405020304" pitchFamily="18" charset="0"/>
              </a:rPr>
              <a:t>Kickoff Meeting June 29</a:t>
            </a:r>
          </a:p>
        </p:txBody>
      </p:sp>
      <p:sp>
        <p:nvSpPr>
          <p:cNvPr id="10" name="TextBox 9">
            <a:extLst>
              <a:ext uri="{FF2B5EF4-FFF2-40B4-BE49-F238E27FC236}">
                <a16:creationId xmlns:a16="http://schemas.microsoft.com/office/drawing/2014/main" id="{DDFEFC59-34EE-452E-8F26-F6D3BD004E32}"/>
              </a:ext>
            </a:extLst>
          </p:cNvPr>
          <p:cNvSpPr txBox="1"/>
          <p:nvPr/>
        </p:nvSpPr>
        <p:spPr>
          <a:xfrm>
            <a:off x="213537" y="3910141"/>
            <a:ext cx="5223589" cy="1384995"/>
          </a:xfrm>
          <a:prstGeom prst="rect">
            <a:avLst/>
          </a:prstGeom>
          <a:noFill/>
        </p:spPr>
        <p:txBody>
          <a:bodyPr wrap="square" rtlCol="0">
            <a:spAutoFit/>
          </a:bodyPr>
          <a:lstStyle/>
          <a:p>
            <a:pPr algn="l"/>
            <a:r>
              <a:rPr lang="en-US" sz="1200" b="1" i="0" dirty="0">
                <a:solidFill>
                  <a:srgbClr val="0C283A"/>
                </a:solidFill>
                <a:effectLst/>
                <a:latin typeface="+mj-lt"/>
              </a:rPr>
              <a:t>Coal-fired unit</a:t>
            </a:r>
            <a:endParaRPr lang="en-US" sz="1200" b="0" i="0" dirty="0">
              <a:solidFill>
                <a:srgbClr val="0C283A"/>
              </a:solidFill>
              <a:effectLst/>
              <a:latin typeface="+mj-lt"/>
            </a:endParaRPr>
          </a:p>
          <a:p>
            <a:pPr algn="l">
              <a:buFont typeface="Arial" panose="020B0604020202020204" pitchFamily="34" charset="0"/>
              <a:buChar char="•"/>
            </a:pPr>
            <a:r>
              <a:rPr lang="en-US" sz="1200" b="0" i="1" dirty="0">
                <a:solidFill>
                  <a:srgbClr val="0C283A"/>
                </a:solidFill>
                <a:effectLst/>
                <a:latin typeface="+mj-lt"/>
              </a:rPr>
              <a:t>Net generating capacity</a:t>
            </a:r>
            <a:r>
              <a:rPr lang="en-US" sz="1200" b="0" i="0" dirty="0">
                <a:solidFill>
                  <a:srgbClr val="0C283A"/>
                </a:solidFill>
                <a:effectLst/>
                <a:latin typeface="+mj-lt"/>
              </a:rPr>
              <a:t>: 457 megawatts</a:t>
            </a:r>
          </a:p>
          <a:p>
            <a:pPr algn="l">
              <a:buFont typeface="Arial" panose="020B0604020202020204" pitchFamily="34" charset="0"/>
              <a:buChar char="•"/>
            </a:pPr>
            <a:r>
              <a:rPr lang="en-US" sz="1200" b="0" i="1" dirty="0">
                <a:solidFill>
                  <a:srgbClr val="0C283A"/>
                </a:solidFill>
                <a:effectLst/>
                <a:latin typeface="+mj-lt"/>
              </a:rPr>
              <a:t>Original startup date</a:t>
            </a:r>
            <a:r>
              <a:rPr lang="en-US" sz="1200" b="0" i="0" dirty="0">
                <a:solidFill>
                  <a:srgbClr val="0C283A"/>
                </a:solidFill>
                <a:effectLst/>
                <a:latin typeface="+mj-lt"/>
              </a:rPr>
              <a:t>: 1957 for Unit 1 which is now retired, </a:t>
            </a:r>
          </a:p>
          <a:p>
            <a:pPr algn="l">
              <a:buFont typeface="Arial" panose="020B0604020202020204" pitchFamily="34" charset="0"/>
              <a:buChar char="•"/>
            </a:pPr>
            <a:r>
              <a:rPr lang="en-US" sz="1200" b="0" i="0" dirty="0">
                <a:solidFill>
                  <a:srgbClr val="0C283A"/>
                </a:solidFill>
                <a:effectLst/>
                <a:latin typeface="+mj-lt"/>
              </a:rPr>
              <a:t>Unit 3 started in 1971</a:t>
            </a:r>
          </a:p>
          <a:p>
            <a:pPr algn="l">
              <a:buFont typeface="Arial" panose="020B0604020202020204" pitchFamily="34" charset="0"/>
              <a:buChar char="•"/>
            </a:pPr>
            <a:r>
              <a:rPr lang="en-US" sz="1200" b="0" i="1" dirty="0">
                <a:solidFill>
                  <a:srgbClr val="0C283A"/>
                </a:solidFill>
                <a:effectLst/>
                <a:latin typeface="+mj-lt"/>
              </a:rPr>
              <a:t>Fuel:</a:t>
            </a:r>
            <a:r>
              <a:rPr lang="en-US" sz="1200" b="0" i="0" dirty="0">
                <a:solidFill>
                  <a:srgbClr val="0C283A"/>
                </a:solidFill>
                <a:effectLst/>
                <a:latin typeface="+mj-lt"/>
              </a:rPr>
              <a:t> Coal</a:t>
            </a:r>
          </a:p>
          <a:p>
            <a:pPr algn="l">
              <a:buFont typeface="Arial" panose="020B0604020202020204" pitchFamily="34" charset="0"/>
              <a:buChar char="•"/>
            </a:pPr>
            <a:r>
              <a:rPr lang="en-US" sz="1200" b="0" i="1" dirty="0">
                <a:solidFill>
                  <a:srgbClr val="0C283A"/>
                </a:solidFill>
                <a:effectLst/>
                <a:latin typeface="+mj-lt"/>
              </a:rPr>
              <a:t>Annual fuel consumption</a:t>
            </a:r>
            <a:r>
              <a:rPr lang="en-US" sz="1200" b="0" i="0" dirty="0">
                <a:solidFill>
                  <a:srgbClr val="0C283A"/>
                </a:solidFill>
                <a:effectLst/>
                <a:latin typeface="+mj-lt"/>
              </a:rPr>
              <a:t>: Approximately 0.8 million tons</a:t>
            </a:r>
          </a:p>
          <a:p>
            <a:pPr algn="l">
              <a:buFont typeface="Arial" panose="020B0604020202020204" pitchFamily="34" charset="0"/>
              <a:buChar char="•"/>
            </a:pPr>
            <a:r>
              <a:rPr lang="en-US" sz="1200" b="0" i="1" dirty="0">
                <a:solidFill>
                  <a:srgbClr val="0C283A"/>
                </a:solidFill>
                <a:effectLst/>
                <a:latin typeface="+mj-lt"/>
              </a:rPr>
              <a:t>Emission controls</a:t>
            </a:r>
            <a:r>
              <a:rPr lang="en-US" sz="1200" b="0" i="0" dirty="0">
                <a:solidFill>
                  <a:srgbClr val="0C283A"/>
                </a:solidFill>
                <a:effectLst/>
                <a:latin typeface="+mj-lt"/>
              </a:rPr>
              <a:t>: FGD, Low NOx, ESP</a:t>
            </a:r>
          </a:p>
        </p:txBody>
      </p:sp>
      <p:sp>
        <p:nvSpPr>
          <p:cNvPr id="11" name="TextBox 10">
            <a:extLst>
              <a:ext uri="{FF2B5EF4-FFF2-40B4-BE49-F238E27FC236}">
                <a16:creationId xmlns:a16="http://schemas.microsoft.com/office/drawing/2014/main" id="{6AF44679-B0DB-26C2-377B-57A577A25F85}"/>
              </a:ext>
            </a:extLst>
          </p:cNvPr>
          <p:cNvSpPr txBox="1"/>
          <p:nvPr/>
        </p:nvSpPr>
        <p:spPr>
          <a:xfrm>
            <a:off x="2918661" y="6141522"/>
            <a:ext cx="4413678" cy="600164"/>
          </a:xfrm>
          <a:prstGeom prst="rect">
            <a:avLst/>
          </a:prstGeom>
          <a:noFill/>
        </p:spPr>
        <p:txBody>
          <a:bodyPr wrap="square" rtlCol="0">
            <a:spAutoFit/>
          </a:bodyPr>
          <a:lstStyle/>
          <a:p>
            <a:pPr algn="l"/>
            <a:r>
              <a:rPr lang="en-US" sz="1100" b="1" i="0" dirty="0">
                <a:solidFill>
                  <a:srgbClr val="0C283A"/>
                </a:solidFill>
                <a:effectLst/>
                <a:latin typeface="+mj-lt"/>
              </a:rPr>
              <a:t>Hydroelectric plant</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Three generating units</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Net generating capacity</a:t>
            </a:r>
            <a:r>
              <a:rPr lang="en-US" sz="1100" b="0" i="0" dirty="0">
                <a:solidFill>
                  <a:srgbClr val="0C283A"/>
                </a:solidFill>
                <a:effectLst/>
                <a:latin typeface="+mj-lt"/>
              </a:rPr>
              <a:t>: 33 megawatts</a:t>
            </a:r>
          </a:p>
        </p:txBody>
      </p:sp>
      <p:sp>
        <p:nvSpPr>
          <p:cNvPr id="12" name="TextBox 11">
            <a:extLst>
              <a:ext uri="{FF2B5EF4-FFF2-40B4-BE49-F238E27FC236}">
                <a16:creationId xmlns:a16="http://schemas.microsoft.com/office/drawing/2014/main" id="{A41F2CD8-C86C-7A63-589E-09773F1016CE}"/>
              </a:ext>
            </a:extLst>
          </p:cNvPr>
          <p:cNvSpPr txBox="1"/>
          <p:nvPr/>
        </p:nvSpPr>
        <p:spPr>
          <a:xfrm>
            <a:off x="213537" y="5295136"/>
            <a:ext cx="2942687" cy="1446550"/>
          </a:xfrm>
          <a:prstGeom prst="rect">
            <a:avLst/>
          </a:prstGeom>
          <a:noFill/>
        </p:spPr>
        <p:txBody>
          <a:bodyPr wrap="square" rtlCol="0">
            <a:spAutoFit/>
          </a:bodyPr>
          <a:lstStyle/>
          <a:p>
            <a:pPr algn="l"/>
            <a:r>
              <a:rPr lang="en-US" sz="1100" b="1" i="0" dirty="0">
                <a:solidFill>
                  <a:srgbClr val="0C283A"/>
                </a:solidFill>
                <a:effectLst/>
                <a:latin typeface="+mj-lt"/>
              </a:rPr>
              <a:t>Solar facility</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44,000 solar panels</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Net generating capacity</a:t>
            </a:r>
            <a:r>
              <a:rPr lang="en-US" sz="1100" b="0" i="0" dirty="0">
                <a:solidFill>
                  <a:srgbClr val="0C283A"/>
                </a:solidFill>
                <a:effectLst/>
                <a:latin typeface="+mj-lt"/>
              </a:rPr>
              <a:t>: 19,000 MW hours</a:t>
            </a:r>
          </a:p>
          <a:p>
            <a:pPr algn="l">
              <a:buFont typeface="Arial" panose="020B0604020202020204" pitchFamily="34" charset="0"/>
              <a:buChar char="•"/>
            </a:pPr>
            <a:r>
              <a:rPr lang="en-US" sz="1100" b="0" i="1" dirty="0">
                <a:solidFill>
                  <a:srgbClr val="0C283A"/>
                </a:solidFill>
                <a:effectLst/>
                <a:latin typeface="+mj-lt"/>
              </a:rPr>
              <a:t>10 megawatts</a:t>
            </a:r>
            <a:endParaRPr lang="en-US" sz="1100" b="0" i="0" dirty="0">
              <a:solidFill>
                <a:srgbClr val="0C283A"/>
              </a:solidFill>
              <a:effectLst/>
              <a:latin typeface="+mj-lt"/>
            </a:endParaRPr>
          </a:p>
          <a:p>
            <a:pPr algn="l"/>
            <a:br>
              <a:rPr lang="en-US" sz="1100" b="0" i="0" dirty="0">
                <a:solidFill>
                  <a:srgbClr val="0C283A"/>
                </a:solidFill>
                <a:effectLst/>
                <a:latin typeface="+mj-lt"/>
              </a:rPr>
            </a:br>
            <a:r>
              <a:rPr lang="en-US" sz="1100" b="1" i="0" dirty="0">
                <a:solidFill>
                  <a:srgbClr val="0C283A"/>
                </a:solidFill>
                <a:effectLst/>
                <a:latin typeface="+mj-lt"/>
              </a:rPr>
              <a:t>Natural gas combustion turbines</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Seven units</a:t>
            </a:r>
            <a:endParaRPr lang="en-US" sz="1100" b="0" i="0" dirty="0">
              <a:solidFill>
                <a:srgbClr val="0C283A"/>
              </a:solidFill>
              <a:effectLst/>
              <a:latin typeface="+mj-lt"/>
            </a:endParaRPr>
          </a:p>
          <a:p>
            <a:pPr algn="l">
              <a:buFont typeface="Arial" panose="020B0604020202020204" pitchFamily="34" charset="0"/>
              <a:buChar char="•"/>
            </a:pPr>
            <a:r>
              <a:rPr lang="en-US" sz="1100" b="0" i="1" dirty="0">
                <a:solidFill>
                  <a:srgbClr val="0C283A"/>
                </a:solidFill>
                <a:effectLst/>
                <a:latin typeface="+mj-lt"/>
              </a:rPr>
              <a:t>Net generating capacity</a:t>
            </a:r>
            <a:r>
              <a:rPr lang="en-US" sz="1100" b="0" i="0" dirty="0">
                <a:solidFill>
                  <a:srgbClr val="0C283A"/>
                </a:solidFill>
                <a:effectLst/>
                <a:latin typeface="+mj-lt"/>
              </a:rPr>
              <a:t>: 895 megawatts</a:t>
            </a:r>
          </a:p>
        </p:txBody>
      </p:sp>
    </p:spTree>
    <p:extLst>
      <p:ext uri="{BB962C8B-B14F-4D97-AF65-F5344CB8AC3E}">
        <p14:creationId xmlns:p14="http://schemas.microsoft.com/office/powerpoint/2010/main" val="260868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5524-2617-B770-4EC9-B906A1374551}"/>
              </a:ext>
            </a:extLst>
          </p:cNvPr>
          <p:cNvSpPr>
            <a:spLocks noGrp="1"/>
          </p:cNvSpPr>
          <p:nvPr>
            <p:ph type="title"/>
          </p:nvPr>
        </p:nvSpPr>
        <p:spPr>
          <a:xfrm>
            <a:off x="169877" y="110859"/>
            <a:ext cx="10974916" cy="377026"/>
          </a:xfrm>
        </p:spPr>
        <p:txBody>
          <a:bodyPr/>
          <a:lstStyle/>
          <a:p>
            <a:r>
              <a:rPr lang="en-US" dirty="0"/>
              <a:t>Coal to Nuclear Research Group</a:t>
            </a:r>
          </a:p>
        </p:txBody>
      </p:sp>
      <p:grpSp>
        <p:nvGrpSpPr>
          <p:cNvPr id="9" name="Group 8">
            <a:extLst>
              <a:ext uri="{FF2B5EF4-FFF2-40B4-BE49-F238E27FC236}">
                <a16:creationId xmlns:a16="http://schemas.microsoft.com/office/drawing/2014/main" id="{45B60F34-FB95-7592-FFDA-FEA108D331F2}"/>
              </a:ext>
            </a:extLst>
          </p:cNvPr>
          <p:cNvGrpSpPr/>
          <p:nvPr/>
        </p:nvGrpSpPr>
        <p:grpSpPr>
          <a:xfrm>
            <a:off x="4775886" y="897416"/>
            <a:ext cx="3003650" cy="2157025"/>
            <a:chOff x="6672326" y="1004888"/>
            <a:chExt cx="5298026" cy="4172989"/>
          </a:xfrm>
        </p:grpSpPr>
        <p:pic>
          <p:nvPicPr>
            <p:cNvPr id="6" name="Picture 5">
              <a:extLst>
                <a:ext uri="{FF2B5EF4-FFF2-40B4-BE49-F238E27FC236}">
                  <a16:creationId xmlns:a16="http://schemas.microsoft.com/office/drawing/2014/main" id="{50016392-BDE2-DFC8-B99E-980E3E09F182}"/>
                </a:ext>
              </a:extLst>
            </p:cNvPr>
            <p:cNvPicPr>
              <a:picLocks noChangeAspect="1"/>
            </p:cNvPicPr>
            <p:nvPr/>
          </p:nvPicPr>
          <p:blipFill rotWithShape="1">
            <a:blip r:embed="rId3"/>
            <a:srcRect b="39151"/>
            <a:stretch/>
          </p:blipFill>
          <p:spPr>
            <a:xfrm>
              <a:off x="6672326" y="1004888"/>
              <a:ext cx="5298026" cy="4172989"/>
            </a:xfrm>
            <a:prstGeom prst="rect">
              <a:avLst/>
            </a:prstGeom>
          </p:spPr>
        </p:pic>
        <p:pic>
          <p:nvPicPr>
            <p:cNvPr id="8" name="Picture 7">
              <a:extLst>
                <a:ext uri="{FF2B5EF4-FFF2-40B4-BE49-F238E27FC236}">
                  <a16:creationId xmlns:a16="http://schemas.microsoft.com/office/drawing/2014/main" id="{B1C5BB1C-79FC-B757-90D6-8B71B9FF17A2}"/>
                </a:ext>
              </a:extLst>
            </p:cNvPr>
            <p:cNvPicPr>
              <a:picLocks noChangeAspect="1"/>
            </p:cNvPicPr>
            <p:nvPr/>
          </p:nvPicPr>
          <p:blipFill rotWithShape="1">
            <a:blip r:embed="rId3"/>
            <a:srcRect l="26099" t="63135" r="50000" b="34639"/>
            <a:stretch/>
          </p:blipFill>
          <p:spPr>
            <a:xfrm>
              <a:off x="9712324" y="1471352"/>
              <a:ext cx="1986456" cy="640081"/>
            </a:xfrm>
            <a:prstGeom prst="rect">
              <a:avLst/>
            </a:prstGeom>
          </p:spPr>
        </p:pic>
      </p:grpSp>
      <p:grpSp>
        <p:nvGrpSpPr>
          <p:cNvPr id="13" name="Group 12">
            <a:extLst>
              <a:ext uri="{FF2B5EF4-FFF2-40B4-BE49-F238E27FC236}">
                <a16:creationId xmlns:a16="http://schemas.microsoft.com/office/drawing/2014/main" id="{B1152747-AAA8-199D-1551-0E347F639329}"/>
              </a:ext>
            </a:extLst>
          </p:cNvPr>
          <p:cNvGrpSpPr/>
          <p:nvPr/>
        </p:nvGrpSpPr>
        <p:grpSpPr>
          <a:xfrm>
            <a:off x="7944043" y="879202"/>
            <a:ext cx="3837740" cy="2157025"/>
            <a:chOff x="949611" y="4268736"/>
            <a:chExt cx="3837740" cy="2157025"/>
          </a:xfrm>
        </p:grpSpPr>
        <p:pic>
          <p:nvPicPr>
            <p:cNvPr id="10" name="Picture 9">
              <a:extLst>
                <a:ext uri="{FF2B5EF4-FFF2-40B4-BE49-F238E27FC236}">
                  <a16:creationId xmlns:a16="http://schemas.microsoft.com/office/drawing/2014/main" id="{A3D1E7D7-E969-3ECE-F942-A8B459140A45}"/>
                </a:ext>
              </a:extLst>
            </p:cNvPr>
            <p:cNvPicPr>
              <a:picLocks noChangeAspect="1"/>
            </p:cNvPicPr>
            <p:nvPr/>
          </p:nvPicPr>
          <p:blipFill>
            <a:blip r:embed="rId4"/>
            <a:stretch>
              <a:fillRect/>
            </a:stretch>
          </p:blipFill>
          <p:spPr>
            <a:xfrm>
              <a:off x="949612" y="4671752"/>
              <a:ext cx="3837739" cy="1754009"/>
            </a:xfrm>
            <a:prstGeom prst="rect">
              <a:avLst/>
            </a:prstGeom>
            <a:ln>
              <a:solidFill>
                <a:schemeClr val="tx1"/>
              </a:solidFill>
            </a:ln>
          </p:spPr>
        </p:pic>
        <p:sp>
          <p:nvSpPr>
            <p:cNvPr id="12" name="TextBox 11">
              <a:extLst>
                <a:ext uri="{FF2B5EF4-FFF2-40B4-BE49-F238E27FC236}">
                  <a16:creationId xmlns:a16="http://schemas.microsoft.com/office/drawing/2014/main" id="{9D156A2D-B4DB-3844-58B6-075852E27698}"/>
                </a:ext>
              </a:extLst>
            </p:cNvPr>
            <p:cNvSpPr txBox="1"/>
            <p:nvPr/>
          </p:nvSpPr>
          <p:spPr>
            <a:xfrm>
              <a:off x="949611" y="4268736"/>
              <a:ext cx="3837739" cy="369332"/>
            </a:xfrm>
            <a:prstGeom prst="rect">
              <a:avLst/>
            </a:prstGeom>
            <a:noFill/>
            <a:ln>
              <a:solidFill>
                <a:schemeClr val="tx1"/>
              </a:solidFill>
            </a:ln>
          </p:spPr>
          <p:txBody>
            <a:bodyPr wrap="square">
              <a:spAutoFit/>
            </a:bodyPr>
            <a:lstStyle/>
            <a:p>
              <a:pPr algn="ctr"/>
              <a:r>
                <a:rPr kumimoji="0" lang="en-US" b="1" i="1" u="none" strike="noStrike" kern="0" cap="none" spc="0" normalizeH="0" baseline="0" noProof="0" dirty="0">
                  <a:ln>
                    <a:noFill/>
                  </a:ln>
                  <a:solidFill>
                    <a:srgbClr val="022170"/>
                  </a:solidFill>
                  <a:effectLst/>
                  <a:uLnTx/>
                  <a:uFillTx/>
                  <a:latin typeface="Arial"/>
                  <a:ea typeface="ＭＳ Ｐゴシック" charset="0"/>
                  <a:cs typeface="+mj-cs"/>
                </a:rPr>
                <a:t>Site Reuse Deployment Guidance </a:t>
              </a:r>
              <a:endParaRPr lang="en-US" sz="1200" dirty="0"/>
            </a:p>
          </p:txBody>
        </p:sp>
      </p:grpSp>
      <p:pic>
        <p:nvPicPr>
          <p:cNvPr id="15" name="Picture 14">
            <a:extLst>
              <a:ext uri="{FF2B5EF4-FFF2-40B4-BE49-F238E27FC236}">
                <a16:creationId xmlns:a16="http://schemas.microsoft.com/office/drawing/2014/main" id="{377CB0C8-47E2-F1DD-2E97-96F50901647C}"/>
              </a:ext>
            </a:extLst>
          </p:cNvPr>
          <p:cNvPicPr>
            <a:picLocks noChangeAspect="1"/>
          </p:cNvPicPr>
          <p:nvPr/>
        </p:nvPicPr>
        <p:blipFill>
          <a:blip r:embed="rId5"/>
          <a:stretch>
            <a:fillRect/>
          </a:stretch>
        </p:blipFill>
        <p:spPr>
          <a:xfrm>
            <a:off x="3307779" y="3165898"/>
            <a:ext cx="5576442" cy="2735681"/>
          </a:xfrm>
          <a:prstGeom prst="rect">
            <a:avLst/>
          </a:prstGeom>
        </p:spPr>
      </p:pic>
      <p:pic>
        <p:nvPicPr>
          <p:cNvPr id="17" name="Picture 16">
            <a:extLst>
              <a:ext uri="{FF2B5EF4-FFF2-40B4-BE49-F238E27FC236}">
                <a16:creationId xmlns:a16="http://schemas.microsoft.com/office/drawing/2014/main" id="{E58E19DB-B1E8-E151-AF9F-EB1691D16AD3}"/>
              </a:ext>
            </a:extLst>
          </p:cNvPr>
          <p:cNvPicPr>
            <a:picLocks noChangeAspect="1"/>
          </p:cNvPicPr>
          <p:nvPr/>
        </p:nvPicPr>
        <p:blipFill>
          <a:blip r:embed="rId6"/>
          <a:stretch>
            <a:fillRect/>
          </a:stretch>
        </p:blipFill>
        <p:spPr>
          <a:xfrm>
            <a:off x="7697526" y="4772139"/>
            <a:ext cx="4330771" cy="2045936"/>
          </a:xfrm>
          <a:prstGeom prst="rect">
            <a:avLst/>
          </a:prstGeom>
        </p:spPr>
      </p:pic>
      <p:pic>
        <p:nvPicPr>
          <p:cNvPr id="21" name="Picture 20">
            <a:extLst>
              <a:ext uri="{FF2B5EF4-FFF2-40B4-BE49-F238E27FC236}">
                <a16:creationId xmlns:a16="http://schemas.microsoft.com/office/drawing/2014/main" id="{7BC2F377-EC2A-F33E-657F-1C831D7577C0}"/>
              </a:ext>
            </a:extLst>
          </p:cNvPr>
          <p:cNvPicPr>
            <a:picLocks noChangeAspect="1"/>
          </p:cNvPicPr>
          <p:nvPr/>
        </p:nvPicPr>
        <p:blipFill>
          <a:blip r:embed="rId7"/>
          <a:stretch>
            <a:fillRect/>
          </a:stretch>
        </p:blipFill>
        <p:spPr>
          <a:xfrm>
            <a:off x="86392" y="901096"/>
            <a:ext cx="4505738" cy="2153345"/>
          </a:xfrm>
          <a:prstGeom prst="rect">
            <a:avLst/>
          </a:prstGeom>
        </p:spPr>
      </p:pic>
      <p:sp>
        <p:nvSpPr>
          <p:cNvPr id="23" name="TextBox 22">
            <a:extLst>
              <a:ext uri="{FF2B5EF4-FFF2-40B4-BE49-F238E27FC236}">
                <a16:creationId xmlns:a16="http://schemas.microsoft.com/office/drawing/2014/main" id="{C726C450-2826-37A5-6C74-53F35F26CB3E}"/>
              </a:ext>
            </a:extLst>
          </p:cNvPr>
          <p:cNvSpPr txBox="1"/>
          <p:nvPr/>
        </p:nvSpPr>
        <p:spPr>
          <a:xfrm>
            <a:off x="86392" y="4869704"/>
            <a:ext cx="4612183" cy="1877437"/>
          </a:xfrm>
          <a:prstGeom prst="rect">
            <a:avLst/>
          </a:prstGeom>
          <a:solidFill>
            <a:schemeClr val="bg1"/>
          </a:solidFill>
          <a:ln>
            <a:solidFill>
              <a:schemeClr val="tx1">
                <a:lumMod val="50000"/>
                <a:lumOff val="50000"/>
              </a:schemeClr>
            </a:solidFill>
          </a:ln>
        </p:spPr>
        <p:txBody>
          <a:bodyPr wrap="square">
            <a:spAutoFit/>
          </a:bodyPr>
          <a:lstStyle/>
          <a:p>
            <a:r>
              <a:rPr kumimoji="0" lang="en-US" sz="1200" b="1" i="1" u="none" strike="noStrike" kern="0" cap="none" spc="0" normalizeH="0" baseline="0" noProof="0" dirty="0">
                <a:ln>
                  <a:noFill/>
                </a:ln>
                <a:solidFill>
                  <a:srgbClr val="022170"/>
                </a:solidFill>
                <a:effectLst/>
                <a:uLnTx/>
                <a:uFillTx/>
                <a:latin typeface="Arial"/>
                <a:ea typeface="ＭＳ Ｐゴシック" charset="0"/>
                <a:cs typeface="+mj-cs"/>
              </a:rPr>
              <a:t>Benefits &amp; Challenges of CPP to NPP/ SA&amp;I </a:t>
            </a:r>
          </a:p>
          <a:p>
            <a:endParaRPr kumimoji="0" lang="en-US" sz="1200" b="1" i="1" u="none" strike="noStrike" kern="0" cap="none" spc="0" normalizeH="0" baseline="0" noProof="0" dirty="0">
              <a:ln>
                <a:noFill/>
              </a:ln>
              <a:solidFill>
                <a:srgbClr val="022170"/>
              </a:solidFill>
              <a:effectLst/>
              <a:uLnTx/>
              <a:uFillTx/>
              <a:latin typeface="Arial"/>
              <a:ea typeface="ＭＳ Ｐゴシック" charset="0"/>
              <a:cs typeface="+mj-cs"/>
            </a:endParaRPr>
          </a:p>
          <a:p>
            <a:pPr marL="285750" indent="-285750">
              <a:spcAft>
                <a:spcPts val="600"/>
              </a:spcAft>
              <a:buFont typeface="Arial" panose="020B0604020202020204" pitchFamily="34" charset="0"/>
              <a:buChar char="•"/>
            </a:pPr>
            <a:r>
              <a:rPr lang="en-US" sz="1200" dirty="0">
                <a:solidFill>
                  <a:schemeClr val="tx1">
                    <a:lumMod val="65000"/>
                    <a:lumOff val="35000"/>
                  </a:schemeClr>
                </a:solidFill>
              </a:rPr>
              <a:t>Estimate the scale of repurposing feasibility in the US</a:t>
            </a:r>
          </a:p>
          <a:p>
            <a:pPr marL="285750" indent="-285750">
              <a:spcAft>
                <a:spcPts val="600"/>
              </a:spcAft>
              <a:buFont typeface="Arial" panose="020B0604020202020204" pitchFamily="34" charset="0"/>
              <a:buChar char="•"/>
            </a:pPr>
            <a:r>
              <a:rPr lang="en-US" sz="1200" dirty="0">
                <a:solidFill>
                  <a:schemeClr val="tx1">
                    <a:lumMod val="65000"/>
                    <a:lumOff val="35000"/>
                  </a:schemeClr>
                </a:solidFill>
              </a:rPr>
              <a:t>Characterize infrastructure compatibility CPP to NPP</a:t>
            </a:r>
          </a:p>
          <a:p>
            <a:pPr marL="285750" indent="-285750">
              <a:spcAft>
                <a:spcPts val="600"/>
              </a:spcAft>
              <a:buFont typeface="Arial" panose="020B0604020202020204" pitchFamily="34" charset="0"/>
              <a:buChar char="•"/>
            </a:pPr>
            <a:r>
              <a:rPr lang="en-US" sz="1200" dirty="0">
                <a:solidFill>
                  <a:schemeClr val="tx1">
                    <a:lumMod val="65000"/>
                    <a:lumOff val="35000"/>
                  </a:schemeClr>
                </a:solidFill>
              </a:rPr>
              <a:t>Develop a cost model for evaluating the conversion decision</a:t>
            </a:r>
          </a:p>
          <a:p>
            <a:pPr marL="285750" indent="-285750">
              <a:spcAft>
                <a:spcPts val="600"/>
              </a:spcAft>
              <a:buFont typeface="Arial" panose="020B0604020202020204" pitchFamily="34" charset="0"/>
              <a:buChar char="•"/>
            </a:pPr>
            <a:r>
              <a:rPr lang="en-US" sz="1200" dirty="0">
                <a:solidFill>
                  <a:schemeClr val="tx1">
                    <a:lumMod val="65000"/>
                    <a:lumOff val="35000"/>
                  </a:schemeClr>
                </a:solidFill>
              </a:rPr>
              <a:t>Assess regional economic impacts, including jobs, taxes, and re-training requirements</a:t>
            </a:r>
          </a:p>
          <a:p>
            <a:pPr>
              <a:spcAft>
                <a:spcPts val="600"/>
              </a:spcAft>
            </a:pPr>
            <a:r>
              <a:rPr lang="en-US" sz="1200" dirty="0">
                <a:solidFill>
                  <a:schemeClr val="tx1">
                    <a:lumMod val="65000"/>
                    <a:lumOff val="35000"/>
                  </a:schemeClr>
                </a:solidFill>
              </a:rPr>
              <a:t>Report coming out in next couple of months</a:t>
            </a:r>
          </a:p>
        </p:txBody>
      </p:sp>
    </p:spTree>
    <p:extLst>
      <p:ext uri="{BB962C8B-B14F-4D97-AF65-F5344CB8AC3E}">
        <p14:creationId xmlns:p14="http://schemas.microsoft.com/office/powerpoint/2010/main" val="78539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17D5-CEDF-4414-9562-6B451161409E}"/>
              </a:ext>
            </a:extLst>
          </p:cNvPr>
          <p:cNvSpPr>
            <a:spLocks noGrp="1"/>
          </p:cNvSpPr>
          <p:nvPr>
            <p:ph type="title"/>
          </p:nvPr>
        </p:nvSpPr>
        <p:spPr/>
        <p:txBody>
          <a:bodyPr>
            <a:normAutofit fontScale="90000"/>
          </a:bodyPr>
          <a:lstStyle/>
          <a:p>
            <a:r>
              <a:rPr lang="en-US" sz="4000" dirty="0"/>
              <a:t>GAIN Mission-Driven Goals</a:t>
            </a:r>
            <a:br>
              <a:rPr lang="en-US" sz="4000" dirty="0"/>
            </a:br>
            <a:r>
              <a:rPr lang="en-US" sz="1800" dirty="0"/>
              <a:t>GAIN: small enough to be nimble, big enough to be relevant</a:t>
            </a:r>
            <a:endParaRPr lang="en-US" sz="4000" dirty="0"/>
          </a:p>
        </p:txBody>
      </p:sp>
      <p:sp>
        <p:nvSpPr>
          <p:cNvPr id="3" name="Content Placeholder 2">
            <a:extLst>
              <a:ext uri="{FF2B5EF4-FFF2-40B4-BE49-F238E27FC236}">
                <a16:creationId xmlns:a16="http://schemas.microsoft.com/office/drawing/2014/main" id="{F43327FA-66CB-4821-A020-FD090864CBB5}"/>
              </a:ext>
            </a:extLst>
          </p:cNvPr>
          <p:cNvSpPr>
            <a:spLocks noGrp="1"/>
          </p:cNvSpPr>
          <p:nvPr>
            <p:ph idx="1"/>
          </p:nvPr>
        </p:nvSpPr>
        <p:spPr>
          <a:xfrm>
            <a:off x="5129348" y="1825625"/>
            <a:ext cx="6224451" cy="3819801"/>
          </a:xfrm>
        </p:spPr>
        <p:txBody>
          <a:bodyPr>
            <a:normAutofit/>
          </a:bodyPr>
          <a:lstStyle/>
          <a:p>
            <a:pPr marL="216694" indent="-216694">
              <a:spcAft>
                <a:spcPts val="450"/>
              </a:spcAft>
              <a:buFont typeface="+mj-lt"/>
              <a:buAutoNum type="arabicPeriod"/>
            </a:pPr>
            <a:r>
              <a:rPr lang="en-US"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Provide nuclear industry entities access to financial support opportunities and national laboratory capabilities (facilities, expertise, and tools) to accelerate commercialization of innovations through research, development, demonstration, and deployment.</a:t>
            </a:r>
          </a:p>
          <a:p>
            <a:pPr marL="216694" indent="-216694">
              <a:spcAft>
                <a:spcPts val="450"/>
              </a:spcAft>
              <a:buFont typeface="+mj-lt"/>
              <a:buAutoNum type="arabicPeriod"/>
            </a:pPr>
            <a:r>
              <a:rPr lang="en-US"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Work with industry to identify gaps, gather needs, and develop viable paths forward to inform DOE research programs and remove barriers for industry.</a:t>
            </a:r>
          </a:p>
          <a:p>
            <a:pPr marL="216694" indent="-216694">
              <a:spcAft>
                <a:spcPts val="450"/>
              </a:spcAft>
              <a:buFont typeface="+mj-lt"/>
              <a:buAutoNum type="arabicPeriod"/>
            </a:pPr>
            <a:r>
              <a:rPr lang="en-US"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Complete the key portions of a modernized risk-informed regulatory framework enabling deployment of advanced nuclear energy technologies.</a:t>
            </a:r>
          </a:p>
          <a:p>
            <a:pPr marL="216694" indent="-216694">
              <a:spcAft>
                <a:spcPts val="450"/>
              </a:spcAft>
              <a:buFont typeface="+mj-lt"/>
              <a:buAutoNum type="arabicPeriod"/>
            </a:pPr>
            <a:r>
              <a:rPr lang="en-US"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Facilitate the advanced nuclear industry’s access to information to support their technology commercialization efforts.</a:t>
            </a:r>
          </a:p>
          <a:p>
            <a:pPr marL="216694" indent="-216694">
              <a:spcAft>
                <a:spcPts val="450"/>
              </a:spcAft>
              <a:buFont typeface="+mj-lt"/>
              <a:buAutoNum type="arabicPeriod"/>
            </a:pPr>
            <a:r>
              <a:rPr lang="en-US"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Contribute tailored, factual information to key stakeholders to motivate the integration of clean nuclear energy for long-term success.</a:t>
            </a:r>
          </a:p>
        </p:txBody>
      </p:sp>
      <p:pic>
        <p:nvPicPr>
          <p:cNvPr id="4" name="Picture 3">
            <a:extLst>
              <a:ext uri="{FF2B5EF4-FFF2-40B4-BE49-F238E27FC236}">
                <a16:creationId xmlns:a16="http://schemas.microsoft.com/office/drawing/2014/main" id="{0CE99DD3-0A07-4ADC-92C6-56DC8379AF49}"/>
              </a:ext>
            </a:extLst>
          </p:cNvPr>
          <p:cNvPicPr>
            <a:picLocks noChangeAspect="1"/>
          </p:cNvPicPr>
          <p:nvPr/>
        </p:nvPicPr>
        <p:blipFill rotWithShape="1">
          <a:blip r:embed="rId3"/>
          <a:srcRect l="7941" t="8062" r="7514" b="9086"/>
          <a:stretch/>
        </p:blipFill>
        <p:spPr>
          <a:xfrm>
            <a:off x="228600" y="1830369"/>
            <a:ext cx="4900748" cy="3709978"/>
          </a:xfrm>
          <a:prstGeom prst="rect">
            <a:avLst/>
          </a:prstGeom>
        </p:spPr>
      </p:pic>
    </p:spTree>
    <p:extLst>
      <p:ext uri="{BB962C8B-B14F-4D97-AF65-F5344CB8AC3E}">
        <p14:creationId xmlns:p14="http://schemas.microsoft.com/office/powerpoint/2010/main" val="277343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24AE4-0D87-4EB9-9519-CDD2E417DF71}"/>
              </a:ext>
            </a:extLst>
          </p:cNvPr>
          <p:cNvSpPr txBox="1"/>
          <p:nvPr/>
        </p:nvSpPr>
        <p:spPr>
          <a:xfrm>
            <a:off x="111761" y="6489989"/>
            <a:ext cx="10300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875"/>
                </a:solidFill>
                <a:effectLst/>
                <a:uLnTx/>
                <a:uFillTx/>
                <a:latin typeface="Arial"/>
                <a:ea typeface="+mn-ea"/>
                <a:cs typeface="+mn-cs"/>
              </a:rPr>
              <a:t>gain.inl.gov</a:t>
            </a:r>
          </a:p>
        </p:txBody>
      </p:sp>
      <p:pic>
        <p:nvPicPr>
          <p:cNvPr id="3" name="Picture 2">
            <a:extLst>
              <a:ext uri="{FF2B5EF4-FFF2-40B4-BE49-F238E27FC236}">
                <a16:creationId xmlns:a16="http://schemas.microsoft.com/office/drawing/2014/main" id="{B97679F9-C1FC-40CE-9C4A-9F6309F0F1B1}"/>
              </a:ext>
            </a:extLst>
          </p:cNvPr>
          <p:cNvPicPr>
            <a:picLocks noChangeAspect="1"/>
          </p:cNvPicPr>
          <p:nvPr/>
        </p:nvPicPr>
        <p:blipFill rotWithShape="1">
          <a:blip r:embed="rId3"/>
          <a:srcRect l="18750" t="20617" r="21334"/>
          <a:stretch/>
        </p:blipFill>
        <p:spPr>
          <a:xfrm>
            <a:off x="146450" y="1085744"/>
            <a:ext cx="5897459" cy="195435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57FD4BC-B702-4059-AE64-854165913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51" y="3199844"/>
            <a:ext cx="5897458" cy="1190228"/>
          </a:xfrm>
          <a:prstGeom prst="rect">
            <a:avLst/>
          </a:prstGeom>
        </p:spPr>
      </p:pic>
      <p:grpSp>
        <p:nvGrpSpPr>
          <p:cNvPr id="5" name="Group 4">
            <a:extLst>
              <a:ext uri="{FF2B5EF4-FFF2-40B4-BE49-F238E27FC236}">
                <a16:creationId xmlns:a16="http://schemas.microsoft.com/office/drawing/2014/main" id="{2281660A-86E8-4268-8225-40ACCD684D50}"/>
              </a:ext>
            </a:extLst>
          </p:cNvPr>
          <p:cNvGrpSpPr/>
          <p:nvPr/>
        </p:nvGrpSpPr>
        <p:grpSpPr>
          <a:xfrm>
            <a:off x="6182779" y="813764"/>
            <a:ext cx="5862771" cy="2226335"/>
            <a:chOff x="-450" y="4076039"/>
            <a:chExt cx="5862771" cy="2275256"/>
          </a:xfrm>
        </p:grpSpPr>
        <p:pic>
          <p:nvPicPr>
            <p:cNvPr id="6" name="Google Shape;114;p18">
              <a:extLst>
                <a:ext uri="{FF2B5EF4-FFF2-40B4-BE49-F238E27FC236}">
                  <a16:creationId xmlns:a16="http://schemas.microsoft.com/office/drawing/2014/main" id="{D202AC68-7D55-464C-BAB1-DD69AF4624B8}"/>
                </a:ext>
              </a:extLst>
            </p:cNvPr>
            <p:cNvPicPr preferRelativeResize="0">
              <a:picLocks noChangeAspect="1"/>
            </p:cNvPicPr>
            <p:nvPr/>
          </p:nvPicPr>
          <p:blipFill rotWithShape="1">
            <a:blip r:embed="rId5">
              <a:alphaModFix/>
            </a:blip>
            <a:srcRect l="26833" t="18973" r="20483" b="7859"/>
            <a:stretch/>
          </p:blipFill>
          <p:spPr>
            <a:xfrm>
              <a:off x="-450" y="4076039"/>
              <a:ext cx="3484880" cy="2275254"/>
            </a:xfrm>
            <a:prstGeom prst="rect">
              <a:avLst/>
            </a:prstGeom>
            <a:noFill/>
            <a:ln>
              <a:noFill/>
            </a:ln>
          </p:spPr>
        </p:pic>
        <p:sp>
          <p:nvSpPr>
            <p:cNvPr id="7" name="Content Placeholder 5">
              <a:extLst>
                <a:ext uri="{FF2B5EF4-FFF2-40B4-BE49-F238E27FC236}">
                  <a16:creationId xmlns:a16="http://schemas.microsoft.com/office/drawing/2014/main" id="{9B3C9C01-B858-45A6-8C96-88CAF1DBFDE5}"/>
                </a:ext>
              </a:extLst>
            </p:cNvPr>
            <p:cNvSpPr txBox="1">
              <a:spLocks/>
            </p:cNvSpPr>
            <p:nvPr/>
          </p:nvSpPr>
          <p:spPr bwMode="auto">
            <a:xfrm>
              <a:off x="3566160" y="4091922"/>
              <a:ext cx="2296161" cy="225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fontScale="92500"/>
            </a:bodyPr>
            <a:lst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1800">
                  <a:solidFill>
                    <a:schemeClr val="tx1"/>
                  </a:solidFill>
                  <a:latin typeface="+mn-lt"/>
                </a:defRPr>
              </a:lvl9pPr>
            </a:lstStyle>
            <a:p>
              <a:pPr marL="0" marR="0" lvl="0" indent="0" algn="l" defTabSz="914400" rtl="0" eaLnBrk="1" fontAlgn="base" latinLnBrk="0" hangingPunct="1">
                <a:lnSpc>
                  <a:spcPct val="100000"/>
                </a:lnSpc>
                <a:spcBef>
                  <a:spcPct val="40000"/>
                </a:spcBef>
                <a:spcAft>
                  <a:spcPct val="0"/>
                </a:spcAft>
                <a:buClr>
                  <a:srgbClr val="005875"/>
                </a:buClr>
                <a:buSzTx/>
                <a:buFontTx/>
                <a:buNone/>
                <a:tabLst/>
                <a:defRPr/>
              </a:pPr>
              <a:r>
                <a:rPr kumimoji="0" lang="en-US" sz="1200" b="1"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rPr>
                <a:t>State Level Outreach</a:t>
              </a:r>
            </a:p>
            <a:p>
              <a:pPr marL="230188" marR="0" lvl="0" indent="-230188" algn="l" defTabSz="914400" rtl="0" eaLnBrk="1" fontAlgn="base" latinLnBrk="0" hangingPunct="1">
                <a:lnSpc>
                  <a:spcPct val="100000"/>
                </a:lnSpc>
                <a:spcBef>
                  <a:spcPct val="40000"/>
                </a:spcBef>
                <a:spcAft>
                  <a:spcPct val="0"/>
                </a:spcAft>
                <a:buClr>
                  <a:srgbClr val="005875"/>
                </a:buClr>
                <a:buSzTx/>
                <a:buFontTx/>
                <a:buChar char="•"/>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rPr>
                <a:t>Policymakers, NGOs, Utilities, Regulators, Industrials, Commissioners</a:t>
              </a:r>
            </a:p>
            <a:p>
              <a:pPr marL="230188" marR="0" lvl="0" indent="-230188" algn="l" defTabSz="914400" rtl="0" eaLnBrk="1" fontAlgn="base" latinLnBrk="0" hangingPunct="1">
                <a:lnSpc>
                  <a:spcPct val="100000"/>
                </a:lnSpc>
                <a:spcBef>
                  <a:spcPct val="40000"/>
                </a:spcBef>
                <a:spcAft>
                  <a:spcPct val="0"/>
                </a:spcAft>
                <a:buClr>
                  <a:srgbClr val="005875"/>
                </a:buClr>
                <a:buSzTx/>
                <a:buFontTx/>
                <a:buChar char="•"/>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rPr>
                <a:t>Introduce Advanced Nuclear through direct conversation or testimony</a:t>
              </a:r>
            </a:p>
            <a:p>
              <a:pPr marL="230188" marR="0" lvl="0" indent="-230188" algn="l" defTabSz="914400" rtl="0" eaLnBrk="1" fontAlgn="base" latinLnBrk="0" hangingPunct="1">
                <a:lnSpc>
                  <a:spcPct val="100000"/>
                </a:lnSpc>
                <a:spcBef>
                  <a:spcPct val="40000"/>
                </a:spcBef>
                <a:spcAft>
                  <a:spcPct val="0"/>
                </a:spcAft>
                <a:buClr>
                  <a:srgbClr val="005875"/>
                </a:buClr>
                <a:buSzTx/>
                <a:buFontTx/>
                <a:buChar char="•"/>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rPr>
                <a:t>Help connect states to financial or technical resources across DOE complex</a:t>
              </a:r>
            </a:p>
            <a:p>
              <a:pPr marL="230188" marR="0" lvl="0" indent="-230188" algn="l" defTabSz="914400" rtl="0" eaLnBrk="1" fontAlgn="base" latinLnBrk="0" hangingPunct="1">
                <a:lnSpc>
                  <a:spcPct val="100000"/>
                </a:lnSpc>
                <a:spcBef>
                  <a:spcPct val="40000"/>
                </a:spcBef>
                <a:spcAft>
                  <a:spcPct val="0"/>
                </a:spcAft>
                <a:buClr>
                  <a:srgbClr val="005875"/>
                </a:buClr>
                <a:buSzTx/>
                <a:buFontTx/>
                <a:buChar char="•"/>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rPr>
                <a:t>Looking at state level regs</a:t>
              </a:r>
            </a:p>
            <a:p>
              <a:pPr marL="230188" marR="0" lvl="0" indent="-230188" algn="l" defTabSz="914400" rtl="0" eaLnBrk="1" fontAlgn="base" latinLnBrk="0" hangingPunct="1">
                <a:lnSpc>
                  <a:spcPct val="100000"/>
                </a:lnSpc>
                <a:spcBef>
                  <a:spcPct val="40000"/>
                </a:spcBef>
                <a:spcAft>
                  <a:spcPct val="0"/>
                </a:spcAft>
                <a:buClr>
                  <a:srgbClr val="005875"/>
                </a:buClr>
                <a:buSzTx/>
                <a:buFontTx/>
                <a:buChar char="•"/>
                <a:tabLst/>
                <a:defRPr/>
              </a:pPr>
              <a:endParaRPr kumimoji="0" lang="en-US" sz="1200" b="0" i="0" u="none" strike="noStrike" kern="0" cap="none" spc="0" normalizeH="0" baseline="0" noProof="0" dirty="0">
                <a:ln>
                  <a:noFill/>
                </a:ln>
                <a:solidFill>
                  <a:srgbClr val="000000">
                    <a:lumMod val="50000"/>
                    <a:lumOff val="50000"/>
                  </a:srgbClr>
                </a:solidFill>
                <a:effectLst/>
                <a:uLnTx/>
                <a:uFillTx/>
                <a:latin typeface="Arial"/>
                <a:ea typeface="ＭＳ Ｐゴシック" charset="0"/>
                <a:cs typeface="+mn-cs"/>
              </a:endParaRPr>
            </a:p>
          </p:txBody>
        </p:sp>
        <p:sp>
          <p:nvSpPr>
            <p:cNvPr id="8" name="Rectangle 7">
              <a:extLst>
                <a:ext uri="{FF2B5EF4-FFF2-40B4-BE49-F238E27FC236}">
                  <a16:creationId xmlns:a16="http://schemas.microsoft.com/office/drawing/2014/main" id="{67B8DDEF-69D7-4B89-BEFB-DCB8AA4992AD}"/>
                </a:ext>
              </a:extLst>
            </p:cNvPr>
            <p:cNvSpPr/>
            <p:nvPr/>
          </p:nvSpPr>
          <p:spPr bwMode="auto">
            <a:xfrm>
              <a:off x="-450" y="4076039"/>
              <a:ext cx="5862771" cy="227525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9" name="Picture 8">
            <a:extLst>
              <a:ext uri="{FF2B5EF4-FFF2-40B4-BE49-F238E27FC236}">
                <a16:creationId xmlns:a16="http://schemas.microsoft.com/office/drawing/2014/main" id="{60A23E01-1F61-4CE8-9867-D1FA84E09945}"/>
              </a:ext>
            </a:extLst>
          </p:cNvPr>
          <p:cNvPicPr>
            <a:picLocks noChangeAspect="1"/>
          </p:cNvPicPr>
          <p:nvPr/>
        </p:nvPicPr>
        <p:blipFill>
          <a:blip r:embed="rId6"/>
          <a:stretch>
            <a:fillRect/>
          </a:stretch>
        </p:blipFill>
        <p:spPr>
          <a:xfrm>
            <a:off x="146450" y="4623217"/>
            <a:ext cx="11958321" cy="1778550"/>
          </a:xfrm>
          <a:prstGeom prst="rect">
            <a:avLst/>
          </a:prstGeom>
          <a:ln w="22225">
            <a:solidFill>
              <a:schemeClr val="tx1"/>
            </a:solidFill>
          </a:ln>
        </p:spPr>
      </p:pic>
      <p:sp>
        <p:nvSpPr>
          <p:cNvPr id="10" name="Google Shape;85;p16">
            <a:extLst>
              <a:ext uri="{FF2B5EF4-FFF2-40B4-BE49-F238E27FC236}">
                <a16:creationId xmlns:a16="http://schemas.microsoft.com/office/drawing/2014/main" id="{53C6B1A4-B8CA-48CA-999D-41EFD4FF483F}"/>
              </a:ext>
            </a:extLst>
          </p:cNvPr>
          <p:cNvSpPr txBox="1">
            <a:spLocks/>
          </p:cNvSpPr>
          <p:nvPr/>
        </p:nvSpPr>
        <p:spPr>
          <a:xfrm>
            <a:off x="146450" y="4513493"/>
            <a:ext cx="11958321" cy="477103"/>
          </a:xfrm>
          <a:prstGeom prst="rect">
            <a:avLst/>
          </a:prstGeom>
          <a:solidFill>
            <a:schemeClr val="bg1">
              <a:alpha val="40000"/>
            </a:schemeClr>
          </a:solidFill>
        </p:spPr>
        <p:txBody>
          <a:bodyPr spcFirstLastPara="1" vert="horz" wrap="square" lIns="121900" tIns="121900" rIns="121900" bIns="121900" numCol="1" anchor="t" anchorCtr="0" compatLnSpc="1">
            <a:prstTxWarp prst="textNoShape">
              <a:avLst/>
            </a:prstTxWarp>
            <a:no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algn="ctr">
              <a:lnSpc>
                <a:spcPct val="100000"/>
              </a:lnSpc>
            </a:pPr>
            <a:r>
              <a:rPr lang="en-US" sz="1800" b="1"/>
              <a:t>Advanced Nuclear Industry Milestones</a:t>
            </a:r>
            <a:endParaRPr lang="en-US" sz="1800" b="1" dirty="0"/>
          </a:p>
        </p:txBody>
      </p:sp>
      <p:sp>
        <p:nvSpPr>
          <p:cNvPr id="11" name="TextBox 10">
            <a:extLst>
              <a:ext uri="{FF2B5EF4-FFF2-40B4-BE49-F238E27FC236}">
                <a16:creationId xmlns:a16="http://schemas.microsoft.com/office/drawing/2014/main" id="{A3C04AEE-FC74-4CC8-AF8D-77BCBCDC6E94}"/>
              </a:ext>
            </a:extLst>
          </p:cNvPr>
          <p:cNvSpPr txBox="1"/>
          <p:nvPr/>
        </p:nvSpPr>
        <p:spPr>
          <a:xfrm>
            <a:off x="8174215" y="3181280"/>
            <a:ext cx="20116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vouchers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itle 1">
            <a:extLst>
              <a:ext uri="{FF2B5EF4-FFF2-40B4-BE49-F238E27FC236}">
                <a16:creationId xmlns:a16="http://schemas.microsoft.com/office/drawing/2014/main" id="{CB8CC958-A0BB-4207-86E0-5871F8974427}"/>
              </a:ext>
            </a:extLst>
          </p:cNvPr>
          <p:cNvSpPr txBox="1">
            <a:spLocks/>
          </p:cNvSpPr>
          <p:nvPr/>
        </p:nvSpPr>
        <p:spPr bwMode="auto">
          <a:xfrm>
            <a:off x="146451" y="559302"/>
            <a:ext cx="5862772"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lnSpc>
                <a:spcPct val="85000"/>
              </a:lnSpc>
              <a:spcBef>
                <a:spcPct val="0"/>
              </a:spcBef>
              <a:spcAft>
                <a:spcPct val="0"/>
              </a:spcAft>
              <a:defRPr sz="2800" b="1" i="1">
                <a:solidFill>
                  <a:srgbClr val="022170"/>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22170"/>
                </a:solidFill>
                <a:effectLst/>
                <a:uLnTx/>
                <a:uFillTx/>
                <a:latin typeface="Arial"/>
                <a:ea typeface="ＭＳ Ｐゴシック" charset="0"/>
                <a:cs typeface="+mj-cs"/>
              </a:rPr>
              <a:t>2022 Activities</a:t>
            </a:r>
          </a:p>
        </p:txBody>
      </p:sp>
      <p:pic>
        <p:nvPicPr>
          <p:cNvPr id="15" name="Picture 14" descr="Graphical user interface, website&#10;&#10;Description automatically generated">
            <a:extLst>
              <a:ext uri="{FF2B5EF4-FFF2-40B4-BE49-F238E27FC236}">
                <a16:creationId xmlns:a16="http://schemas.microsoft.com/office/drawing/2014/main" id="{60B90D5E-C270-2ED8-17E2-5BE309ADD9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5445" y="3199844"/>
            <a:ext cx="5917208" cy="1193948"/>
          </a:xfrm>
          <a:prstGeom prst="rect">
            <a:avLst/>
          </a:prstGeom>
        </p:spPr>
      </p:pic>
    </p:spTree>
    <p:extLst>
      <p:ext uri="{BB962C8B-B14F-4D97-AF65-F5344CB8AC3E}">
        <p14:creationId xmlns:p14="http://schemas.microsoft.com/office/powerpoint/2010/main" val="102812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endParaRPr sz="2400"/>
          </a:p>
        </p:txBody>
      </p:sp>
      <p:sp>
        <p:nvSpPr>
          <p:cNvPr id="64" name="Google Shape;64;p14"/>
          <p:cNvSpPr txBox="1">
            <a:spLocks noGrp="1"/>
          </p:cNvSpPr>
          <p:nvPr>
            <p:ph type="title"/>
          </p:nvPr>
        </p:nvSpPr>
        <p:spPr>
          <a:xfrm>
            <a:off x="517525" y="611467"/>
            <a:ext cx="8848400" cy="731600"/>
          </a:xfrm>
          <a:prstGeom prst="rect">
            <a:avLst/>
          </a:prstGeom>
        </p:spPr>
        <p:txBody>
          <a:bodyPr spcFirstLastPara="1" vert="horz" wrap="square" lIns="121900" tIns="121900" rIns="121900" bIns="121900" numCol="1" anchor="ctr" anchorCtr="0" compatLnSpc="1">
            <a:prstTxWarp prst="textNoShape">
              <a:avLst/>
            </a:prstTxWarp>
            <a:noAutofit/>
          </a:bodyPr>
          <a:lstStyle/>
          <a:p>
            <a:pPr>
              <a:buSzPts val="990"/>
            </a:pPr>
            <a:r>
              <a:rPr lang="en" sz="2693" dirty="0">
                <a:solidFill>
                  <a:srgbClr val="032477"/>
                </a:solidFill>
                <a:latin typeface="Ubuntu"/>
                <a:ea typeface="Ubuntu"/>
                <a:cs typeface="Ubuntu"/>
                <a:sym typeface="Ubuntu"/>
              </a:rPr>
              <a:t>Nuclear Restrictions and Moratoria as of 2016</a:t>
            </a:r>
            <a:endParaRPr sz="2693" dirty="0">
              <a:solidFill>
                <a:srgbClr val="032477"/>
              </a:solidFill>
              <a:latin typeface="Ubuntu"/>
              <a:ea typeface="Ubuntu"/>
              <a:cs typeface="Ubuntu"/>
              <a:sym typeface="Ubuntu"/>
            </a:endParaRPr>
          </a:p>
        </p:txBody>
      </p:sp>
      <p:pic>
        <p:nvPicPr>
          <p:cNvPr id="65" name="Google Shape;65;p14"/>
          <p:cNvPicPr preferRelativeResize="0"/>
          <p:nvPr/>
        </p:nvPicPr>
        <p:blipFill>
          <a:blip r:embed="rId3">
            <a:alphaModFix/>
          </a:blip>
          <a:stretch>
            <a:fillRect/>
          </a:stretch>
        </p:blipFill>
        <p:spPr>
          <a:xfrm>
            <a:off x="2072634" y="1390266"/>
            <a:ext cx="8046732" cy="48562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endParaRPr sz="2400"/>
          </a:p>
        </p:txBody>
      </p:sp>
      <p:sp>
        <p:nvSpPr>
          <p:cNvPr id="74" name="Google Shape;74;p15"/>
          <p:cNvSpPr txBox="1">
            <a:spLocks noGrp="1"/>
          </p:cNvSpPr>
          <p:nvPr>
            <p:ph type="title"/>
          </p:nvPr>
        </p:nvSpPr>
        <p:spPr>
          <a:xfrm>
            <a:off x="231775" y="619125"/>
            <a:ext cx="8848400" cy="731600"/>
          </a:xfrm>
          <a:prstGeom prst="rect">
            <a:avLst/>
          </a:prstGeom>
        </p:spPr>
        <p:txBody>
          <a:bodyPr spcFirstLastPara="1" vert="horz" wrap="square" lIns="121900" tIns="121900" rIns="121900" bIns="121900" numCol="1" anchor="ctr" anchorCtr="0" compatLnSpc="1">
            <a:prstTxWarp prst="textNoShape">
              <a:avLst/>
            </a:prstTxWarp>
            <a:noAutofit/>
          </a:bodyPr>
          <a:lstStyle/>
          <a:p>
            <a:pPr>
              <a:buSzPts val="990"/>
            </a:pPr>
            <a:r>
              <a:rPr lang="en" sz="2960" dirty="0">
                <a:solidFill>
                  <a:srgbClr val="032477"/>
                </a:solidFill>
                <a:latin typeface="Ubuntu"/>
                <a:ea typeface="Ubuntu"/>
                <a:cs typeface="Ubuntu"/>
                <a:sym typeface="Ubuntu"/>
              </a:rPr>
              <a:t>Current Nuclear Restrictions and Moratoria</a:t>
            </a:r>
            <a:endParaRPr sz="2960" dirty="0">
              <a:solidFill>
                <a:srgbClr val="032477"/>
              </a:solidFill>
              <a:latin typeface="Ubuntu"/>
              <a:ea typeface="Ubuntu"/>
              <a:cs typeface="Ubuntu"/>
              <a:sym typeface="Ubuntu"/>
            </a:endParaRPr>
          </a:p>
        </p:txBody>
      </p:sp>
      <p:pic>
        <p:nvPicPr>
          <p:cNvPr id="75" name="Google Shape;75;p15"/>
          <p:cNvPicPr preferRelativeResize="0"/>
          <p:nvPr/>
        </p:nvPicPr>
        <p:blipFill>
          <a:blip r:embed="rId3">
            <a:alphaModFix/>
          </a:blip>
          <a:stretch>
            <a:fillRect/>
          </a:stretch>
        </p:blipFill>
        <p:spPr>
          <a:xfrm>
            <a:off x="1024462" y="1194934"/>
            <a:ext cx="10143076" cy="5357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1022201"/>
            <a:ext cx="11360800" cy="7064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pPr>
              <a:buSzPts val="990"/>
            </a:pPr>
            <a:r>
              <a:rPr lang="en" sz="2560" dirty="0"/>
              <a:t>Permitting and Regulatory Pathways to State Level AR / SMR Development </a:t>
            </a:r>
            <a:endParaRPr sz="2560" dirty="0"/>
          </a:p>
        </p:txBody>
      </p:sp>
      <p:sp>
        <p:nvSpPr>
          <p:cNvPr id="81" name="Google Shape;81;p16"/>
          <p:cNvSpPr/>
          <p:nvPr/>
        </p:nvSpPr>
        <p:spPr>
          <a:xfrm>
            <a:off x="5128767" y="1858468"/>
            <a:ext cx="6445200" cy="1700400"/>
          </a:xfrm>
          <a:prstGeom prst="rightArrow">
            <a:avLst>
              <a:gd name="adj1" fmla="val 50000"/>
              <a:gd name="adj2" fmla="val 50000"/>
            </a:avLst>
          </a:prstGeom>
          <a:solidFill>
            <a:srgbClr val="032477">
              <a:alpha val="2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dirty="0"/>
              <a:t>Phase 2 - Create State-Level Licensing Pathway </a:t>
            </a:r>
            <a:endParaRPr sz="2000" dirty="0"/>
          </a:p>
        </p:txBody>
      </p:sp>
      <p:sp>
        <p:nvSpPr>
          <p:cNvPr id="82" name="Google Shape;82;p16"/>
          <p:cNvSpPr/>
          <p:nvPr/>
        </p:nvSpPr>
        <p:spPr>
          <a:xfrm>
            <a:off x="618034" y="2041234"/>
            <a:ext cx="4215900" cy="1257900"/>
          </a:xfrm>
          <a:prstGeom prst="rect">
            <a:avLst/>
          </a:prstGeom>
          <a:solidFill>
            <a:srgbClr val="032477">
              <a:alpha val="4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dirty="0"/>
              <a:t>Phase 1 - Legislative actions towards an organized review of state level regulatory framework </a:t>
            </a:r>
            <a:endParaRPr sz="2000" dirty="0"/>
          </a:p>
        </p:txBody>
      </p:sp>
      <p:sp>
        <p:nvSpPr>
          <p:cNvPr id="83" name="Google Shape;83;p16"/>
          <p:cNvSpPr txBox="1"/>
          <p:nvPr/>
        </p:nvSpPr>
        <p:spPr>
          <a:xfrm>
            <a:off x="617901" y="3558868"/>
            <a:ext cx="4216033" cy="1723508"/>
          </a:xfrm>
          <a:prstGeom prst="rect">
            <a:avLst/>
          </a:prstGeom>
          <a:noFill/>
          <a:ln>
            <a:noFill/>
          </a:ln>
        </p:spPr>
        <p:txBody>
          <a:bodyPr spcFirstLastPara="1" wrap="square" lIns="121900" tIns="121900" rIns="121900" bIns="121900" anchor="t" anchorCtr="0">
            <a:spAutoFit/>
          </a:bodyPr>
          <a:lstStyle/>
          <a:p>
            <a:r>
              <a:rPr lang="en" sz="1600" dirty="0"/>
              <a:t>Example 1: Through the passage of SJ3 in 2021 Montana legislators </a:t>
            </a:r>
            <a:r>
              <a:rPr lang="en" sz="1600" dirty="0">
                <a:solidFill>
                  <a:schemeClr val="dk1"/>
                </a:solidFill>
                <a:highlight>
                  <a:srgbClr val="FFFFFF"/>
                </a:highlight>
              </a:rPr>
              <a:t>created a task force to evaluate current Montana regulations that would need revision in order to enable the construction and operation of advanced nuclear reactors. </a:t>
            </a:r>
            <a:endParaRPr sz="1600" dirty="0"/>
          </a:p>
        </p:txBody>
      </p:sp>
      <p:sp>
        <p:nvSpPr>
          <p:cNvPr id="84" name="Google Shape;84;p16"/>
          <p:cNvSpPr txBox="1"/>
          <p:nvPr/>
        </p:nvSpPr>
        <p:spPr>
          <a:xfrm>
            <a:off x="5172900" y="3456667"/>
            <a:ext cx="5531600" cy="1284670"/>
          </a:xfrm>
          <a:prstGeom prst="rect">
            <a:avLst/>
          </a:prstGeom>
          <a:noFill/>
          <a:ln>
            <a:noFill/>
          </a:ln>
        </p:spPr>
        <p:txBody>
          <a:bodyPr spcFirstLastPara="1" wrap="square" lIns="121900" tIns="121900" rIns="121900" bIns="121900" anchor="t" anchorCtr="0">
            <a:spAutoFit/>
          </a:bodyPr>
          <a:lstStyle/>
          <a:p>
            <a:pPr>
              <a:lnSpc>
                <a:spcPct val="115000"/>
              </a:lnSpc>
            </a:pPr>
            <a:r>
              <a:rPr lang="en" sz="1467" dirty="0">
                <a:solidFill>
                  <a:schemeClr val="dk1"/>
                </a:solidFill>
              </a:rPr>
              <a:t>Example 2: The IN General Assembly through the passage of SB 271 has directed the Indiana Utility Regulatory Commission to adopt rules related to granting certificates for the construction, purchase, or lease of small modular reactors. </a:t>
            </a:r>
            <a:endParaRPr sz="1600" dirty="0"/>
          </a:p>
        </p:txBody>
      </p:sp>
      <p:sp>
        <p:nvSpPr>
          <p:cNvPr id="85" name="Google Shape;85;p16"/>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endParaRPr sz="2400"/>
          </a:p>
        </p:txBody>
      </p:sp>
      <p:sp>
        <p:nvSpPr>
          <p:cNvPr id="86" name="Google Shape;86;p16"/>
          <p:cNvSpPr/>
          <p:nvPr/>
        </p:nvSpPr>
        <p:spPr>
          <a:xfrm>
            <a:off x="133" y="6168133"/>
            <a:ext cx="12192000" cy="78400"/>
          </a:xfrm>
          <a:prstGeom prst="rect">
            <a:avLst/>
          </a:prstGeom>
          <a:solidFill>
            <a:srgbClr val="434343"/>
          </a:solidFill>
          <a:ln>
            <a:noFill/>
          </a:ln>
        </p:spPr>
        <p:txBody>
          <a:bodyPr spcFirstLastPara="1" wrap="square" lIns="121900" tIns="121900" rIns="121900" bIns="121900" anchor="ctr" anchorCtr="0">
            <a:noAutofit/>
          </a:bodyPr>
          <a:lstStyle/>
          <a:p>
            <a:endParaRPr sz="2400"/>
          </a:p>
        </p:txBody>
      </p:sp>
      <p:pic>
        <p:nvPicPr>
          <p:cNvPr id="87" name="Google Shape;87;p16"/>
          <p:cNvPicPr preferRelativeResize="0"/>
          <p:nvPr/>
        </p:nvPicPr>
        <p:blipFill rotWithShape="1">
          <a:blip r:embed="rId3">
            <a:alphaModFix/>
          </a:blip>
          <a:srcRect l="5679" t="11009" r="5153" b="17125"/>
          <a:stretch/>
        </p:blipFill>
        <p:spPr>
          <a:xfrm>
            <a:off x="101612" y="6359400"/>
            <a:ext cx="2216489" cy="39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652833" y="362700"/>
            <a:ext cx="12051200" cy="5130800"/>
          </a:xfrm>
          <a:prstGeom prst="rect">
            <a:avLst/>
          </a:prstGeom>
          <a:noFill/>
          <a:ln>
            <a:noFill/>
          </a:ln>
        </p:spPr>
        <p:txBody>
          <a:bodyPr spcFirstLastPara="1" wrap="square" lIns="121900" tIns="121900" rIns="121900" bIns="121900" anchor="ctr" anchorCtr="0">
            <a:noAutofit/>
          </a:bodyPr>
          <a:lstStyle/>
          <a:p>
            <a:br>
              <a:rPr lang="en" sz="2400" b="1"/>
            </a:br>
            <a:endParaRPr sz="2400"/>
          </a:p>
          <a:p>
            <a:pPr marL="609585">
              <a:buClr>
                <a:srgbClr val="000000"/>
              </a:buClr>
              <a:buSzPts val="1100"/>
            </a:pPr>
            <a:endParaRPr sz="2400" b="1"/>
          </a:p>
        </p:txBody>
      </p:sp>
      <p:sp>
        <p:nvSpPr>
          <p:cNvPr id="93" name="Google Shape;93;p17"/>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r>
              <a:rPr lang="en" sz="2400"/>
              <a:t>					</a:t>
            </a:r>
            <a:endParaRPr sz="2400"/>
          </a:p>
        </p:txBody>
      </p:sp>
      <p:sp>
        <p:nvSpPr>
          <p:cNvPr id="97" name="Google Shape;97;p17"/>
          <p:cNvSpPr txBox="1">
            <a:spLocks noGrp="1"/>
          </p:cNvSpPr>
          <p:nvPr>
            <p:ph type="title"/>
          </p:nvPr>
        </p:nvSpPr>
        <p:spPr>
          <a:xfrm>
            <a:off x="304800" y="998700"/>
            <a:ext cx="11887200" cy="731600"/>
          </a:xfrm>
          <a:prstGeom prst="rect">
            <a:avLst/>
          </a:prstGeom>
        </p:spPr>
        <p:txBody>
          <a:bodyPr spcFirstLastPara="1" vert="horz" wrap="square" lIns="121900" tIns="121900" rIns="121900" bIns="121900" numCol="1" anchor="ctr" anchorCtr="0" compatLnSpc="1">
            <a:prstTxWarp prst="textNoShape">
              <a:avLst/>
            </a:prstTxWarp>
            <a:noAutofit/>
          </a:bodyPr>
          <a:lstStyle/>
          <a:p>
            <a:r>
              <a:rPr lang="en" sz="2133" dirty="0">
                <a:solidFill>
                  <a:srgbClr val="032477"/>
                </a:solidFill>
              </a:rPr>
              <a:t>Legislation Introduced to Support Financial Case for Nuclear Development</a:t>
            </a:r>
            <a:endParaRPr sz="2960" dirty="0">
              <a:solidFill>
                <a:srgbClr val="032477"/>
              </a:solidFill>
              <a:latin typeface="Ubuntu"/>
              <a:ea typeface="Ubuntu"/>
              <a:cs typeface="Ubuntu"/>
              <a:sym typeface="Ubuntu"/>
            </a:endParaRPr>
          </a:p>
        </p:txBody>
      </p:sp>
      <p:graphicFrame>
        <p:nvGraphicFramePr>
          <p:cNvPr id="98" name="Google Shape;98;p17"/>
          <p:cNvGraphicFramePr/>
          <p:nvPr>
            <p:extLst>
              <p:ext uri="{D42A27DB-BD31-4B8C-83A1-F6EECF244321}">
                <p14:modId xmlns:p14="http://schemas.microsoft.com/office/powerpoint/2010/main" val="1757811143"/>
              </p:ext>
            </p:extLst>
          </p:nvPr>
        </p:nvGraphicFramePr>
        <p:xfrm>
          <a:off x="844433" y="1815024"/>
          <a:ext cx="10503134" cy="4431509"/>
        </p:xfrm>
        <a:graphic>
          <a:graphicData uri="http://schemas.openxmlformats.org/drawingml/2006/table">
            <a:tbl>
              <a:tblPr>
                <a:noFill/>
              </a:tblPr>
              <a:tblGrid>
                <a:gridCol w="2333567">
                  <a:extLst>
                    <a:ext uri="{9D8B030D-6E8A-4147-A177-3AD203B41FA5}">
                      <a16:colId xmlns:a16="http://schemas.microsoft.com/office/drawing/2014/main" val="20000"/>
                    </a:ext>
                  </a:extLst>
                </a:gridCol>
                <a:gridCol w="8169567">
                  <a:extLst>
                    <a:ext uri="{9D8B030D-6E8A-4147-A177-3AD203B41FA5}">
                      <a16:colId xmlns:a16="http://schemas.microsoft.com/office/drawing/2014/main" val="20001"/>
                    </a:ext>
                  </a:extLst>
                </a:gridCol>
              </a:tblGrid>
              <a:tr h="521761">
                <a:tc>
                  <a:txBody>
                    <a:bodyPr/>
                    <a:lstStyle/>
                    <a:p>
                      <a:pPr marL="0" lvl="0" indent="0" algn="l" rtl="0">
                        <a:lnSpc>
                          <a:spcPct val="115000"/>
                        </a:lnSpc>
                        <a:spcBef>
                          <a:spcPts val="0"/>
                        </a:spcBef>
                        <a:spcAft>
                          <a:spcPts val="0"/>
                        </a:spcAft>
                        <a:buNone/>
                      </a:pPr>
                      <a:r>
                        <a:rPr lang="en" sz="1700" b="1" dirty="0">
                          <a:solidFill>
                            <a:schemeClr val="dk1"/>
                          </a:solidFill>
                        </a:rPr>
                        <a:t>Type of Legislation </a:t>
                      </a:r>
                      <a:endParaRPr sz="1700" b="1" dirty="0">
                        <a:solidFill>
                          <a:schemeClr val="dk1"/>
                        </a:solidFill>
                      </a:endParaRPr>
                    </a:p>
                  </a:txBody>
                  <a:tcPr marL="121900" marR="121900" marT="121900" marB="121900"/>
                </a:tc>
                <a:tc>
                  <a:txBody>
                    <a:bodyPr/>
                    <a:lstStyle/>
                    <a:p>
                      <a:pPr marL="0" lvl="0" indent="0" algn="l" rtl="0">
                        <a:lnSpc>
                          <a:spcPct val="115000"/>
                        </a:lnSpc>
                        <a:spcBef>
                          <a:spcPts val="0"/>
                        </a:spcBef>
                        <a:spcAft>
                          <a:spcPts val="0"/>
                        </a:spcAft>
                        <a:buNone/>
                      </a:pPr>
                      <a:r>
                        <a:rPr lang="en" sz="1700" b="1">
                          <a:solidFill>
                            <a:schemeClr val="dk1"/>
                          </a:solidFill>
                        </a:rPr>
                        <a:t>Examples from 2022 </a:t>
                      </a:r>
                      <a:endParaRPr sz="1700" b="1">
                        <a:solidFill>
                          <a:schemeClr val="dk1"/>
                        </a:solidFill>
                      </a:endParaRPr>
                    </a:p>
                  </a:txBody>
                  <a:tcPr marL="121900" marR="121900" marT="121900" marB="121900"/>
                </a:tc>
                <a:extLst>
                  <a:ext uri="{0D108BD9-81ED-4DB2-BD59-A6C34878D82A}">
                    <a16:rowId xmlns:a16="http://schemas.microsoft.com/office/drawing/2014/main" val="10000"/>
                  </a:ext>
                </a:extLst>
              </a:tr>
              <a:tr h="825545">
                <a:tc>
                  <a:txBody>
                    <a:bodyPr/>
                    <a:lstStyle/>
                    <a:p>
                      <a:pPr marL="0" lvl="0" indent="0" algn="l" rtl="0">
                        <a:lnSpc>
                          <a:spcPct val="115000"/>
                        </a:lnSpc>
                        <a:spcBef>
                          <a:spcPts val="0"/>
                        </a:spcBef>
                        <a:spcAft>
                          <a:spcPts val="0"/>
                        </a:spcAft>
                        <a:buNone/>
                      </a:pPr>
                      <a:r>
                        <a:rPr lang="en" sz="1700" b="1">
                          <a:solidFill>
                            <a:schemeClr val="dk1"/>
                          </a:solidFill>
                        </a:rPr>
                        <a:t>Feasibility Study  </a:t>
                      </a:r>
                      <a:endParaRPr sz="1700" b="1"/>
                    </a:p>
                  </a:txBody>
                  <a:tcPr marL="121900" marR="121900" marT="121900" marB="121900"/>
                </a:tc>
                <a:tc>
                  <a:txBody>
                    <a:bodyPr/>
                    <a:lstStyle/>
                    <a:p>
                      <a:pPr marL="0" lvl="0" indent="0" algn="l" rtl="0">
                        <a:lnSpc>
                          <a:spcPct val="115000"/>
                        </a:lnSpc>
                        <a:spcBef>
                          <a:spcPts val="0"/>
                        </a:spcBef>
                        <a:spcAft>
                          <a:spcPts val="0"/>
                        </a:spcAft>
                        <a:buNone/>
                      </a:pPr>
                      <a:r>
                        <a:rPr lang="en" sz="1700">
                          <a:solidFill>
                            <a:schemeClr val="dk1"/>
                          </a:solidFill>
                        </a:rPr>
                        <a:t>KY - SCR 171 - Explores funding sources for a feasibility study on deploying advanced nuclear energy technology</a:t>
                      </a:r>
                      <a:endParaRPr sz="1700"/>
                    </a:p>
                  </a:txBody>
                  <a:tcPr marL="121900" marR="121900" marT="121900" marB="121900"/>
                </a:tc>
                <a:extLst>
                  <a:ext uri="{0D108BD9-81ED-4DB2-BD59-A6C34878D82A}">
                    <a16:rowId xmlns:a16="http://schemas.microsoft.com/office/drawing/2014/main" val="10001"/>
                  </a:ext>
                </a:extLst>
              </a:tr>
              <a:tr h="1129329">
                <a:tc>
                  <a:txBody>
                    <a:bodyPr/>
                    <a:lstStyle/>
                    <a:p>
                      <a:pPr marL="0" lvl="0" indent="0" algn="l" rtl="0">
                        <a:lnSpc>
                          <a:spcPct val="115000"/>
                        </a:lnSpc>
                        <a:spcBef>
                          <a:spcPts val="0"/>
                        </a:spcBef>
                        <a:spcAft>
                          <a:spcPts val="0"/>
                        </a:spcAft>
                        <a:buClr>
                          <a:schemeClr val="dk1"/>
                        </a:buClr>
                        <a:buSzPts val="1100"/>
                        <a:buFont typeface="Arial"/>
                        <a:buNone/>
                      </a:pPr>
                      <a:r>
                        <a:rPr lang="en" sz="1700" b="1">
                          <a:solidFill>
                            <a:schemeClr val="dk1"/>
                          </a:solidFill>
                          <a:highlight>
                            <a:srgbClr val="FFFFFF"/>
                          </a:highlight>
                        </a:rPr>
                        <a:t>Zero Emissions Credits</a:t>
                      </a:r>
                      <a:endParaRPr sz="1700" b="1"/>
                    </a:p>
                  </a:txBody>
                  <a:tcPr marL="121900" marR="121900" marT="121900" marB="121900"/>
                </a:tc>
                <a:tc>
                  <a:txBody>
                    <a:bodyPr/>
                    <a:lstStyle/>
                    <a:p>
                      <a:pPr marL="0" lvl="0" indent="0" algn="l" rtl="0">
                        <a:lnSpc>
                          <a:spcPct val="115000"/>
                        </a:lnSpc>
                        <a:spcBef>
                          <a:spcPts val="0"/>
                        </a:spcBef>
                        <a:spcAft>
                          <a:spcPts val="0"/>
                        </a:spcAft>
                        <a:buNone/>
                      </a:pPr>
                      <a:r>
                        <a:rPr lang="en" sz="1700" dirty="0">
                          <a:solidFill>
                            <a:schemeClr val="dk1"/>
                          </a:solidFill>
                          <a:highlight>
                            <a:srgbClr val="FFFFFF"/>
                          </a:highlight>
                        </a:rPr>
                        <a:t>PA - SB 979 - Would create a program to compensate eligible </a:t>
                      </a:r>
                      <a:r>
                        <a:rPr lang="en" sz="1700" dirty="0">
                          <a:solidFill>
                            <a:srgbClr val="202124"/>
                          </a:solidFill>
                          <a:highlight>
                            <a:srgbClr val="FFFFFF"/>
                          </a:highlight>
                        </a:rPr>
                        <a:t>electricity generators for the value of providing electricity without emitting greenhouse gases</a:t>
                      </a:r>
                      <a:endParaRPr sz="1700" dirty="0"/>
                    </a:p>
                  </a:txBody>
                  <a:tcPr marL="121900" marR="121900" marT="121900" marB="121900"/>
                </a:tc>
                <a:extLst>
                  <a:ext uri="{0D108BD9-81ED-4DB2-BD59-A6C34878D82A}">
                    <a16:rowId xmlns:a16="http://schemas.microsoft.com/office/drawing/2014/main" val="10002"/>
                  </a:ext>
                </a:extLst>
              </a:tr>
              <a:tr h="825545">
                <a:tc>
                  <a:txBody>
                    <a:bodyPr/>
                    <a:lstStyle/>
                    <a:p>
                      <a:pPr marL="0" lvl="0" indent="0" algn="l" rtl="0">
                        <a:lnSpc>
                          <a:spcPct val="115000"/>
                        </a:lnSpc>
                        <a:spcBef>
                          <a:spcPts val="0"/>
                        </a:spcBef>
                        <a:spcAft>
                          <a:spcPts val="0"/>
                        </a:spcAft>
                        <a:buNone/>
                      </a:pPr>
                      <a:r>
                        <a:rPr lang="en" sz="1700" b="1">
                          <a:solidFill>
                            <a:schemeClr val="dk1"/>
                          </a:solidFill>
                        </a:rPr>
                        <a:t>Support of Nuclear Development Costs </a:t>
                      </a:r>
                      <a:endParaRPr sz="1700" b="1"/>
                    </a:p>
                  </a:txBody>
                  <a:tcPr marL="121900" marR="121900" marT="121900" marB="121900"/>
                </a:tc>
                <a:tc>
                  <a:txBody>
                    <a:bodyPr/>
                    <a:lstStyle/>
                    <a:p>
                      <a:pPr marL="0" lvl="0" indent="0" algn="l" rtl="0">
                        <a:lnSpc>
                          <a:spcPct val="115000"/>
                        </a:lnSpc>
                        <a:spcBef>
                          <a:spcPts val="0"/>
                        </a:spcBef>
                        <a:spcAft>
                          <a:spcPts val="0"/>
                        </a:spcAft>
                        <a:buNone/>
                      </a:pPr>
                      <a:r>
                        <a:rPr lang="en" sz="1700">
                          <a:solidFill>
                            <a:schemeClr val="dk1"/>
                          </a:solidFill>
                          <a:highlight>
                            <a:srgbClr val="FFFFFF"/>
                          </a:highlight>
                        </a:rPr>
                        <a:t>NJ - SB 220 - Would invest money from business assistance programs into fusion industry development companies that meet specified criteria. </a:t>
                      </a:r>
                      <a:endParaRPr sz="1700"/>
                    </a:p>
                  </a:txBody>
                  <a:tcPr marL="121900" marR="121900" marT="121900" marB="121900"/>
                </a:tc>
                <a:extLst>
                  <a:ext uri="{0D108BD9-81ED-4DB2-BD59-A6C34878D82A}">
                    <a16:rowId xmlns:a16="http://schemas.microsoft.com/office/drawing/2014/main" val="10003"/>
                  </a:ext>
                </a:extLst>
              </a:tr>
              <a:tr h="1129329">
                <a:tc>
                  <a:txBody>
                    <a:bodyPr/>
                    <a:lstStyle/>
                    <a:p>
                      <a:pPr marL="0" lvl="0" indent="0" algn="l" rtl="0">
                        <a:spcBef>
                          <a:spcPts val="0"/>
                        </a:spcBef>
                        <a:spcAft>
                          <a:spcPts val="0"/>
                        </a:spcAft>
                        <a:buNone/>
                      </a:pPr>
                      <a:r>
                        <a:rPr lang="en" sz="1700" b="1"/>
                        <a:t>Nuclear Rate Setting Provisions </a:t>
                      </a:r>
                      <a:endParaRPr sz="1700" b="1"/>
                    </a:p>
                  </a:txBody>
                  <a:tcPr marL="121900" marR="121900" marT="121900" marB="121900"/>
                </a:tc>
                <a:tc>
                  <a:txBody>
                    <a:bodyPr/>
                    <a:lstStyle/>
                    <a:p>
                      <a:pPr marL="0" lvl="0" indent="0" algn="l" rtl="0">
                        <a:lnSpc>
                          <a:spcPct val="115000"/>
                        </a:lnSpc>
                        <a:spcBef>
                          <a:spcPts val="0"/>
                        </a:spcBef>
                        <a:spcAft>
                          <a:spcPts val="0"/>
                        </a:spcAft>
                        <a:buNone/>
                      </a:pPr>
                      <a:r>
                        <a:rPr lang="en" sz="1700" dirty="0">
                          <a:solidFill>
                            <a:schemeClr val="dk1"/>
                          </a:solidFill>
                          <a:highlight>
                            <a:srgbClr val="FFFFFF"/>
                          </a:highlight>
                        </a:rPr>
                        <a:t>MO - SB 969 - Would allow for the costs of construction and other costs associated with owning, operating, maintaining, or financing a new nuclear electric generating facility to be considered when setting rates. </a:t>
                      </a:r>
                      <a:endParaRPr sz="1700" dirty="0"/>
                    </a:p>
                  </a:txBody>
                  <a:tcPr marL="121900" marR="121900" marT="121900" marB="121900"/>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endParaRPr sz="2400"/>
          </a:p>
        </p:txBody>
      </p:sp>
      <p:sp>
        <p:nvSpPr>
          <p:cNvPr id="104" name="Google Shape;104;p18"/>
          <p:cNvSpPr/>
          <p:nvPr/>
        </p:nvSpPr>
        <p:spPr>
          <a:xfrm>
            <a:off x="133" y="6168133"/>
            <a:ext cx="12192000" cy="78400"/>
          </a:xfrm>
          <a:prstGeom prst="rect">
            <a:avLst/>
          </a:prstGeom>
          <a:solidFill>
            <a:srgbClr val="434343"/>
          </a:solidFill>
          <a:ln>
            <a:noFill/>
          </a:ln>
        </p:spPr>
        <p:txBody>
          <a:bodyPr spcFirstLastPara="1" wrap="square" lIns="121900" tIns="121900" rIns="121900" bIns="121900" anchor="ctr" anchorCtr="0">
            <a:noAutofit/>
          </a:bodyPr>
          <a:lstStyle/>
          <a:p>
            <a:endParaRPr sz="2400"/>
          </a:p>
        </p:txBody>
      </p:sp>
      <p:sp>
        <p:nvSpPr>
          <p:cNvPr id="105" name="Google Shape;105;p18"/>
          <p:cNvSpPr/>
          <p:nvPr/>
        </p:nvSpPr>
        <p:spPr>
          <a:xfrm>
            <a:off x="133" y="732067"/>
            <a:ext cx="12192000" cy="78400"/>
          </a:xfrm>
          <a:prstGeom prst="rect">
            <a:avLst/>
          </a:prstGeom>
          <a:solidFill>
            <a:srgbClr val="434343"/>
          </a:solidFill>
          <a:ln>
            <a:noFill/>
          </a:ln>
        </p:spPr>
        <p:txBody>
          <a:bodyPr spcFirstLastPara="1" wrap="square" lIns="121900" tIns="121900" rIns="121900" bIns="121900" anchor="ctr" anchorCtr="0">
            <a:noAutofit/>
          </a:bodyPr>
          <a:lstStyle/>
          <a:p>
            <a:endParaRPr sz="2400"/>
          </a:p>
        </p:txBody>
      </p:sp>
      <p:pic>
        <p:nvPicPr>
          <p:cNvPr id="106" name="Google Shape;106;p18"/>
          <p:cNvPicPr preferRelativeResize="0"/>
          <p:nvPr/>
        </p:nvPicPr>
        <p:blipFill rotWithShape="1">
          <a:blip r:embed="rId3">
            <a:alphaModFix/>
          </a:blip>
          <a:srcRect l="5679" t="11009" r="5153" b="17125"/>
          <a:stretch/>
        </p:blipFill>
        <p:spPr>
          <a:xfrm>
            <a:off x="101612" y="6359400"/>
            <a:ext cx="2216489" cy="397000"/>
          </a:xfrm>
          <a:prstGeom prst="rect">
            <a:avLst/>
          </a:prstGeom>
          <a:noFill/>
          <a:ln>
            <a:noFill/>
          </a:ln>
        </p:spPr>
      </p:pic>
      <p:sp>
        <p:nvSpPr>
          <p:cNvPr id="107" name="Google Shape;107;p18"/>
          <p:cNvSpPr txBox="1">
            <a:spLocks noGrp="1"/>
          </p:cNvSpPr>
          <p:nvPr>
            <p:ph type="title"/>
          </p:nvPr>
        </p:nvSpPr>
        <p:spPr>
          <a:xfrm>
            <a:off x="203200" y="0"/>
            <a:ext cx="8848400" cy="731600"/>
          </a:xfrm>
          <a:prstGeom prst="rect">
            <a:avLst/>
          </a:prstGeom>
        </p:spPr>
        <p:txBody>
          <a:bodyPr spcFirstLastPara="1" vert="horz" wrap="square" lIns="121900" tIns="121900" rIns="121900" bIns="121900" numCol="1" anchor="ctr" anchorCtr="0" compatLnSpc="1">
            <a:prstTxWarp prst="textNoShape">
              <a:avLst/>
            </a:prstTxWarp>
            <a:noAutofit/>
          </a:bodyPr>
          <a:lstStyle/>
          <a:p>
            <a:pPr>
              <a:buClr>
                <a:schemeClr val="dk1"/>
              </a:buClr>
              <a:buSzPts val="1100"/>
            </a:pPr>
            <a:r>
              <a:rPr lang="en" sz="2133"/>
              <a:t>Types of Legislation Introduced Related to Nuclear Waste </a:t>
            </a:r>
            <a:endParaRPr sz="2960">
              <a:solidFill>
                <a:srgbClr val="434343"/>
              </a:solidFill>
              <a:latin typeface="Ubuntu"/>
              <a:ea typeface="Ubuntu"/>
              <a:cs typeface="Ubuntu"/>
              <a:sym typeface="Ubuntu"/>
            </a:endParaRPr>
          </a:p>
        </p:txBody>
      </p:sp>
      <p:sp>
        <p:nvSpPr>
          <p:cNvPr id="108" name="Google Shape;108;p18"/>
          <p:cNvSpPr/>
          <p:nvPr/>
        </p:nvSpPr>
        <p:spPr>
          <a:xfrm>
            <a:off x="1317600" y="1255867"/>
            <a:ext cx="4683200" cy="1103200"/>
          </a:xfrm>
          <a:prstGeom prst="roundRect">
            <a:avLst>
              <a:gd name="adj" fmla="val 16667"/>
            </a:avLst>
          </a:prstGeom>
          <a:solidFill>
            <a:srgbClr val="032477">
              <a:alpha val="5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933" dirty="0"/>
              <a:t>Studies Related to Waste </a:t>
            </a:r>
            <a:endParaRPr sz="1933" dirty="0"/>
          </a:p>
        </p:txBody>
      </p:sp>
      <p:sp>
        <p:nvSpPr>
          <p:cNvPr id="109" name="Google Shape;109;p18"/>
          <p:cNvSpPr/>
          <p:nvPr/>
        </p:nvSpPr>
        <p:spPr>
          <a:xfrm>
            <a:off x="6271267" y="1255867"/>
            <a:ext cx="4652400" cy="1103200"/>
          </a:xfrm>
          <a:prstGeom prst="roundRect">
            <a:avLst>
              <a:gd name="adj" fmla="val 16667"/>
            </a:avLst>
          </a:prstGeom>
          <a:solidFill>
            <a:srgbClr val="032477">
              <a:alpha val="2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933"/>
              <a:t>Tax Provisions Related to Waste </a:t>
            </a:r>
            <a:endParaRPr sz="1933"/>
          </a:p>
        </p:txBody>
      </p:sp>
      <p:sp>
        <p:nvSpPr>
          <p:cNvPr id="110" name="Google Shape;110;p18"/>
          <p:cNvSpPr/>
          <p:nvPr/>
        </p:nvSpPr>
        <p:spPr>
          <a:xfrm>
            <a:off x="6271267" y="2558500"/>
            <a:ext cx="4652400" cy="3053600"/>
          </a:xfrm>
          <a:prstGeom prst="roundRect">
            <a:avLst>
              <a:gd name="adj" fmla="val 16667"/>
            </a:avLst>
          </a:prstGeom>
          <a:solidFill>
            <a:srgbClr val="032477">
              <a:alpha val="2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spcAft>
                <a:spcPts val="1600"/>
              </a:spcAft>
            </a:pPr>
            <a:r>
              <a:rPr lang="en" sz="1933">
                <a:solidFill>
                  <a:schemeClr val="dk1"/>
                </a:solidFill>
              </a:rPr>
              <a:t>NJ - S 1701 - Classifies spent nuclear fuel from a decommissioned nuclear power plant to be considered real property for tax purposes.</a:t>
            </a:r>
            <a:endParaRPr sz="1933"/>
          </a:p>
        </p:txBody>
      </p:sp>
      <p:sp>
        <p:nvSpPr>
          <p:cNvPr id="111" name="Google Shape;111;p18"/>
          <p:cNvSpPr/>
          <p:nvPr/>
        </p:nvSpPr>
        <p:spPr>
          <a:xfrm>
            <a:off x="1333000" y="2558500"/>
            <a:ext cx="4652400" cy="3053600"/>
          </a:xfrm>
          <a:prstGeom prst="roundRect">
            <a:avLst>
              <a:gd name="adj" fmla="val 16667"/>
            </a:avLst>
          </a:prstGeom>
          <a:solidFill>
            <a:srgbClr val="032477">
              <a:alpha val="5000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spcAft>
                <a:spcPts val="1600"/>
              </a:spcAft>
            </a:pPr>
            <a:r>
              <a:rPr lang="en" sz="1933">
                <a:solidFill>
                  <a:schemeClr val="dk1"/>
                </a:solidFill>
              </a:rPr>
              <a:t>NE - LR 363 - Interim study to examine the reprocessing and recycling of spent nuclear fuel and to examine the statutes relating to the disposal, transportation, and storage of spent nuclear fuel.</a:t>
            </a:r>
            <a:endParaRPr sz="2267"/>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p:nvPr/>
        </p:nvSpPr>
        <p:spPr>
          <a:xfrm>
            <a:off x="33" y="6246533"/>
            <a:ext cx="12192000" cy="611200"/>
          </a:xfrm>
          <a:prstGeom prst="rect">
            <a:avLst/>
          </a:prstGeom>
          <a:solidFill>
            <a:srgbClr val="FFFFFF">
              <a:alpha val="58660"/>
            </a:srgbClr>
          </a:solidFill>
          <a:ln>
            <a:noFill/>
          </a:ln>
        </p:spPr>
        <p:txBody>
          <a:bodyPr spcFirstLastPara="1" wrap="square" lIns="121900" tIns="121900" rIns="121900" bIns="121900" anchor="ctr" anchorCtr="0">
            <a:noAutofit/>
          </a:bodyPr>
          <a:lstStyle/>
          <a:p>
            <a:endParaRPr sz="2400"/>
          </a:p>
        </p:txBody>
      </p:sp>
      <p:sp>
        <p:nvSpPr>
          <p:cNvPr id="120" name="Google Shape;120;p19"/>
          <p:cNvSpPr txBox="1">
            <a:spLocks noGrp="1"/>
          </p:cNvSpPr>
          <p:nvPr>
            <p:ph type="title"/>
          </p:nvPr>
        </p:nvSpPr>
        <p:spPr>
          <a:xfrm>
            <a:off x="497113" y="869268"/>
            <a:ext cx="8371600" cy="731600"/>
          </a:xfrm>
          <a:prstGeom prst="rect">
            <a:avLst/>
          </a:prstGeom>
        </p:spPr>
        <p:txBody>
          <a:bodyPr spcFirstLastPara="1" vert="horz" wrap="square" lIns="121900" tIns="121900" rIns="121900" bIns="121900" numCol="1" anchor="ctr" anchorCtr="0" compatLnSpc="1">
            <a:prstTxWarp prst="textNoShape">
              <a:avLst/>
            </a:prstTxWarp>
            <a:noAutofit/>
          </a:bodyPr>
          <a:lstStyle/>
          <a:p>
            <a:pPr>
              <a:lnSpc>
                <a:spcPct val="100000"/>
              </a:lnSpc>
              <a:buSzPts val="990"/>
            </a:pPr>
            <a:r>
              <a:rPr lang="en" sz="2960" dirty="0">
                <a:solidFill>
                  <a:srgbClr val="032477"/>
                </a:solidFill>
                <a:latin typeface="Ubuntu"/>
                <a:ea typeface="Ubuntu"/>
                <a:cs typeface="Ubuntu"/>
                <a:sym typeface="Ubuntu"/>
              </a:rPr>
              <a:t>SMR/AR Legislation Introduced in 2022</a:t>
            </a:r>
            <a:endParaRPr sz="2960" dirty="0">
              <a:solidFill>
                <a:srgbClr val="032477"/>
              </a:solidFill>
              <a:latin typeface="Ubuntu"/>
              <a:ea typeface="Ubuntu"/>
              <a:cs typeface="Ubuntu"/>
              <a:sym typeface="Ubuntu"/>
            </a:endParaRPr>
          </a:p>
        </p:txBody>
      </p:sp>
      <p:pic>
        <p:nvPicPr>
          <p:cNvPr id="121" name="Google Shape;121;p19"/>
          <p:cNvPicPr preferRelativeResize="0"/>
          <p:nvPr/>
        </p:nvPicPr>
        <p:blipFill>
          <a:blip r:embed="rId3">
            <a:alphaModFix/>
          </a:blip>
          <a:stretch>
            <a:fillRect/>
          </a:stretch>
        </p:blipFill>
        <p:spPr>
          <a:xfrm>
            <a:off x="2295269" y="1600868"/>
            <a:ext cx="7601461" cy="4951265"/>
          </a:xfrm>
          <a:prstGeom prst="rect">
            <a:avLst/>
          </a:prstGeom>
          <a:noFill/>
          <a:ln>
            <a:noFill/>
          </a:ln>
        </p:spPr>
      </p:pic>
    </p:spTree>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A3E79FFE9CDD4F85ECA9EF1EC00B83" ma:contentTypeVersion="2" ma:contentTypeDescription="Create a new document." ma:contentTypeScope="" ma:versionID="2e3e7a36cf427731892b244b5b65a1e6">
  <xsd:schema xmlns:xsd="http://www.w3.org/2001/XMLSchema" xmlns:xs="http://www.w3.org/2001/XMLSchema" xmlns:p="http://schemas.microsoft.com/office/2006/metadata/properties" xmlns:ns1="http://schemas.microsoft.com/sharepoint/v3" xmlns:ns2="e309d946-9fb8-48a3-ae4d-f86d881f4691" targetNamespace="http://schemas.microsoft.com/office/2006/metadata/properties" ma:root="true" ma:fieldsID="95138c8f3ba0ee1c4212543fb4869555" ns1:_="" ns2:_="">
    <xsd:import namespace="http://schemas.microsoft.com/sharepoint/v3"/>
    <xsd:import namespace="e309d946-9fb8-48a3-ae4d-f86d881f469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09d946-9fb8-48a3-ae4d-f86d881f46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F6FEB2-2A2B-42C0-A0BE-DB6FCB8EBCAE}">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A4C2D5B-5EF2-4373-B421-BF98377A1311}">
  <ds:schemaRefs>
    <ds:schemaRef ds:uri="http://schemas.microsoft.com/sharepoint/v3/contenttype/forms"/>
  </ds:schemaRefs>
</ds:datastoreItem>
</file>

<file path=customXml/itemProps3.xml><?xml version="1.0" encoding="utf-8"?>
<ds:datastoreItem xmlns:ds="http://schemas.openxmlformats.org/officeDocument/2006/customXml" ds:itemID="{71DD7BB5-05ED-4DB3-92F4-AA6B1F11DCC4}"/>
</file>

<file path=docProps/app.xml><?xml version="1.0" encoding="utf-8"?>
<Properties xmlns="http://schemas.openxmlformats.org/officeDocument/2006/extended-properties" xmlns:vt="http://schemas.openxmlformats.org/officeDocument/2006/docPropsVTypes">
  <Template>Standard_Presentation-2016</Template>
  <TotalTime>26525</TotalTime>
  <Words>3042</Words>
  <Application>Microsoft Office PowerPoint</Application>
  <PresentationFormat>Widescreen</PresentationFormat>
  <Paragraphs>305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Atlanta</vt:lpstr>
      <vt:lpstr>Calibri</vt:lpstr>
      <vt:lpstr>Franklin Gothic Book</vt:lpstr>
      <vt:lpstr>Times New Roman</vt:lpstr>
      <vt:lpstr>Ubuntu</vt:lpstr>
      <vt:lpstr>Standard_Presentation-2016</vt:lpstr>
      <vt:lpstr>State Level Trends</vt:lpstr>
      <vt:lpstr>GAIN Mission-Driven Goals GAIN: small enough to be nimble, big enough to be relevant</vt:lpstr>
      <vt:lpstr>PowerPoint Presentation</vt:lpstr>
      <vt:lpstr>Nuclear Restrictions and Moratoria as of 2016</vt:lpstr>
      <vt:lpstr>Current Nuclear Restrictions and Moratoria</vt:lpstr>
      <vt:lpstr>Permitting and Regulatory Pathways to State Level AR / SMR Development </vt:lpstr>
      <vt:lpstr>Legislation Introduced to Support Financial Case for Nuclear Development</vt:lpstr>
      <vt:lpstr>Types of Legislation Introduced Related to Nuclear Waste </vt:lpstr>
      <vt:lpstr>SMR/AR Legislation Introduced in 2022</vt:lpstr>
      <vt:lpstr>State Level Studies or Task Forces</vt:lpstr>
      <vt:lpstr>PowerPoint Presentation</vt:lpstr>
      <vt:lpstr>The GAIN Team</vt:lpstr>
      <vt:lpstr>PowerPoint Presentation</vt:lpstr>
      <vt:lpstr>PowerPoint Presentation</vt:lpstr>
      <vt:lpstr>PowerPoint Presentation</vt:lpstr>
      <vt:lpstr>Coal to Nuclear Research Group</vt:lpstr>
    </vt:vector>
  </TitlesOfParts>
  <Company>INL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GAIN State Level Trends</dc:title>
  <dc:creator>Rita Baranwal</dc:creator>
  <cp:lastModifiedBy>Christine P. King</cp:lastModifiedBy>
  <cp:revision>574</cp:revision>
  <cp:lastPrinted>2019-09-17T19:28:53Z</cp:lastPrinted>
  <dcterms:created xsi:type="dcterms:W3CDTF">2016-09-09T18:28:57Z</dcterms:created>
  <dcterms:modified xsi:type="dcterms:W3CDTF">2022-06-29T10:42:24Z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0x010100F5A3E79FFE9CDD4F85ECA9EF1EC00B83</vt:lpwstr>
  </property>
</Properties>
</file>