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7" r:id="rId5"/>
    <p:sldId id="271" r:id="rId6"/>
    <p:sldId id="265" r:id="rId7"/>
    <p:sldId id="263" r:id="rId8"/>
    <p:sldId id="266" r:id="rId9"/>
    <p:sldId id="270" r:id="rId10"/>
    <p:sldId id="262" r:id="rId11"/>
    <p:sldId id="268" r:id="rId12"/>
    <p:sldId id="269" r:id="rId13"/>
    <p:sldId id="264"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92CAB-422F-49A1-B105-CEA246FF894B}"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1441-74E7-44BE-8116-9F5185161B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8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92CAB-422F-49A1-B105-CEA246FF894B}"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417446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92CAB-422F-49A1-B105-CEA246FF894B}"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233652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92CAB-422F-49A1-B105-CEA246FF894B}"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14535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92CAB-422F-49A1-B105-CEA246FF894B}"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1441-74E7-44BE-8116-9F5185161B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0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92CAB-422F-49A1-B105-CEA246FF894B}"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21994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92CAB-422F-49A1-B105-CEA246FF894B}"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99934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92CAB-422F-49A1-B105-CEA246FF894B}"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35122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5392CAB-422F-49A1-B105-CEA246FF894B}" type="datetimeFigureOut">
              <a:rPr lang="en-US" smtClean="0"/>
              <a:t>3/27/2026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311147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392CAB-422F-49A1-B105-CEA246FF894B}" type="datetimeFigureOut">
              <a:rPr lang="en-US" smtClean="0"/>
              <a:t>3/27/2026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AD1441-74E7-44BE-8116-9F5185161B61}" type="slidenum">
              <a:rPr lang="en-US" smtClean="0"/>
              <a:t>‹#›</a:t>
            </a:fld>
            <a:endParaRPr lang="en-US"/>
          </a:p>
        </p:txBody>
      </p:sp>
    </p:spTree>
    <p:extLst>
      <p:ext uri="{BB962C8B-B14F-4D97-AF65-F5344CB8AC3E}">
        <p14:creationId xmlns:p14="http://schemas.microsoft.com/office/powerpoint/2010/main" val="363708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92CAB-422F-49A1-B105-CEA246FF894B}"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1441-74E7-44BE-8116-9F5185161B61}" type="slidenum">
              <a:rPr lang="en-US" smtClean="0"/>
              <a:t>‹#›</a:t>
            </a:fld>
            <a:endParaRPr lang="en-US"/>
          </a:p>
        </p:txBody>
      </p:sp>
    </p:spTree>
    <p:extLst>
      <p:ext uri="{BB962C8B-B14F-4D97-AF65-F5344CB8AC3E}">
        <p14:creationId xmlns:p14="http://schemas.microsoft.com/office/powerpoint/2010/main" val="306662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392CAB-422F-49A1-B105-CEA246FF894B}" type="datetimeFigureOut">
              <a:rPr lang="en-US" smtClean="0"/>
              <a:t>3/27/2026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AD1441-74E7-44BE-8116-9F5185161B6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73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Hailey.mullins@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ec.ky.gov/Energy/Programs/Pages/Volkswagen-Settlemen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9C15-07CF-B5E0-F5F4-0522EB45A513}"/>
              </a:ext>
            </a:extLst>
          </p:cNvPr>
          <p:cNvSpPr>
            <a:spLocks noGrp="1"/>
          </p:cNvSpPr>
          <p:nvPr>
            <p:ph type="ctrTitle"/>
          </p:nvPr>
        </p:nvSpPr>
        <p:spPr/>
        <p:txBody>
          <a:bodyPr/>
          <a:lstStyle/>
          <a:p>
            <a:r>
              <a:rPr lang="en-US" dirty="0"/>
              <a:t>Kentucky and the Volkswagen Settlement</a:t>
            </a:r>
          </a:p>
        </p:txBody>
      </p:sp>
      <p:sp>
        <p:nvSpPr>
          <p:cNvPr id="3" name="Subtitle 2">
            <a:extLst>
              <a:ext uri="{FF2B5EF4-FFF2-40B4-BE49-F238E27FC236}">
                <a16:creationId xmlns:a16="http://schemas.microsoft.com/office/drawing/2014/main" id="{9CABE21D-8032-55B3-464C-FDD5EB70CF26}"/>
              </a:ext>
            </a:extLst>
          </p:cNvPr>
          <p:cNvSpPr>
            <a:spLocks noGrp="1"/>
          </p:cNvSpPr>
          <p:nvPr>
            <p:ph type="subTitle" idx="1"/>
          </p:nvPr>
        </p:nvSpPr>
        <p:spPr>
          <a:xfrm>
            <a:off x="1100051" y="4455620"/>
            <a:ext cx="10058400" cy="527860"/>
          </a:xfrm>
        </p:spPr>
        <p:txBody>
          <a:bodyPr/>
          <a:lstStyle/>
          <a:p>
            <a:r>
              <a:rPr lang="en-US" dirty="0"/>
              <a:t>Hailey Mullins, KY Office of Energy Policy</a:t>
            </a:r>
          </a:p>
          <a:p>
            <a:endParaRPr lang="en-US" dirty="0"/>
          </a:p>
        </p:txBody>
      </p:sp>
    </p:spTree>
    <p:extLst>
      <p:ext uri="{BB962C8B-B14F-4D97-AF65-F5344CB8AC3E}">
        <p14:creationId xmlns:p14="http://schemas.microsoft.com/office/powerpoint/2010/main" val="235641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E7F58-417E-58CF-8BD9-CE333309E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C4EA5-92AD-E08E-1734-810FA4E429F1}"/>
              </a:ext>
            </a:extLst>
          </p:cNvPr>
          <p:cNvSpPr>
            <a:spLocks noGrp="1"/>
          </p:cNvSpPr>
          <p:nvPr>
            <p:ph type="title"/>
          </p:nvPr>
        </p:nvSpPr>
        <p:spPr/>
        <p:txBody>
          <a:bodyPr/>
          <a:lstStyle/>
          <a:p>
            <a:r>
              <a:rPr lang="en-US" dirty="0"/>
              <a:t>Types of EV Charging Stations that must meet ADA Requirements</a:t>
            </a:r>
          </a:p>
        </p:txBody>
      </p:sp>
      <p:sp>
        <p:nvSpPr>
          <p:cNvPr id="3" name="Content Placeholder 2">
            <a:extLst>
              <a:ext uri="{FF2B5EF4-FFF2-40B4-BE49-F238E27FC236}">
                <a16:creationId xmlns:a16="http://schemas.microsoft.com/office/drawing/2014/main" id="{74A80C7C-A1D2-DF26-E6BB-CC41B542B11C}"/>
              </a:ext>
            </a:extLst>
          </p:cNvPr>
          <p:cNvSpPr>
            <a:spLocks noGrp="1"/>
          </p:cNvSpPr>
          <p:nvPr>
            <p:ph idx="1"/>
          </p:nvPr>
        </p:nvSpPr>
        <p:spPr/>
        <p:txBody>
          <a:bodyPr/>
          <a:lstStyle/>
          <a:p>
            <a:pPr>
              <a:buFont typeface="Arial" panose="020B0604020202020204" pitchFamily="34" charset="0"/>
              <a:buChar char="•"/>
            </a:pPr>
            <a:r>
              <a:rPr lang="en-US" dirty="0"/>
              <a:t>State or local government offices</a:t>
            </a:r>
          </a:p>
          <a:p>
            <a:pPr>
              <a:buFont typeface="Arial" panose="020B0604020202020204" pitchFamily="34" charset="0"/>
              <a:buChar char="•"/>
            </a:pPr>
            <a:r>
              <a:rPr lang="en-US" dirty="0"/>
              <a:t>Public parks</a:t>
            </a:r>
          </a:p>
          <a:p>
            <a:pPr>
              <a:buFont typeface="Arial" panose="020B0604020202020204" pitchFamily="34" charset="0"/>
              <a:buChar char="•"/>
            </a:pPr>
            <a:r>
              <a:rPr lang="en-US" dirty="0"/>
              <a:t>Municipal building parking lots</a:t>
            </a:r>
          </a:p>
          <a:p>
            <a:pPr>
              <a:buFont typeface="Arial" panose="020B0604020202020204" pitchFamily="34" charset="0"/>
              <a:buChar char="•"/>
            </a:pPr>
            <a:r>
              <a:rPr lang="en-US" dirty="0"/>
              <a:t>Street parking and the public right-of-way </a:t>
            </a:r>
          </a:p>
          <a:p>
            <a:pPr>
              <a:buFont typeface="Arial" panose="020B0604020202020204" pitchFamily="34" charset="0"/>
              <a:buChar char="•"/>
            </a:pPr>
            <a:r>
              <a:rPr lang="en-US" dirty="0"/>
              <a:t>Residential housing facilities provided by a state or local government </a:t>
            </a:r>
          </a:p>
          <a:p>
            <a:pPr>
              <a:buFont typeface="Arial" panose="020B0604020202020204" pitchFamily="34" charset="0"/>
              <a:buChar char="•"/>
            </a:pPr>
            <a:r>
              <a:rPr lang="en-US" dirty="0"/>
              <a:t>Public EV charging stations provided by a private entity </a:t>
            </a:r>
          </a:p>
          <a:p>
            <a:pPr>
              <a:buFont typeface="Arial" panose="020B0604020202020204" pitchFamily="34" charset="0"/>
              <a:buChar char="•"/>
            </a:pPr>
            <a:r>
              <a:rPr lang="en-US" dirty="0"/>
              <a:t>Commercial fleet charging stations available to corporate clients </a:t>
            </a:r>
          </a:p>
        </p:txBody>
      </p:sp>
    </p:spTree>
    <p:extLst>
      <p:ext uri="{BB962C8B-B14F-4D97-AF65-F5344CB8AC3E}">
        <p14:creationId xmlns:p14="http://schemas.microsoft.com/office/powerpoint/2010/main" val="87061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A925-22FC-3726-C5B3-EC51745E0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F3C75-8B5A-9F45-D02B-3BAE4B5818C4}"/>
              </a:ext>
            </a:extLst>
          </p:cNvPr>
          <p:cNvSpPr>
            <a:spLocks noGrp="1"/>
          </p:cNvSpPr>
          <p:nvPr>
            <p:ph type="title"/>
          </p:nvPr>
        </p:nvSpPr>
        <p:spPr/>
        <p:txBody>
          <a:bodyPr/>
          <a:lstStyle/>
          <a:p>
            <a:r>
              <a:rPr lang="en-US" dirty="0"/>
              <a:t>How to comply with ADA Requirements</a:t>
            </a:r>
          </a:p>
        </p:txBody>
      </p:sp>
      <p:sp>
        <p:nvSpPr>
          <p:cNvPr id="3" name="Content Placeholder 2">
            <a:extLst>
              <a:ext uri="{FF2B5EF4-FFF2-40B4-BE49-F238E27FC236}">
                <a16:creationId xmlns:a16="http://schemas.microsoft.com/office/drawing/2014/main" id="{ABA5BAF9-38B7-BA77-74EC-EDA32B24FDBD}"/>
              </a:ext>
            </a:extLst>
          </p:cNvPr>
          <p:cNvSpPr>
            <a:spLocks noGrp="1"/>
          </p:cNvSpPr>
          <p:nvPr>
            <p:ph idx="1"/>
          </p:nvPr>
        </p:nvSpPr>
        <p:spPr>
          <a:xfrm>
            <a:off x="1097280" y="1838325"/>
            <a:ext cx="6208395" cy="4196136"/>
          </a:xfrm>
        </p:spPr>
        <p:txBody>
          <a:bodyPr>
            <a:normAutofit fontScale="92500" lnSpcReduction="10000"/>
          </a:bodyPr>
          <a:lstStyle/>
          <a:p>
            <a:pPr>
              <a:buFont typeface="Arial" panose="020B0604020202020204" pitchFamily="34" charset="0"/>
              <a:buChar char="•"/>
            </a:pPr>
            <a:r>
              <a:rPr lang="en-US" dirty="0"/>
              <a:t>Review the Design Recommendations for Accessible Electric Vehicle Charging Stations Guide on our webpage</a:t>
            </a:r>
          </a:p>
          <a:p>
            <a:pPr>
              <a:buFont typeface="Arial" panose="020B0604020202020204" pitchFamily="34" charset="0"/>
              <a:buChar char="•"/>
            </a:pPr>
            <a:r>
              <a:rPr lang="en-US" dirty="0"/>
              <a:t>Review the Guidance in Complying with ADA Requirements document on our webpage</a:t>
            </a:r>
          </a:p>
          <a:p>
            <a:pPr>
              <a:buFont typeface="Arial" panose="020B0604020202020204" pitchFamily="34" charset="0"/>
              <a:buChar char="•"/>
            </a:pPr>
            <a:r>
              <a:rPr lang="en-US" dirty="0"/>
              <a:t>Submit a diagram of accessibility configurations along side application. Example: </a:t>
            </a:r>
          </a:p>
          <a:p>
            <a:pPr marL="0" indent="0">
              <a:buNone/>
            </a:pPr>
            <a:r>
              <a:rPr lang="en-US" b="1" dirty="0"/>
              <a:t>Key Considerations</a:t>
            </a:r>
          </a:p>
          <a:p>
            <a:pPr>
              <a:buFont typeface="Arial" panose="020B0604020202020204" pitchFamily="34" charset="0"/>
              <a:buChar char="•"/>
            </a:pPr>
            <a:r>
              <a:rPr lang="en-US" dirty="0"/>
              <a:t>Barrier free (ramp or curb cut) route to equipment, striped in blue minimum of 60” wide.</a:t>
            </a:r>
          </a:p>
          <a:p>
            <a:pPr>
              <a:buFont typeface="Arial" panose="020B0604020202020204" pitchFamily="34" charset="0"/>
              <a:buChar char="•"/>
            </a:pPr>
            <a:r>
              <a:rPr lang="en-US" dirty="0"/>
              <a:t>Proximity to entrance or route to the entrance</a:t>
            </a:r>
          </a:p>
          <a:p>
            <a:pPr>
              <a:buFont typeface="Arial" panose="020B0604020202020204" pitchFamily="34" charset="0"/>
              <a:buChar char="•"/>
            </a:pPr>
            <a:r>
              <a:rPr lang="en-US" dirty="0"/>
              <a:t>Accessible communication features and user interface</a:t>
            </a:r>
          </a:p>
          <a:p>
            <a:pPr>
              <a:buFont typeface="Arial" panose="020B0604020202020204" pitchFamily="34" charset="0"/>
              <a:buChar char="•"/>
            </a:pPr>
            <a:r>
              <a:rPr lang="en-US" dirty="0"/>
              <a:t>Accessible payment system</a:t>
            </a:r>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0E05C76-00CF-4376-0223-C5C308E473AF}"/>
              </a:ext>
            </a:extLst>
          </p:cNvPr>
          <p:cNvPicPr>
            <a:picLocks noChangeAspect="1"/>
          </p:cNvPicPr>
          <p:nvPr/>
        </p:nvPicPr>
        <p:blipFill>
          <a:blip r:embed="rId2"/>
          <a:stretch>
            <a:fillRect/>
          </a:stretch>
        </p:blipFill>
        <p:spPr>
          <a:xfrm>
            <a:off x="7626096" y="1914525"/>
            <a:ext cx="4361544" cy="3974211"/>
          </a:xfrm>
          <a:prstGeom prst="rect">
            <a:avLst/>
          </a:prstGeom>
        </p:spPr>
      </p:pic>
    </p:spTree>
    <p:extLst>
      <p:ext uri="{BB962C8B-B14F-4D97-AF65-F5344CB8AC3E}">
        <p14:creationId xmlns:p14="http://schemas.microsoft.com/office/powerpoint/2010/main" val="21110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C723-AFE7-72D2-E1E5-3439924694FF}"/>
              </a:ext>
            </a:extLst>
          </p:cNvPr>
          <p:cNvSpPr>
            <a:spLocks noGrp="1"/>
          </p:cNvSpPr>
          <p:nvPr>
            <p:ph type="title"/>
          </p:nvPr>
        </p:nvSpPr>
        <p:spPr/>
        <p:txBody>
          <a:bodyPr/>
          <a:lstStyle/>
          <a:p>
            <a:r>
              <a:rPr lang="en-US" dirty="0"/>
              <a:t>Signage</a:t>
            </a:r>
          </a:p>
        </p:txBody>
      </p:sp>
      <p:pic>
        <p:nvPicPr>
          <p:cNvPr id="5" name="Content Placeholder 4">
            <a:extLst>
              <a:ext uri="{FF2B5EF4-FFF2-40B4-BE49-F238E27FC236}">
                <a16:creationId xmlns:a16="http://schemas.microsoft.com/office/drawing/2014/main" id="{8D8681F2-E8C4-31D4-F591-7172DC5134C6}"/>
              </a:ext>
            </a:extLst>
          </p:cNvPr>
          <p:cNvPicPr>
            <a:picLocks noGrp="1" noChangeAspect="1"/>
          </p:cNvPicPr>
          <p:nvPr>
            <p:ph idx="1"/>
          </p:nvPr>
        </p:nvPicPr>
        <p:blipFill>
          <a:blip r:embed="rId2"/>
          <a:stretch>
            <a:fillRect/>
          </a:stretch>
        </p:blipFill>
        <p:spPr>
          <a:xfrm>
            <a:off x="8858250" y="3625780"/>
            <a:ext cx="3086227" cy="2397699"/>
          </a:xfrm>
          <a:prstGeom prst="rect">
            <a:avLst/>
          </a:prstGeom>
        </p:spPr>
      </p:pic>
      <p:pic>
        <p:nvPicPr>
          <p:cNvPr id="7" name="Picture 6">
            <a:extLst>
              <a:ext uri="{FF2B5EF4-FFF2-40B4-BE49-F238E27FC236}">
                <a16:creationId xmlns:a16="http://schemas.microsoft.com/office/drawing/2014/main" id="{53E996E9-44FF-DAF1-EFF4-56E4795C8200}"/>
              </a:ext>
            </a:extLst>
          </p:cNvPr>
          <p:cNvPicPr>
            <a:picLocks noChangeAspect="1"/>
          </p:cNvPicPr>
          <p:nvPr/>
        </p:nvPicPr>
        <p:blipFill>
          <a:blip r:embed="rId3"/>
          <a:stretch>
            <a:fillRect/>
          </a:stretch>
        </p:blipFill>
        <p:spPr>
          <a:xfrm>
            <a:off x="10086843" y="1948042"/>
            <a:ext cx="1857634" cy="1467055"/>
          </a:xfrm>
          <a:prstGeom prst="rect">
            <a:avLst/>
          </a:prstGeom>
        </p:spPr>
      </p:pic>
      <p:sp>
        <p:nvSpPr>
          <p:cNvPr id="9" name="TextBox 8">
            <a:extLst>
              <a:ext uri="{FF2B5EF4-FFF2-40B4-BE49-F238E27FC236}">
                <a16:creationId xmlns:a16="http://schemas.microsoft.com/office/drawing/2014/main" id="{80E2300F-AC15-4A53-3C5C-FACC2D659145}"/>
              </a:ext>
            </a:extLst>
          </p:cNvPr>
          <p:cNvSpPr txBox="1"/>
          <p:nvPr/>
        </p:nvSpPr>
        <p:spPr>
          <a:xfrm>
            <a:off x="1097280" y="1895217"/>
            <a:ext cx="7358540" cy="3416320"/>
          </a:xfrm>
          <a:prstGeom prst="rect">
            <a:avLst/>
          </a:prstGeom>
          <a:noFill/>
        </p:spPr>
        <p:txBody>
          <a:bodyPr wrap="square">
            <a:spAutoFit/>
          </a:bodyPr>
          <a:lstStyle/>
          <a:p>
            <a:r>
              <a:rPr lang="en-US" dirty="0"/>
              <a:t>If the station is open to the public, it must have on-site signage (D9-11) that directs drivers to the EV charging station </a:t>
            </a:r>
          </a:p>
          <a:p>
            <a:endParaRPr lang="en-US" dirty="0"/>
          </a:p>
          <a:p>
            <a:r>
              <a:rPr lang="en-US" dirty="0"/>
              <a:t>Signage that denotes stations that are ADA accessible (R7-8) is optional, but blue stenciling is mandatory to denote wheelchair accessibility. </a:t>
            </a:r>
          </a:p>
          <a:p>
            <a:endParaRPr lang="en-US" dirty="0"/>
          </a:p>
          <a:p>
            <a:r>
              <a:rPr lang="en-US" b="1" dirty="0"/>
              <a:t>Install signs appropriate with the regulations you want to enforce: </a:t>
            </a:r>
          </a:p>
          <a:p>
            <a:endParaRPr lang="en-US" dirty="0"/>
          </a:p>
          <a:p>
            <a:r>
              <a:rPr lang="en-US" dirty="0"/>
              <a:t>Where parking spaces are designated for parking of electric vehicles or where parking is subject to a time limit, the R7-111,112,113,114 series signs should be used or utilize EV parking only stenciling</a:t>
            </a:r>
          </a:p>
          <a:p>
            <a:endParaRPr lang="en-US" dirty="0"/>
          </a:p>
        </p:txBody>
      </p:sp>
      <p:pic>
        <p:nvPicPr>
          <p:cNvPr id="11" name="Picture 10">
            <a:extLst>
              <a:ext uri="{FF2B5EF4-FFF2-40B4-BE49-F238E27FC236}">
                <a16:creationId xmlns:a16="http://schemas.microsoft.com/office/drawing/2014/main" id="{DCEDF7D6-CB2E-EC65-52D0-406948676F83}"/>
              </a:ext>
            </a:extLst>
          </p:cNvPr>
          <p:cNvPicPr>
            <a:picLocks noChangeAspect="1"/>
          </p:cNvPicPr>
          <p:nvPr/>
        </p:nvPicPr>
        <p:blipFill>
          <a:blip r:embed="rId4"/>
          <a:srcRect l="26314" t="14995" r="49921"/>
          <a:stretch>
            <a:fillRect/>
          </a:stretch>
        </p:blipFill>
        <p:spPr>
          <a:xfrm>
            <a:off x="8506206" y="2058024"/>
            <a:ext cx="704088" cy="1174196"/>
          </a:xfrm>
          <a:prstGeom prst="rect">
            <a:avLst/>
          </a:prstGeom>
        </p:spPr>
      </p:pic>
      <p:pic>
        <p:nvPicPr>
          <p:cNvPr id="4" name="Picture 3">
            <a:extLst>
              <a:ext uri="{FF2B5EF4-FFF2-40B4-BE49-F238E27FC236}">
                <a16:creationId xmlns:a16="http://schemas.microsoft.com/office/drawing/2014/main" id="{7A15637B-DF25-172F-3858-D2F7FA700E45}"/>
              </a:ext>
            </a:extLst>
          </p:cNvPr>
          <p:cNvPicPr>
            <a:picLocks noChangeAspect="1"/>
          </p:cNvPicPr>
          <p:nvPr/>
        </p:nvPicPr>
        <p:blipFill>
          <a:blip r:embed="rId5"/>
          <a:stretch>
            <a:fillRect/>
          </a:stretch>
        </p:blipFill>
        <p:spPr>
          <a:xfrm>
            <a:off x="9231778" y="2035462"/>
            <a:ext cx="833581" cy="1152416"/>
          </a:xfrm>
          <a:prstGeom prst="rect">
            <a:avLst/>
          </a:prstGeom>
        </p:spPr>
      </p:pic>
      <p:pic>
        <p:nvPicPr>
          <p:cNvPr id="8" name="Picture 7">
            <a:extLst>
              <a:ext uri="{FF2B5EF4-FFF2-40B4-BE49-F238E27FC236}">
                <a16:creationId xmlns:a16="http://schemas.microsoft.com/office/drawing/2014/main" id="{43FF1F51-DE80-69E2-11F5-4EC36A8A3D92}"/>
              </a:ext>
            </a:extLst>
          </p:cNvPr>
          <p:cNvPicPr>
            <a:picLocks noChangeAspect="1"/>
          </p:cNvPicPr>
          <p:nvPr/>
        </p:nvPicPr>
        <p:blipFill>
          <a:blip r:embed="rId6"/>
          <a:stretch>
            <a:fillRect/>
          </a:stretch>
        </p:blipFill>
        <p:spPr>
          <a:xfrm>
            <a:off x="8674515" y="140032"/>
            <a:ext cx="2781688" cy="1457528"/>
          </a:xfrm>
          <a:prstGeom prst="rect">
            <a:avLst/>
          </a:prstGeom>
        </p:spPr>
      </p:pic>
      <p:pic>
        <p:nvPicPr>
          <p:cNvPr id="10" name="Picture 9">
            <a:extLst>
              <a:ext uri="{FF2B5EF4-FFF2-40B4-BE49-F238E27FC236}">
                <a16:creationId xmlns:a16="http://schemas.microsoft.com/office/drawing/2014/main" id="{89A83FEA-38F3-1FC0-2C45-28580C7B0D5A}"/>
              </a:ext>
            </a:extLst>
          </p:cNvPr>
          <p:cNvPicPr>
            <a:picLocks noChangeAspect="1"/>
          </p:cNvPicPr>
          <p:nvPr/>
        </p:nvPicPr>
        <p:blipFill>
          <a:blip r:embed="rId7"/>
          <a:stretch>
            <a:fillRect/>
          </a:stretch>
        </p:blipFill>
        <p:spPr>
          <a:xfrm>
            <a:off x="6822906" y="5120640"/>
            <a:ext cx="1834129" cy="1102627"/>
          </a:xfrm>
          <a:prstGeom prst="rect">
            <a:avLst/>
          </a:prstGeom>
        </p:spPr>
      </p:pic>
    </p:spTree>
    <p:extLst>
      <p:ext uri="{BB962C8B-B14F-4D97-AF65-F5344CB8AC3E}">
        <p14:creationId xmlns:p14="http://schemas.microsoft.com/office/powerpoint/2010/main" val="315751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E8B0-8D01-6A98-BA0E-179BB24A3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20DDF-7979-3216-EB47-CA600CF08D9B}"/>
              </a:ext>
            </a:extLst>
          </p:cNvPr>
          <p:cNvSpPr>
            <a:spLocks noGrp="1"/>
          </p:cNvSpPr>
          <p:nvPr>
            <p:ph type="title"/>
          </p:nvPr>
        </p:nvSpPr>
        <p:spPr/>
        <p:txBody>
          <a:bodyPr/>
          <a:lstStyle/>
          <a:p>
            <a:r>
              <a:rPr lang="en-US" dirty="0"/>
              <a:t>Additional Requirement Considerations</a:t>
            </a:r>
          </a:p>
        </p:txBody>
      </p:sp>
      <p:sp>
        <p:nvSpPr>
          <p:cNvPr id="3" name="Content Placeholder 2">
            <a:extLst>
              <a:ext uri="{FF2B5EF4-FFF2-40B4-BE49-F238E27FC236}">
                <a16:creationId xmlns:a16="http://schemas.microsoft.com/office/drawing/2014/main" id="{00A4B417-8C6B-1888-40DD-26B415062E26}"/>
              </a:ext>
            </a:extLst>
          </p:cNvPr>
          <p:cNvSpPr>
            <a:spLocks noGrp="1"/>
          </p:cNvSpPr>
          <p:nvPr>
            <p:ph idx="1"/>
          </p:nvPr>
        </p:nvSpPr>
        <p:spPr>
          <a:xfrm>
            <a:off x="1097280" y="1845734"/>
            <a:ext cx="10351008" cy="4023360"/>
          </a:xfrm>
        </p:spPr>
        <p:txBody>
          <a:bodyPr/>
          <a:lstStyle/>
          <a:p>
            <a:pPr>
              <a:buFont typeface="Arial" panose="020B0604020202020204" pitchFamily="34" charset="0"/>
              <a:buChar char="•"/>
            </a:pPr>
            <a:r>
              <a:rPr lang="en-US" dirty="0"/>
              <a:t>Public facing charging stations must meet up-time requirements of at least 95% up-time</a:t>
            </a:r>
          </a:p>
          <a:p>
            <a:pPr>
              <a:buFont typeface="Arial" panose="020B0604020202020204" pitchFamily="34" charset="0"/>
              <a:buChar char="•"/>
            </a:pPr>
            <a:r>
              <a:rPr lang="en-US" b="1" dirty="0"/>
              <a:t>Public facing stations </a:t>
            </a:r>
            <a:r>
              <a:rPr lang="en-US" dirty="0"/>
              <a:t>MUST be networked and connected to via an open source, non-proprietary communications protocol that allows for collection of usage data. The software must enable drivers to find stations, view the real-time status of stations, start charging sessions, and pay for charging (if payment is required).</a:t>
            </a:r>
          </a:p>
          <a:p>
            <a:pPr>
              <a:buFont typeface="Arial" panose="020B0604020202020204" pitchFamily="34" charset="0"/>
              <a:buChar char="•"/>
            </a:pPr>
            <a:r>
              <a:rPr lang="en-US" dirty="0"/>
              <a:t>All stations must be capable of providing usage data to the operator and applicants must agree to provide this data to the OEP if requested. </a:t>
            </a:r>
          </a:p>
          <a:p>
            <a:pPr>
              <a:buFont typeface="Arial" panose="020B0604020202020204" pitchFamily="34" charset="0"/>
              <a:buChar char="•"/>
            </a:pPr>
            <a:r>
              <a:rPr lang="en-US" dirty="0"/>
              <a:t>Sites may not be located within a 100-year flood plain. </a:t>
            </a:r>
          </a:p>
          <a:p>
            <a:pPr>
              <a:buFont typeface="Arial" panose="020B0604020202020204" pitchFamily="34" charset="0"/>
              <a:buChar char="•"/>
            </a:pPr>
            <a:r>
              <a:rPr lang="en-US" dirty="0"/>
              <a:t>Sites should be in safe and well-lit areas and at a safe distance from traffic circulation.</a:t>
            </a:r>
          </a:p>
        </p:txBody>
      </p:sp>
    </p:spTree>
    <p:extLst>
      <p:ext uri="{BB962C8B-B14F-4D97-AF65-F5344CB8AC3E}">
        <p14:creationId xmlns:p14="http://schemas.microsoft.com/office/powerpoint/2010/main" val="5556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4FFC-58E5-C1A9-E9A8-DB663409BD01}"/>
              </a:ext>
            </a:extLst>
          </p:cNvPr>
          <p:cNvSpPr>
            <a:spLocks noGrp="1"/>
          </p:cNvSpPr>
          <p:nvPr>
            <p:ph type="title"/>
          </p:nvPr>
        </p:nvSpPr>
        <p:spPr/>
        <p:txBody>
          <a:bodyPr/>
          <a:lstStyle/>
          <a:p>
            <a:r>
              <a:rPr lang="en-US" dirty="0"/>
              <a:t>Contact Information and Q&amp;A</a:t>
            </a:r>
          </a:p>
        </p:txBody>
      </p:sp>
      <p:sp>
        <p:nvSpPr>
          <p:cNvPr id="3" name="Content Placeholder 2">
            <a:extLst>
              <a:ext uri="{FF2B5EF4-FFF2-40B4-BE49-F238E27FC236}">
                <a16:creationId xmlns:a16="http://schemas.microsoft.com/office/drawing/2014/main" id="{5A80EEBD-5BC5-309C-9E7D-05E8764B8D66}"/>
              </a:ext>
            </a:extLst>
          </p:cNvPr>
          <p:cNvSpPr>
            <a:spLocks noGrp="1"/>
          </p:cNvSpPr>
          <p:nvPr>
            <p:ph idx="1"/>
          </p:nvPr>
        </p:nvSpPr>
        <p:spPr>
          <a:xfrm>
            <a:off x="1097280" y="2879006"/>
            <a:ext cx="10058400" cy="2717122"/>
          </a:xfrm>
        </p:spPr>
        <p:txBody>
          <a:bodyPr/>
          <a:lstStyle/>
          <a:p>
            <a:pPr algn="ctr"/>
            <a:r>
              <a:rPr lang="en-US" dirty="0">
                <a:solidFill>
                  <a:schemeClr val="accent2">
                    <a:lumMod val="50000"/>
                  </a:schemeClr>
                </a:solidFill>
              </a:rPr>
              <a:t>Hailey Mullins</a:t>
            </a:r>
          </a:p>
          <a:p>
            <a:pPr algn="ctr"/>
            <a:r>
              <a:rPr lang="en-US" dirty="0">
                <a:solidFill>
                  <a:schemeClr val="accent2">
                    <a:lumMod val="50000"/>
                  </a:schemeClr>
                </a:solidFill>
              </a:rPr>
              <a:t>Federal Program Specialist</a:t>
            </a:r>
          </a:p>
          <a:p>
            <a:pPr algn="ctr"/>
            <a:r>
              <a:rPr lang="en-US" dirty="0">
                <a:solidFill>
                  <a:schemeClr val="accent2">
                    <a:lumMod val="50000"/>
                  </a:schemeClr>
                </a:solidFill>
                <a:hlinkClick r:id="rId2"/>
              </a:rPr>
              <a:t>Hailey.Mullins@ky.gov</a:t>
            </a:r>
            <a:endParaRPr lang="en-US" dirty="0">
              <a:solidFill>
                <a:schemeClr val="accent2">
                  <a:lumMod val="50000"/>
                </a:schemeClr>
              </a:solidFill>
            </a:endParaRPr>
          </a:p>
        </p:txBody>
      </p:sp>
    </p:spTree>
    <p:extLst>
      <p:ext uri="{BB962C8B-B14F-4D97-AF65-F5344CB8AC3E}">
        <p14:creationId xmlns:p14="http://schemas.microsoft.com/office/powerpoint/2010/main" val="159187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C72B-7E77-DBA3-547F-42A7CB36108D}"/>
              </a:ext>
            </a:extLst>
          </p:cNvPr>
          <p:cNvSpPr>
            <a:spLocks noGrp="1"/>
          </p:cNvSpPr>
          <p:nvPr>
            <p:ph type="title"/>
          </p:nvPr>
        </p:nvSpPr>
        <p:spPr/>
        <p:txBody>
          <a:bodyPr/>
          <a:lstStyle/>
          <a:p>
            <a:r>
              <a:rPr lang="en-US" dirty="0"/>
              <a:t>Before we begin..</a:t>
            </a:r>
          </a:p>
        </p:txBody>
      </p:sp>
      <p:sp>
        <p:nvSpPr>
          <p:cNvPr id="3" name="Content Placeholder 2">
            <a:extLst>
              <a:ext uri="{FF2B5EF4-FFF2-40B4-BE49-F238E27FC236}">
                <a16:creationId xmlns:a16="http://schemas.microsoft.com/office/drawing/2014/main" id="{91BA7EAA-7EAE-4E7E-5AB5-A53F362FA545}"/>
              </a:ext>
            </a:extLst>
          </p:cNvPr>
          <p:cNvSpPr>
            <a:spLocks noGrp="1"/>
          </p:cNvSpPr>
          <p:nvPr>
            <p:ph idx="1"/>
          </p:nvPr>
        </p:nvSpPr>
        <p:spPr/>
        <p:txBody>
          <a:bodyPr/>
          <a:lstStyle/>
          <a:p>
            <a:pPr>
              <a:buFont typeface="Arial" panose="020B0604020202020204" pitchFamily="34" charset="0"/>
              <a:buChar char="•"/>
            </a:pPr>
            <a:r>
              <a:rPr lang="en-US" dirty="0"/>
              <a:t> This webinar is being recorded and will be shared on the Office of Energy Policy’s (OEP) website.</a:t>
            </a:r>
          </a:p>
          <a:p>
            <a:pPr>
              <a:buFont typeface="Arial" panose="020B0604020202020204" pitchFamily="34" charset="0"/>
              <a:buChar char="•"/>
            </a:pPr>
            <a:r>
              <a:rPr lang="en-US" dirty="0"/>
              <a:t> All information discussed today can be found within the application instruction manuals. </a:t>
            </a:r>
          </a:p>
          <a:p>
            <a:pPr>
              <a:buFont typeface="Arial" panose="020B0604020202020204" pitchFamily="34" charset="0"/>
              <a:buChar char="•"/>
            </a:pPr>
            <a:r>
              <a:rPr lang="en-US" dirty="0"/>
              <a:t> Please remain muted through the presentation and hold questions until the end. We will have a Q&amp;A session. </a:t>
            </a:r>
          </a:p>
          <a:p>
            <a:pPr>
              <a:buFont typeface="Arial" panose="020B0604020202020204" pitchFamily="34" charset="0"/>
              <a:buChar char="•"/>
            </a:pPr>
            <a:endParaRPr lang="en-US" dirty="0"/>
          </a:p>
          <a:p>
            <a:pPr>
              <a:buFont typeface="Arial" panose="020B0604020202020204" pitchFamily="34" charset="0"/>
              <a:buChar char="•"/>
            </a:pPr>
            <a:r>
              <a:rPr lang="en-US" dirty="0">
                <a:hlinkClick r:id="rId2"/>
              </a:rPr>
              <a:t> https://eec.ky.gov/Energy/Programs/Pages/Volkswagen-Settlement.aspx</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25049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68E6-9004-E0A3-28D5-3B3294DE0E2B}"/>
              </a:ext>
            </a:extLst>
          </p:cNvPr>
          <p:cNvSpPr>
            <a:spLocks noGrp="1"/>
          </p:cNvSpPr>
          <p:nvPr>
            <p:ph type="title"/>
          </p:nvPr>
        </p:nvSpPr>
        <p:spPr/>
        <p:txBody>
          <a:bodyPr/>
          <a:lstStyle/>
          <a:p>
            <a:r>
              <a:rPr lang="en-US" dirty="0"/>
              <a:t>Summary of Funding Source</a:t>
            </a:r>
          </a:p>
        </p:txBody>
      </p:sp>
      <p:sp>
        <p:nvSpPr>
          <p:cNvPr id="3" name="Content Placeholder 2">
            <a:extLst>
              <a:ext uri="{FF2B5EF4-FFF2-40B4-BE49-F238E27FC236}">
                <a16:creationId xmlns:a16="http://schemas.microsoft.com/office/drawing/2014/main" id="{8FE9CCE5-189F-54AB-7107-E4341732FF1D}"/>
              </a:ext>
            </a:extLst>
          </p:cNvPr>
          <p:cNvSpPr>
            <a:spLocks noGrp="1"/>
          </p:cNvSpPr>
          <p:nvPr>
            <p:ph idx="1"/>
          </p:nvPr>
        </p:nvSpPr>
        <p:spPr/>
        <p:txBody>
          <a:bodyPr>
            <a:normAutofit/>
          </a:bodyPr>
          <a:lstStyle/>
          <a:p>
            <a:pPr marL="0" indent="0">
              <a:buNone/>
            </a:pPr>
            <a:r>
              <a:rPr lang="en-US" dirty="0"/>
              <a:t>The Volkswagen Settlement comprised a series of legal settlements addressing the company's manipulated emissions tests, resulting in vehicle emissions exceeding the limits set by the Clean Air Act. </a:t>
            </a:r>
          </a:p>
          <a:p>
            <a:pPr marL="0" indent="0">
              <a:buNone/>
            </a:pPr>
            <a:r>
              <a:rPr lang="en-US" dirty="0"/>
              <a:t>$2.7 billion of this settlement was allocated to an Environmental Mitigation Trust. These funds were then divided among the states to finance projects targeting the reduction of Nitrogen Oxide (NOx) emissions at the local level. </a:t>
            </a:r>
            <a:br>
              <a:rPr lang="en-US" dirty="0"/>
            </a:br>
            <a:endParaRPr lang="en-US" dirty="0"/>
          </a:p>
          <a:p>
            <a:pPr marL="0" indent="0">
              <a:buNone/>
            </a:pPr>
            <a:r>
              <a:rPr lang="en-US" dirty="0"/>
              <a:t>The Kentucky General Assembly directed the state's $20.3 million share towards </a:t>
            </a:r>
            <a:r>
              <a:rPr lang="en-US" b="1" dirty="0"/>
              <a:t>the replacement of school and transit buses, and light-duty electric vehicle (EV) infrastructure throughout the Commonwealth</a:t>
            </a:r>
            <a:r>
              <a:rPr lang="en-US" dirty="0"/>
              <a:t>. </a:t>
            </a:r>
          </a:p>
          <a:p>
            <a:pPr marL="0" indent="0">
              <a:buNone/>
            </a:pPr>
            <a:r>
              <a:rPr lang="en-US" dirty="0"/>
              <a:t>​​Kentucky has $3,498,638 of unspent funds allocated to Light Duty EV Infrastructure.</a:t>
            </a:r>
          </a:p>
        </p:txBody>
      </p:sp>
    </p:spTree>
    <p:extLst>
      <p:ext uri="{BB962C8B-B14F-4D97-AF65-F5344CB8AC3E}">
        <p14:creationId xmlns:p14="http://schemas.microsoft.com/office/powerpoint/2010/main" val="329789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C643-CFCD-7652-DCDA-0349A27452CB}"/>
              </a:ext>
            </a:extLst>
          </p:cNvPr>
          <p:cNvSpPr>
            <a:spLocks noGrp="1"/>
          </p:cNvSpPr>
          <p:nvPr>
            <p:ph type="title"/>
          </p:nvPr>
        </p:nvSpPr>
        <p:spPr/>
        <p:txBody>
          <a:bodyPr/>
          <a:lstStyle/>
          <a:p>
            <a:r>
              <a:rPr lang="en-US" dirty="0"/>
              <a:t>Level 2 and Level 3 Charging </a:t>
            </a:r>
          </a:p>
        </p:txBody>
      </p:sp>
      <p:sp>
        <p:nvSpPr>
          <p:cNvPr id="3" name="Content Placeholder 2">
            <a:extLst>
              <a:ext uri="{FF2B5EF4-FFF2-40B4-BE49-F238E27FC236}">
                <a16:creationId xmlns:a16="http://schemas.microsoft.com/office/drawing/2014/main" id="{16D1ECF2-DCF9-62FB-95D6-27DE0DF4E701}"/>
              </a:ext>
            </a:extLst>
          </p:cNvPr>
          <p:cNvSpPr>
            <a:spLocks noGrp="1"/>
          </p:cNvSpPr>
          <p:nvPr>
            <p:ph idx="1"/>
          </p:nvPr>
        </p:nvSpPr>
        <p:spPr>
          <a:xfrm>
            <a:off x="1097280" y="1845734"/>
            <a:ext cx="10058400" cy="4280746"/>
          </a:xfrm>
        </p:spPr>
        <p:txBody>
          <a:bodyPr>
            <a:normAutofit/>
          </a:bodyPr>
          <a:lstStyle/>
          <a:p>
            <a:r>
              <a:rPr lang="en-US" dirty="0"/>
              <a:t>The Office of Energy Policy is seeking applications for the installation and operation of level 2 and level 3 electric vehicle charging infrastructure under </a:t>
            </a:r>
            <a:r>
              <a:rPr lang="en-US" b="1" dirty="0"/>
              <a:t>two separate rebate programs</a:t>
            </a:r>
            <a:r>
              <a:rPr lang="en-US" dirty="0"/>
              <a:t>. </a:t>
            </a:r>
          </a:p>
          <a:p>
            <a:endParaRPr lang="en-US" dirty="0"/>
          </a:p>
          <a:p>
            <a:r>
              <a:rPr lang="en-US" sz="2400" b="1" dirty="0"/>
              <a:t>What are level 2 and level 3 EV chargers? </a:t>
            </a:r>
          </a:p>
          <a:p>
            <a:pPr>
              <a:buFont typeface="Arial" panose="020B0604020202020204" pitchFamily="34" charset="0"/>
              <a:buChar char="•"/>
            </a:pPr>
            <a:r>
              <a:rPr lang="en-US" dirty="0"/>
              <a:t> </a:t>
            </a:r>
            <a:r>
              <a:rPr lang="en-US" u="sng" dirty="0"/>
              <a:t>Level 2 Chargers: </a:t>
            </a:r>
            <a:r>
              <a:rPr lang="en-US" dirty="0"/>
              <a:t>Use 240V power, faster than standard home outlets, typically add 20–30 miles of range per hour.</a:t>
            </a:r>
          </a:p>
          <a:p>
            <a:pPr>
              <a:buFont typeface="Arial" panose="020B0604020202020204" pitchFamily="34" charset="0"/>
              <a:buChar char="•"/>
            </a:pPr>
            <a:r>
              <a:rPr lang="en-US" dirty="0"/>
              <a:t> </a:t>
            </a:r>
            <a:r>
              <a:rPr lang="en-US" u="sng" dirty="0"/>
              <a:t>Level 3 Chargers: </a:t>
            </a:r>
            <a:r>
              <a:rPr lang="en-US" dirty="0"/>
              <a:t>(DC Fast Chargers): Use high-voltage DC power, adding 100+ miles of range in 20–30 minutes. Significantly more expensive than level 2. </a:t>
            </a:r>
          </a:p>
        </p:txBody>
      </p:sp>
    </p:spTree>
    <p:extLst>
      <p:ext uri="{BB962C8B-B14F-4D97-AF65-F5344CB8AC3E}">
        <p14:creationId xmlns:p14="http://schemas.microsoft.com/office/powerpoint/2010/main" val="428365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EB5A8-BAA4-5D73-A4CA-835F9BA9D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AF472-90D9-88F0-3643-153EF37227F9}"/>
              </a:ext>
            </a:extLst>
          </p:cNvPr>
          <p:cNvSpPr>
            <a:spLocks noGrp="1"/>
          </p:cNvSpPr>
          <p:nvPr>
            <p:ph type="title"/>
          </p:nvPr>
        </p:nvSpPr>
        <p:spPr/>
        <p:txBody>
          <a:bodyPr/>
          <a:lstStyle/>
          <a:p>
            <a:r>
              <a:rPr lang="en-US" dirty="0"/>
              <a:t>This is a Reimbursement Program</a:t>
            </a:r>
          </a:p>
        </p:txBody>
      </p:sp>
      <p:sp>
        <p:nvSpPr>
          <p:cNvPr id="3" name="Content Placeholder 2">
            <a:extLst>
              <a:ext uri="{FF2B5EF4-FFF2-40B4-BE49-F238E27FC236}">
                <a16:creationId xmlns:a16="http://schemas.microsoft.com/office/drawing/2014/main" id="{C6E8B5F2-7F87-F627-0CF0-DFA91630DDC8}"/>
              </a:ext>
            </a:extLst>
          </p:cNvPr>
          <p:cNvSpPr>
            <a:spLocks noGrp="1"/>
          </p:cNvSpPr>
          <p:nvPr>
            <p:ph idx="1"/>
          </p:nvPr>
        </p:nvSpPr>
        <p:spPr>
          <a:xfrm>
            <a:off x="1097280" y="1845734"/>
            <a:ext cx="10058400" cy="4280746"/>
          </a:xfrm>
        </p:spPr>
        <p:txBody>
          <a:bodyPr>
            <a:normAutofit/>
          </a:bodyPr>
          <a:lstStyle/>
          <a:p>
            <a:r>
              <a:rPr lang="en-US" dirty="0"/>
              <a:t>The costs of implementing the full project are reimbursable and at a 50% cost reimbursement of eligible expenses. Eligible expenses include: </a:t>
            </a:r>
          </a:p>
          <a:p>
            <a:endParaRPr lang="en-US" dirty="0"/>
          </a:p>
          <a:p>
            <a:pPr lvl="1">
              <a:buFont typeface="Arial" panose="020B0604020202020204" pitchFamily="34" charset="0"/>
              <a:buChar char="•"/>
            </a:pPr>
            <a:r>
              <a:rPr lang="en-US" dirty="0"/>
              <a:t>Design costs</a:t>
            </a:r>
          </a:p>
          <a:p>
            <a:pPr lvl="1">
              <a:buFont typeface="Arial" panose="020B0604020202020204" pitchFamily="34" charset="0"/>
              <a:buChar char="•"/>
            </a:pPr>
            <a:r>
              <a:rPr lang="en-US" dirty="0"/>
              <a:t>Labor</a:t>
            </a:r>
          </a:p>
          <a:p>
            <a:pPr lvl="1">
              <a:buFont typeface="Arial" panose="020B0604020202020204" pitchFamily="34" charset="0"/>
              <a:buChar char="•"/>
            </a:pPr>
            <a:r>
              <a:rPr lang="en-US" dirty="0"/>
              <a:t>New charging station units and associated equipment</a:t>
            </a:r>
          </a:p>
          <a:p>
            <a:pPr lvl="1">
              <a:buFont typeface="Arial" panose="020B0604020202020204" pitchFamily="34" charset="0"/>
              <a:buChar char="•"/>
            </a:pPr>
            <a:r>
              <a:rPr lang="en-US" dirty="0"/>
              <a:t>Conduit, signage at the parking spot, bollards, cable/wiring and electrical service box disconnects</a:t>
            </a:r>
          </a:p>
          <a:p>
            <a:pPr lvl="1">
              <a:buFont typeface="Arial" panose="020B0604020202020204" pitchFamily="34" charset="0"/>
              <a:buChar char="•"/>
            </a:pPr>
            <a:r>
              <a:rPr lang="en-US" dirty="0"/>
              <a:t>Concrete or asphalt addition or replacement</a:t>
            </a:r>
          </a:p>
          <a:p>
            <a:pPr lvl="1">
              <a:buFont typeface="Arial" panose="020B0604020202020204" pitchFamily="34" charset="0"/>
              <a:buChar char="•"/>
            </a:pPr>
            <a:r>
              <a:rPr lang="en-US" dirty="0"/>
              <a:t>Paint striping and stenciling of the charging station parking spaces</a:t>
            </a:r>
          </a:p>
          <a:p>
            <a:pPr lvl="1">
              <a:buFont typeface="Arial" panose="020B0604020202020204" pitchFamily="34" charset="0"/>
              <a:buChar char="•"/>
            </a:pPr>
            <a:r>
              <a:rPr lang="en-US" dirty="0"/>
              <a:t>Annual network and maintenance fees up to 3 years</a:t>
            </a:r>
          </a:p>
          <a:p>
            <a:endParaRPr lang="en-US" dirty="0"/>
          </a:p>
        </p:txBody>
      </p:sp>
    </p:spTree>
    <p:extLst>
      <p:ext uri="{BB962C8B-B14F-4D97-AF65-F5344CB8AC3E}">
        <p14:creationId xmlns:p14="http://schemas.microsoft.com/office/powerpoint/2010/main" val="141235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B9913-2359-4868-DF4B-B6D2A4BA1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9A379-7CBA-30BC-207C-B46FB206F489}"/>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65530AFC-000D-AF71-40A0-7029AECD60FB}"/>
              </a:ext>
            </a:extLst>
          </p:cNvPr>
          <p:cNvSpPr>
            <a:spLocks noGrp="1"/>
          </p:cNvSpPr>
          <p:nvPr>
            <p:ph idx="1"/>
          </p:nvPr>
        </p:nvSpPr>
        <p:spPr/>
        <p:txBody>
          <a:bodyPr/>
          <a:lstStyle/>
          <a:p>
            <a:r>
              <a:rPr lang="en-US" b="1" dirty="0"/>
              <a:t>Level 2 Program:</a:t>
            </a:r>
          </a:p>
          <a:p>
            <a:r>
              <a:rPr lang="en-US" dirty="0"/>
              <a:t>Eligible applicants are individuals that own or operate locations where Level 2 EV charging can be installed and accessed by the public, employees, or residents of multi family housing. </a:t>
            </a:r>
          </a:p>
          <a:p>
            <a:r>
              <a:rPr lang="en-US" dirty="0"/>
              <a:t>This includes public places such as government facilities, parks, and transportation hubs; workplaces including offices, industrial sites, and other employer-operated locations; and multi-unit residential properties, such as apartment complexes, condominiums, or other shared housing. </a:t>
            </a:r>
            <a:r>
              <a:rPr lang="en-US" b="1" dirty="0"/>
              <a:t>Individual private residences are not eligible</a:t>
            </a:r>
            <a:r>
              <a:rPr lang="en-US" dirty="0"/>
              <a:t>. </a:t>
            </a:r>
          </a:p>
          <a:p>
            <a:r>
              <a:rPr lang="en-US" dirty="0"/>
              <a:t>Reimbursements under the Level 2 program are capped at $25,000 per project. </a:t>
            </a:r>
          </a:p>
          <a:p>
            <a:r>
              <a:rPr lang="en-US" b="1" dirty="0"/>
              <a:t>Level 3 Program:</a:t>
            </a:r>
          </a:p>
          <a:p>
            <a:r>
              <a:rPr lang="en-US" dirty="0"/>
              <a:t>Public, Commercial and General Aviation airports located in Kentucky</a:t>
            </a:r>
            <a:endParaRPr lang="en-US" b="1" dirty="0"/>
          </a:p>
        </p:txBody>
      </p:sp>
    </p:spTree>
    <p:extLst>
      <p:ext uri="{BB962C8B-B14F-4D97-AF65-F5344CB8AC3E}">
        <p14:creationId xmlns:p14="http://schemas.microsoft.com/office/powerpoint/2010/main" val="331306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8772-C5FC-A70B-AE7A-07D45B2A6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989D8-44B7-DAB0-C171-F040C44888DE}"/>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B0C74E20-1230-3354-F9F1-A9793931E586}"/>
              </a:ext>
            </a:extLst>
          </p:cNvPr>
          <p:cNvSpPr>
            <a:spLocks noGrp="1"/>
          </p:cNvSpPr>
          <p:nvPr>
            <p:ph idx="1"/>
          </p:nvPr>
        </p:nvSpPr>
        <p:spPr>
          <a:xfrm>
            <a:off x="832104" y="1845734"/>
            <a:ext cx="10707624" cy="4023360"/>
          </a:xfrm>
        </p:spPr>
        <p:txBody>
          <a:bodyPr>
            <a:normAutofit fontScale="92500" lnSpcReduction="10000"/>
          </a:bodyPr>
          <a:lstStyle/>
          <a:p>
            <a:pPr marL="457200" indent="-457200">
              <a:buFont typeface="+mj-lt"/>
              <a:buAutoNum type="arabicPeriod"/>
            </a:pPr>
            <a:r>
              <a:rPr lang="en-US" b="1" dirty="0"/>
              <a:t>Applications will open on April 13</a:t>
            </a:r>
            <a:r>
              <a:rPr lang="en-US" b="1" baseline="30000" dirty="0"/>
              <a:t>th</a:t>
            </a:r>
            <a:r>
              <a:rPr lang="en-US" b="1" dirty="0"/>
              <a:t>, 2026 </a:t>
            </a:r>
            <a:r>
              <a:rPr lang="en-US" dirty="0"/>
              <a:t>and remain open until all funding is obligated. Funds will be awarded on a first come-first serve for completed application framework. Funding levels will be updated on the website.</a:t>
            </a:r>
          </a:p>
          <a:p>
            <a:pPr marL="457200" indent="-457200">
              <a:buFont typeface="+mj-lt"/>
              <a:buAutoNum type="arabicPeriod"/>
            </a:pPr>
            <a:r>
              <a:rPr lang="en-US" dirty="0"/>
              <a:t>Once an application is reviewed and approved, the applicant will receive a letter outlining the amount approved for reimbursement and detailed instructions on how to complete a reimbursement request.</a:t>
            </a:r>
          </a:p>
          <a:p>
            <a:pPr marL="457200" indent="-457200">
              <a:buFont typeface="+mj-lt"/>
              <a:buAutoNum type="arabicPeriod"/>
            </a:pPr>
            <a:r>
              <a:rPr lang="en-US" dirty="0"/>
              <a:t>Entity must begins work immediately to construct stations once their project is approved by the Office of Energy Policy. </a:t>
            </a:r>
          </a:p>
          <a:p>
            <a:pPr marL="457200" indent="-457200">
              <a:buFont typeface="+mj-lt"/>
              <a:buAutoNum type="arabicPeriod"/>
            </a:pPr>
            <a:r>
              <a:rPr lang="en-US" dirty="0"/>
              <a:t>Immediately following operational status, entity submits a request for reimbursement. </a:t>
            </a:r>
            <a:r>
              <a:rPr lang="en-US" b="1" dirty="0"/>
              <a:t>Request for reimbursement must be sent by August 1st, 2027.</a:t>
            </a:r>
          </a:p>
          <a:p>
            <a:pPr marL="457200" indent="-457200">
              <a:buFont typeface="+mj-lt"/>
              <a:buAutoNum type="arabicPeriod"/>
            </a:pPr>
            <a:r>
              <a:rPr lang="en-US" dirty="0"/>
              <a:t>OEP reviews/approves reimbursement request and submits reimbursement for payment</a:t>
            </a:r>
          </a:p>
          <a:p>
            <a:pPr marL="457200" indent="-457200">
              <a:buFont typeface="+mj-lt"/>
              <a:buAutoNum type="arabicPeriod"/>
            </a:pPr>
            <a:r>
              <a:rPr lang="en-US" dirty="0"/>
              <a:t>Entity maintains operation of stations for a minimum of three years and submits usage data to OEP when requested. </a:t>
            </a:r>
          </a:p>
          <a:p>
            <a:endParaRPr lang="en-US" dirty="0"/>
          </a:p>
          <a:p>
            <a:endParaRPr lang="en-US" dirty="0"/>
          </a:p>
        </p:txBody>
      </p:sp>
    </p:spTree>
    <p:extLst>
      <p:ext uri="{BB962C8B-B14F-4D97-AF65-F5344CB8AC3E}">
        <p14:creationId xmlns:p14="http://schemas.microsoft.com/office/powerpoint/2010/main" val="166892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FFBF-30EB-B86B-91E1-F8558D745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5C0BA-6014-2321-AB42-05C78EB82F1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D02BA72-18FC-EA55-54F6-8756A819DFCD}"/>
              </a:ext>
            </a:extLst>
          </p:cNvPr>
          <p:cNvSpPr>
            <a:spLocks noGrp="1"/>
          </p:cNvSpPr>
          <p:nvPr>
            <p:ph idx="1"/>
          </p:nvPr>
        </p:nvSpPr>
        <p:spPr/>
        <p:txBody>
          <a:bodyPr>
            <a:normAutofit/>
          </a:bodyPr>
          <a:lstStyle/>
          <a:p>
            <a:r>
              <a:rPr lang="en-US" dirty="0"/>
              <a:t>For both programs, </a:t>
            </a:r>
            <a:r>
              <a:rPr lang="en-US" b="1" dirty="0"/>
              <a:t>an entity may submit only one application per program</a:t>
            </a:r>
            <a:r>
              <a:rPr lang="en-US" dirty="0"/>
              <a:t>. If an entity is eligible for both programs, they may submit one application to each program.</a:t>
            </a:r>
          </a:p>
          <a:p>
            <a:r>
              <a:rPr lang="en-US" b="1" dirty="0"/>
              <a:t>Example:</a:t>
            </a:r>
            <a:r>
              <a:rPr lang="en-US" dirty="0"/>
              <a:t> A government entity wants to install Level 2 chargers at two separate locations within its jurisdiction. The entity may submit a single application that includes both locations and would be eligible to receive up to </a:t>
            </a:r>
            <a:r>
              <a:rPr lang="en-US" b="1" dirty="0"/>
              <a:t>$25,000</a:t>
            </a:r>
            <a:r>
              <a:rPr lang="en-US" dirty="0"/>
              <a:t>—or </a:t>
            </a:r>
            <a:r>
              <a:rPr lang="en-US" b="1" dirty="0"/>
              <a:t>50% of eligible costs</a:t>
            </a:r>
            <a:r>
              <a:rPr lang="en-US" dirty="0"/>
              <a:t>—to fund the full project.</a:t>
            </a:r>
          </a:p>
          <a:p>
            <a:endParaRPr lang="en-US" dirty="0"/>
          </a:p>
        </p:txBody>
      </p:sp>
    </p:spTree>
    <p:extLst>
      <p:ext uri="{BB962C8B-B14F-4D97-AF65-F5344CB8AC3E}">
        <p14:creationId xmlns:p14="http://schemas.microsoft.com/office/powerpoint/2010/main" val="273940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17E7-614D-4914-F12F-B3DBA8BB2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06E3D-8E54-1AD7-CB52-F53D05FD1528}"/>
              </a:ext>
            </a:extLst>
          </p:cNvPr>
          <p:cNvSpPr>
            <a:spLocks noGrp="1"/>
          </p:cNvSpPr>
          <p:nvPr>
            <p:ph type="title"/>
          </p:nvPr>
        </p:nvSpPr>
        <p:spPr/>
        <p:txBody>
          <a:bodyPr/>
          <a:lstStyle/>
          <a:p>
            <a:r>
              <a:rPr lang="en-US" dirty="0"/>
              <a:t>Application Package</a:t>
            </a:r>
          </a:p>
        </p:txBody>
      </p:sp>
      <p:sp>
        <p:nvSpPr>
          <p:cNvPr id="3" name="Content Placeholder 2">
            <a:extLst>
              <a:ext uri="{FF2B5EF4-FFF2-40B4-BE49-F238E27FC236}">
                <a16:creationId xmlns:a16="http://schemas.microsoft.com/office/drawing/2014/main" id="{219A4B2E-6853-1973-BA40-59EEEE9D5B72}"/>
              </a:ext>
            </a:extLst>
          </p:cNvPr>
          <p:cNvSpPr>
            <a:spLocks noGrp="1"/>
          </p:cNvSpPr>
          <p:nvPr>
            <p:ph idx="1"/>
          </p:nvPr>
        </p:nvSpPr>
        <p:spPr>
          <a:xfrm>
            <a:off x="1097280" y="1845734"/>
            <a:ext cx="10058400" cy="4545922"/>
          </a:xfrm>
        </p:spPr>
        <p:txBody>
          <a:bodyPr>
            <a:normAutofit fontScale="85000" lnSpcReduction="20000"/>
          </a:bodyPr>
          <a:lstStyle/>
          <a:p>
            <a:r>
              <a:rPr lang="en-US" dirty="0"/>
              <a:t>The OEP will open the virtual application portal on April 13</a:t>
            </a:r>
            <a:r>
              <a:rPr lang="en-US" baseline="30000" dirty="0"/>
              <a:t>th in </a:t>
            </a:r>
            <a:r>
              <a:rPr lang="en-US" dirty="0"/>
              <a:t>Submittable. Applicants will receive communications about their applications, including approval status, via emails from the platform. </a:t>
            </a:r>
          </a:p>
          <a:p>
            <a:r>
              <a:rPr lang="en-US" dirty="0"/>
              <a:t>A successful application will include the following:</a:t>
            </a:r>
          </a:p>
          <a:p>
            <a:pPr lvl="1">
              <a:lnSpc>
                <a:spcPct val="120000"/>
              </a:lnSpc>
              <a:buFont typeface="Arial" panose="020B0604020202020204" pitchFamily="34" charset="0"/>
              <a:buChar char="•"/>
            </a:pPr>
            <a:r>
              <a:rPr lang="en-US" b="1" dirty="0"/>
              <a:t>Entity UEI number and eMARS ID -</a:t>
            </a:r>
            <a:r>
              <a:rPr lang="en-US" dirty="0"/>
              <a:t> Register for the Vendor Self Service Portal to get an eMARS ID</a:t>
            </a:r>
          </a:p>
          <a:p>
            <a:pPr lvl="1">
              <a:lnSpc>
                <a:spcPct val="120000"/>
              </a:lnSpc>
              <a:buFont typeface="Arial" panose="020B0604020202020204" pitchFamily="34" charset="0"/>
              <a:buChar char="•"/>
            </a:pPr>
            <a:r>
              <a:rPr lang="en-US" b="1" dirty="0"/>
              <a:t>Detailed Budget Estimate </a:t>
            </a:r>
            <a:r>
              <a:rPr lang="en-US" dirty="0"/>
              <a:t>– Excel spreadsheet provided, 50% cost match must be demonstrated. Federal funds may be used as cost share. </a:t>
            </a:r>
          </a:p>
          <a:p>
            <a:pPr lvl="1">
              <a:lnSpc>
                <a:spcPct val="120000"/>
              </a:lnSpc>
              <a:buFont typeface="Arial" panose="020B0604020202020204" pitchFamily="34" charset="0"/>
              <a:buChar char="•"/>
            </a:pPr>
            <a:r>
              <a:rPr lang="en-US" b="1" dirty="0"/>
              <a:t>Utility Letter </a:t>
            </a:r>
            <a:r>
              <a:rPr lang="en-US" dirty="0"/>
              <a:t>– The site must have adequate capacity to accommodate the installation. Your utility can provide a will serve letter confirming this. </a:t>
            </a:r>
          </a:p>
          <a:p>
            <a:pPr lvl="1">
              <a:lnSpc>
                <a:spcPct val="120000"/>
              </a:lnSpc>
              <a:buFont typeface="Arial" panose="020B0604020202020204" pitchFamily="34" charset="0"/>
              <a:buChar char="•"/>
            </a:pPr>
            <a:r>
              <a:rPr lang="en-US" b="1" dirty="0"/>
              <a:t>Project Information </a:t>
            </a:r>
            <a:r>
              <a:rPr lang="en-US" dirty="0"/>
              <a:t>– Number of ports, the brand/models of equipment, and project timeline. Equipment must be energy star certified and meet Underwriter Laboratory (UL) Certification.</a:t>
            </a:r>
          </a:p>
          <a:p>
            <a:pPr lvl="1">
              <a:lnSpc>
                <a:spcPct val="120000"/>
              </a:lnSpc>
              <a:buFont typeface="Arial" panose="020B0604020202020204" pitchFamily="34" charset="0"/>
              <a:buChar char="•"/>
            </a:pPr>
            <a:r>
              <a:rPr lang="en-US" b="1" dirty="0"/>
              <a:t>Financial structure information </a:t>
            </a:r>
            <a:r>
              <a:rPr lang="en-US" dirty="0"/>
              <a:t>– Who will own the stations, receive any financial benefit, pay for maintenance/repair for all three years of the required operability. </a:t>
            </a:r>
          </a:p>
          <a:p>
            <a:pPr lvl="1">
              <a:lnSpc>
                <a:spcPct val="120000"/>
              </a:lnSpc>
              <a:buFont typeface="Arial" panose="020B0604020202020204" pitchFamily="34" charset="0"/>
              <a:buChar char="•"/>
            </a:pPr>
            <a:r>
              <a:rPr lang="en-US" b="1" dirty="0"/>
              <a:t>Site Information – </a:t>
            </a:r>
            <a:r>
              <a:rPr lang="en-US" dirty="0"/>
              <a:t>Location of station(s), site type (public, workplace, multi-family unit, airport), who will have access to the charger?</a:t>
            </a:r>
          </a:p>
          <a:p>
            <a:pPr lvl="1">
              <a:lnSpc>
                <a:spcPct val="120000"/>
              </a:lnSpc>
              <a:buFont typeface="Arial" panose="020B0604020202020204" pitchFamily="34" charset="0"/>
              <a:buChar char="•"/>
            </a:pPr>
            <a:r>
              <a:rPr lang="en-US" b="1" dirty="0"/>
              <a:t>ADA compliant considerations – </a:t>
            </a:r>
            <a:r>
              <a:rPr lang="en-US" dirty="0"/>
              <a:t>A diagram detailing the layout of the proposed station and how you will make it accessible</a:t>
            </a:r>
          </a:p>
          <a:p>
            <a:pPr lvl="1">
              <a:lnSpc>
                <a:spcPct val="120000"/>
              </a:lnSpc>
              <a:buFont typeface="Arial" panose="020B0604020202020204" pitchFamily="34" charset="0"/>
              <a:buChar char="•"/>
            </a:pPr>
            <a:r>
              <a:rPr lang="en-US" b="1" dirty="0"/>
              <a:t>Additional documents </a:t>
            </a:r>
            <a:r>
              <a:rPr lang="en-US" dirty="0"/>
              <a:t>– Maintenance contracts, equipment estimates, operation agreements, etc.</a:t>
            </a:r>
          </a:p>
        </p:txBody>
      </p:sp>
    </p:spTree>
    <p:extLst>
      <p:ext uri="{BB962C8B-B14F-4D97-AF65-F5344CB8AC3E}">
        <p14:creationId xmlns:p14="http://schemas.microsoft.com/office/powerpoint/2010/main" val="2284990951"/>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A3E79FFE9CDD4F85ECA9EF1EC00B83" ma:contentTypeVersion="2" ma:contentTypeDescription="Create a new document." ma:contentTypeScope="" ma:versionID="2e3e7a36cf427731892b244b5b65a1e6">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5B07CC-72E3-48E0-AE0A-20813F649F72}"/>
</file>

<file path=customXml/itemProps2.xml><?xml version="1.0" encoding="utf-8"?>
<ds:datastoreItem xmlns:ds="http://schemas.openxmlformats.org/officeDocument/2006/customXml" ds:itemID="{105DA72D-A370-4D20-82D8-8B398E63659F}"/>
</file>

<file path=customXml/itemProps3.xml><?xml version="1.0" encoding="utf-8"?>
<ds:datastoreItem xmlns:ds="http://schemas.openxmlformats.org/officeDocument/2006/customXml" ds:itemID="{4A912641-FC0A-400D-92D3-CAF434F3C32D}"/>
</file>

<file path=docProps/app.xml><?xml version="1.0" encoding="utf-8"?>
<Properties xmlns="http://schemas.openxmlformats.org/officeDocument/2006/extended-properties" xmlns:vt="http://schemas.openxmlformats.org/officeDocument/2006/docPropsVTypes">
  <Template>Retrospect</Template>
  <TotalTime>1203</TotalTime>
  <Words>1360</Words>
  <Application>Microsoft Office PowerPoint</Application>
  <PresentationFormat>Widescreen</PresentationFormat>
  <Paragraphs>92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Kentucky and the Volkswagen Settlement</vt:lpstr>
      <vt:lpstr>Before we begin..</vt:lpstr>
      <vt:lpstr>Summary of Funding Source</vt:lpstr>
      <vt:lpstr>Level 2 and Level 3 Charging </vt:lpstr>
      <vt:lpstr>This is a Reimbursement Program</vt:lpstr>
      <vt:lpstr>Eligibility</vt:lpstr>
      <vt:lpstr>Timeline</vt:lpstr>
      <vt:lpstr>Application</vt:lpstr>
      <vt:lpstr>Application Package</vt:lpstr>
      <vt:lpstr>Types of EV Charging Stations that must meet ADA Requirements</vt:lpstr>
      <vt:lpstr>How to comply with ADA Requirements</vt:lpstr>
      <vt:lpstr>Signage</vt:lpstr>
      <vt:lpstr>Additional Requirement Considerations</vt:lpstr>
      <vt:lpstr>Contact Information and Q&amp;A</vt:lpstr>
    </vt:vector>
  </TitlesOfParts>
  <Company>Commonwealth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Mullins, Hailey M (EEC)</dc:creator>
  <cp:lastModifiedBy>Mullins, Hailey M (EEC)</cp:lastModifiedBy>
  <cp:revision>6</cp:revision>
  <dcterms:created xsi:type="dcterms:W3CDTF">2026-03-17T16:35:09Z</dcterms:created>
  <dcterms:modified xsi:type="dcterms:W3CDTF">2026-03-27T18:38:28Z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0x010100F5A3E79FFE9CDD4F85ECA9EF1EC00B83</vt:lpwstr>
  </property>
</Properties>
</file>