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6" r:id="rId1"/>
  </p:sldMasterIdLst>
  <p:notesMasterIdLst>
    <p:notesMasterId r:id="rId11"/>
  </p:notesMasterIdLst>
  <p:sldIdLst>
    <p:sldId id="256" r:id="rId2"/>
    <p:sldId id="259" r:id="rId3"/>
    <p:sldId id="257" r:id="rId4"/>
    <p:sldId id="268" r:id="rId5"/>
    <p:sldId id="262" r:id="rId6"/>
    <p:sldId id="261" r:id="rId7"/>
    <p:sldId id="264" r:id="rId8"/>
    <p:sldId id="260" r:id="rId9"/>
    <p:sldId id="266" r:id="rId10"/>
  </p:sldIdLst>
  <p:sldSz cx="18288000" cy="10287000"/>
  <p:notesSz cx="6858000" cy="9144000"/>
  <p:embeddedFontLst>
    <p:embeddedFont>
      <p:font typeface="Gill Sans MT" panose="020B0502020104020203" pitchFamily="34" charset="0"/>
      <p:regular r:id="rId12"/>
      <p:bold r:id="rId13"/>
      <p:italic r:id="rId14"/>
      <p:boldItalic r:id="rId15"/>
    </p:embeddedFont>
    <p:embeddedFont>
      <p:font typeface="Public Sans" panose="020B0604020202020204" charset="0"/>
      <p:regular r:id="rId16"/>
    </p:embeddedFont>
    <p:embeddedFont>
      <p:font typeface="Public Sans Medium" panose="020B0604020202020204" charset="0"/>
      <p:regular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450" autoAdjust="0"/>
  </p:normalViewPr>
  <p:slideViewPr>
    <p:cSldViewPr>
      <p:cViewPr varScale="1">
        <p:scale>
          <a:sx n="34" d="100"/>
          <a:sy n="34" d="100"/>
        </p:scale>
        <p:origin x="1260"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ADA43-1F10-494E-BFCA-5344DFD17A20}" type="datetimeFigureOut">
              <a:rPr lang="en-US" smtClean="0"/>
              <a:t>9/4/2025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3BC12-5374-4F43-B147-098B4FB0EF4E}" type="slidenum">
              <a:rPr lang="en-US" smtClean="0"/>
              <a:t>‹#›</a:t>
            </a:fld>
            <a:endParaRPr lang="en-US"/>
          </a:p>
        </p:txBody>
      </p:sp>
    </p:spTree>
    <p:extLst>
      <p:ext uri="{BB962C8B-B14F-4D97-AF65-F5344CB8AC3E}">
        <p14:creationId xmlns:p14="http://schemas.microsoft.com/office/powerpoint/2010/main" val="191983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is muted-this will be recorded and uploaded to the EEC </a:t>
            </a:r>
            <a:r>
              <a:rPr lang="en-US" dirty="0" err="1"/>
              <a:t>websit</a:t>
            </a:r>
            <a:r>
              <a:rPr lang="en-US" dirty="0"/>
              <a:t>. e</a:t>
            </a:r>
          </a:p>
        </p:txBody>
      </p:sp>
      <p:sp>
        <p:nvSpPr>
          <p:cNvPr id="4" name="Slide Number Placeholder 3"/>
          <p:cNvSpPr>
            <a:spLocks noGrp="1"/>
          </p:cNvSpPr>
          <p:nvPr>
            <p:ph type="sldNum" sz="quarter" idx="5"/>
          </p:nvPr>
        </p:nvSpPr>
        <p:spPr/>
        <p:txBody>
          <a:bodyPr/>
          <a:lstStyle/>
          <a:p>
            <a:fld id="{59E3BC12-5374-4F43-B147-098B4FB0EF4E}" type="slidenum">
              <a:rPr lang="en-US" smtClean="0"/>
              <a:t>1</a:t>
            </a:fld>
            <a:endParaRPr lang="en-US"/>
          </a:p>
        </p:txBody>
      </p:sp>
    </p:spTree>
    <p:extLst>
      <p:ext uri="{BB962C8B-B14F-4D97-AF65-F5344CB8AC3E}">
        <p14:creationId xmlns:p14="http://schemas.microsoft.com/office/powerpoint/2010/main" val="303016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B4 we get started with program details lets Defined-</a:t>
            </a:r>
          </a:p>
          <a:p>
            <a:r>
              <a:rPr lang="en-US" dirty="0"/>
              <a:t>This grant is </a:t>
            </a:r>
          </a:p>
        </p:txBody>
      </p:sp>
      <p:sp>
        <p:nvSpPr>
          <p:cNvPr id="4" name="Slide Number Placeholder 3"/>
          <p:cNvSpPr>
            <a:spLocks noGrp="1"/>
          </p:cNvSpPr>
          <p:nvPr>
            <p:ph type="sldNum" sz="quarter" idx="5"/>
          </p:nvPr>
        </p:nvSpPr>
        <p:spPr/>
        <p:txBody>
          <a:bodyPr/>
          <a:lstStyle/>
          <a:p>
            <a:fld id="{59E3BC12-5374-4F43-B147-098B4FB0EF4E}" type="slidenum">
              <a:rPr lang="en-US" smtClean="0"/>
              <a:t>2</a:t>
            </a:fld>
            <a:endParaRPr lang="en-US"/>
          </a:p>
        </p:txBody>
      </p:sp>
    </p:spTree>
    <p:extLst>
      <p:ext uri="{BB962C8B-B14F-4D97-AF65-F5344CB8AC3E}">
        <p14:creationId xmlns:p14="http://schemas.microsoft.com/office/powerpoint/2010/main" val="155172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Benefits include: </a:t>
            </a:r>
          </a:p>
          <a:p>
            <a:pPr lvl="0"/>
            <a:r>
              <a:rPr lang="en-US" sz="1200" u="sng" kern="1200" dirty="0">
                <a:solidFill>
                  <a:schemeClr val="tx1"/>
                </a:solidFill>
                <a:effectLst/>
                <a:latin typeface="+mn-lt"/>
                <a:ea typeface="+mn-ea"/>
                <a:cs typeface="+mn-cs"/>
              </a:rPr>
              <a:t>Enhance Energy Resilience</a:t>
            </a:r>
            <a:r>
              <a:rPr lang="en-US" sz="1200" kern="1200" dirty="0">
                <a:solidFill>
                  <a:schemeClr val="tx1"/>
                </a:solidFill>
                <a:effectLst/>
                <a:latin typeface="+mn-lt"/>
                <a:ea typeface="+mn-ea"/>
                <a:cs typeface="+mn-cs"/>
              </a:rPr>
              <a:t>: Reduce reliance on the main grid by enabling campuses to maintain power during outages and disruptions.</a:t>
            </a:r>
          </a:p>
          <a:p>
            <a:pPr lvl="0"/>
            <a:r>
              <a:rPr lang="en-US" sz="1200" u="sng" kern="1200" dirty="0">
                <a:solidFill>
                  <a:schemeClr val="tx1"/>
                </a:solidFill>
                <a:effectLst/>
                <a:latin typeface="+mn-lt"/>
                <a:ea typeface="+mn-ea"/>
                <a:cs typeface="+mn-cs"/>
              </a:rPr>
              <a:t>Lower Energy Costs:</a:t>
            </a:r>
            <a:r>
              <a:rPr lang="en-US" sz="1200" kern="1200" dirty="0">
                <a:solidFill>
                  <a:schemeClr val="tx1"/>
                </a:solidFill>
                <a:effectLst/>
                <a:latin typeface="+mn-lt"/>
                <a:ea typeface="+mn-ea"/>
                <a:cs typeface="+mn-cs"/>
              </a:rPr>
              <a:t> Optimize energy efficiency and reduce operational costs through innovative microgrid solutions. </a:t>
            </a:r>
          </a:p>
          <a:p>
            <a:pPr lvl="0"/>
            <a:r>
              <a:rPr lang="en-US" sz="1200" dirty="0">
                <a:latin typeface="Public Sans Medium" panose="020B0604020202020204" charset="0"/>
              </a:rPr>
              <a:t>Provides </a:t>
            </a:r>
            <a:r>
              <a:rPr lang="en-US" sz="1200" u="sng" dirty="0">
                <a:latin typeface="Public Sans Medium" panose="020B0604020202020204" charset="0"/>
              </a:rPr>
              <a:t>environmenta</a:t>
            </a:r>
            <a:r>
              <a:rPr lang="en-US" sz="1200" dirty="0">
                <a:latin typeface="Public Sans Medium" panose="020B0604020202020204" charset="0"/>
              </a:rPr>
              <a:t>l advantages</a:t>
            </a:r>
          </a:p>
          <a:p>
            <a:pPr lvl="0"/>
            <a:r>
              <a:rPr lang="en-US" sz="1200" u="sng" dirty="0">
                <a:latin typeface="Public Sans Medium" panose="020B0604020202020204" charset="0"/>
              </a:rPr>
              <a:t>improve energy security </a:t>
            </a:r>
            <a:r>
              <a:rPr lang="en-US" sz="1200" dirty="0">
                <a:latin typeface="Public Sans Medium" panose="020B0604020202020204" charset="0"/>
              </a:rPr>
              <a:t>and </a:t>
            </a:r>
            <a:r>
              <a:rPr lang="en-US" sz="1200" u="sng" dirty="0">
                <a:latin typeface="Public Sans Medium" panose="020B0604020202020204" charset="0"/>
              </a:rPr>
              <a:t>strengthen cybersecurity </a:t>
            </a:r>
            <a:r>
              <a:rPr lang="en-US" sz="1200" dirty="0">
                <a:latin typeface="Public Sans Medium" panose="020B0604020202020204" charset="0"/>
              </a:rPr>
              <a:t>and overall grid stability.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E3BC12-5374-4F43-B147-098B4FB0EF4E}" type="slidenum">
              <a:rPr lang="en-US" smtClean="0"/>
              <a:t>3</a:t>
            </a:fld>
            <a:endParaRPr lang="en-US"/>
          </a:p>
        </p:txBody>
      </p:sp>
    </p:spTree>
    <p:extLst>
      <p:ext uri="{BB962C8B-B14F-4D97-AF65-F5344CB8AC3E}">
        <p14:creationId xmlns:p14="http://schemas.microsoft.com/office/powerpoint/2010/main" val="344294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2F7A9-EEE6-101E-D41C-B294284D7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F4713-1C37-56F8-A107-CD441CF663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36AE8-AA77-BDCE-18B0-3BC3FA0313D6}"/>
              </a:ext>
            </a:extLst>
          </p:cNvPr>
          <p:cNvSpPr>
            <a:spLocks noGrp="1"/>
          </p:cNvSpPr>
          <p:nvPr>
            <p:ph type="body" idx="1"/>
          </p:nvPr>
        </p:nvSpPr>
        <p:spPr/>
        <p:txBody>
          <a:bodyPr/>
          <a:lstStyle/>
          <a:p>
            <a:r>
              <a:rPr lang="en-US" dirty="0"/>
              <a:t>BABA-he Buy America Preference only applies to articles, materials, and supplies that are consumed in, incorporated into, or affixed to an infrastructure project. As such, it does not apply to tools, equipment, and supplies, such as temporary scaffolding, brought into the construction site and removed at or before the completion of the infrastructure project. Nor does a Buy America Preference apply to equipment and furnishings, such as movable chairs, desks, and portable computer equipment, that are used at or within the finished infrastructure project but are not an integral part of the structure or permanently affixed to the infrastructure project. </a:t>
            </a:r>
          </a:p>
          <a:p>
            <a:endParaRPr lang="en-US" dirty="0"/>
          </a:p>
          <a:p>
            <a:r>
              <a:rPr lang="en-US" dirty="0"/>
              <a:t>DBA-By accepting this award, the subrecipient is acknowledging the DBA requirements above, and confirming that the laborers and mechanics performing construction, alteration, or repair work on projects funded in whole or in part by this federal funding are paid or will be paid wages at rates not less than those prevailing on projects of a character similar in the locality as determined by subchapter IV of Chapter 31 of Title 40, United States Code (Davis-Bacon Act).</a:t>
            </a:r>
          </a:p>
          <a:p>
            <a:endParaRPr lang="en-US" dirty="0"/>
          </a:p>
          <a:p>
            <a:r>
              <a:rPr lang="en-US" dirty="0"/>
              <a:t>NEPA-DOE must comply with the National Environmental Policy Act (NEPA) prior to authorizing the use of Federal funds.</a:t>
            </a:r>
          </a:p>
          <a:p>
            <a:endParaRPr lang="en-US" dirty="0"/>
          </a:p>
          <a:p>
            <a:r>
              <a:rPr lang="en-US" dirty="0"/>
              <a:t>SHPO-DOE must comply with the requirements of Section 106 of the National Historic Preservation Act (NHPA) prior to authorizing the use of Federal funds. Section 106 applies to historic properties that are listed in or eligible for listing in the National Register of Historic Places. Recipients with a DOE-executed Programmatic Agreement (PA) must comply with the requirements</a:t>
            </a:r>
          </a:p>
        </p:txBody>
      </p:sp>
      <p:sp>
        <p:nvSpPr>
          <p:cNvPr id="4" name="Slide Number Placeholder 3">
            <a:extLst>
              <a:ext uri="{FF2B5EF4-FFF2-40B4-BE49-F238E27FC236}">
                <a16:creationId xmlns:a16="http://schemas.microsoft.com/office/drawing/2014/main" id="{71747710-3769-36A0-0E4D-ABE7C2AD73C1}"/>
              </a:ext>
            </a:extLst>
          </p:cNvPr>
          <p:cNvSpPr>
            <a:spLocks noGrp="1"/>
          </p:cNvSpPr>
          <p:nvPr>
            <p:ph type="sldNum" sz="quarter" idx="5"/>
          </p:nvPr>
        </p:nvSpPr>
        <p:spPr/>
        <p:txBody>
          <a:bodyPr/>
          <a:lstStyle/>
          <a:p>
            <a:fld id="{59E3BC12-5374-4F43-B147-098B4FB0EF4E}" type="slidenum">
              <a:rPr lang="en-US" smtClean="0"/>
              <a:t>4</a:t>
            </a:fld>
            <a:endParaRPr lang="en-US"/>
          </a:p>
        </p:txBody>
      </p:sp>
    </p:spTree>
    <p:extLst>
      <p:ext uri="{BB962C8B-B14F-4D97-AF65-F5344CB8AC3E}">
        <p14:creationId xmlns:p14="http://schemas.microsoft.com/office/powerpoint/2010/main" val="192266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SOW-</a:t>
            </a:r>
            <a:r>
              <a:rPr lang="en-US" sz="1200" b="0" i="0" kern="1200" dirty="0">
                <a:solidFill>
                  <a:schemeClr val="tx1"/>
                </a:solidFill>
                <a:effectLst/>
                <a:latin typeface="+mn-lt"/>
                <a:ea typeface="+mn-ea"/>
                <a:cs typeface="+mn-cs"/>
              </a:rPr>
              <a:t>Include an overview of the university/college microgrid feasibility, planning, design, and implementation strategy, as well as expected resilience benefits for the campus. Detail the facilities that will be connected to the microgrid and include all project activities, needs addressed, past disruptions, community benefits.</a:t>
            </a:r>
          </a:p>
          <a:p>
            <a:r>
              <a:rPr lang="en-US" sz="1200" b="0" i="0" kern="1200" dirty="0">
                <a:solidFill>
                  <a:schemeClr val="tx1"/>
                </a:solidFill>
                <a:effectLst/>
                <a:latin typeface="+mn-lt"/>
                <a:ea typeface="+mn-ea"/>
                <a:cs typeface="+mn-cs"/>
              </a:rPr>
              <a:t>Describe how the project will improve the safety and reliability of the electric system. What are the expected improvements in outage duration</a:t>
            </a:r>
          </a:p>
          <a:p>
            <a:r>
              <a:rPr lang="en-US" sz="1200" b="0" i="0" kern="1200" dirty="0">
                <a:solidFill>
                  <a:schemeClr val="tx1"/>
                </a:solidFill>
                <a:effectLst/>
                <a:latin typeface="+mn-lt"/>
                <a:ea typeface="+mn-ea"/>
                <a:cs typeface="+mn-cs"/>
              </a:rPr>
              <a:t>Describe how the project's mitigation measures are cost effective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Timeline Provide a detailed estimated timeline to complete your project? Include milestones for the four eligible phases of the project. </a:t>
            </a:r>
          </a:p>
          <a:p>
            <a:r>
              <a:rPr lang="en-US" sz="1200" b="0" i="0" kern="1200" dirty="0">
                <a:solidFill>
                  <a:schemeClr val="tx1"/>
                </a:solidFill>
                <a:effectLst/>
                <a:latin typeface="+mn-lt"/>
                <a:ea typeface="+mn-ea"/>
                <a:cs typeface="+mn-cs"/>
              </a:rPr>
              <a:t>Budget-Provide a detailed cost breakdown of the entire project following the PHASED activities breakdown. Eligible projects should submit a cost estimate summary in addition to the OEP mandatory budget template.</a:t>
            </a:r>
            <a:endParaRPr lang="en-US" dirty="0"/>
          </a:p>
        </p:txBody>
      </p:sp>
      <p:sp>
        <p:nvSpPr>
          <p:cNvPr id="4" name="Slide Number Placeholder 3"/>
          <p:cNvSpPr>
            <a:spLocks noGrp="1"/>
          </p:cNvSpPr>
          <p:nvPr>
            <p:ph type="sldNum" sz="quarter" idx="5"/>
          </p:nvPr>
        </p:nvSpPr>
        <p:spPr/>
        <p:txBody>
          <a:bodyPr/>
          <a:lstStyle/>
          <a:p>
            <a:fld id="{59E3BC12-5374-4F43-B147-098B4FB0EF4E}" type="slidenum">
              <a:rPr lang="en-US" smtClean="0"/>
              <a:t>5</a:t>
            </a:fld>
            <a:endParaRPr lang="en-US"/>
          </a:p>
        </p:txBody>
      </p:sp>
    </p:spTree>
    <p:extLst>
      <p:ext uri="{BB962C8B-B14F-4D97-AF65-F5344CB8AC3E}">
        <p14:creationId xmlns:p14="http://schemas.microsoft.com/office/powerpoint/2010/main" val="253599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selected for funding should ensure that the scope of work includes the following elements. These elements are supported with the PHASED approach</a:t>
            </a:r>
          </a:p>
        </p:txBody>
      </p:sp>
      <p:sp>
        <p:nvSpPr>
          <p:cNvPr id="4" name="Slide Number Placeholder 3"/>
          <p:cNvSpPr>
            <a:spLocks noGrp="1"/>
          </p:cNvSpPr>
          <p:nvPr>
            <p:ph type="sldNum" sz="quarter" idx="5"/>
          </p:nvPr>
        </p:nvSpPr>
        <p:spPr/>
        <p:txBody>
          <a:bodyPr/>
          <a:lstStyle/>
          <a:p>
            <a:fld id="{59E3BC12-5374-4F43-B147-098B4FB0EF4E}" type="slidenum">
              <a:rPr lang="en-US" smtClean="0"/>
              <a:t>6</a:t>
            </a:fld>
            <a:endParaRPr lang="en-US"/>
          </a:p>
        </p:txBody>
      </p:sp>
    </p:spTree>
    <p:extLst>
      <p:ext uri="{BB962C8B-B14F-4D97-AF65-F5344CB8AC3E}">
        <p14:creationId xmlns:p14="http://schemas.microsoft.com/office/powerpoint/2010/main" val="365569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Nuts n Bolts</a:t>
            </a:r>
          </a:p>
        </p:txBody>
      </p:sp>
      <p:sp>
        <p:nvSpPr>
          <p:cNvPr id="4" name="Slide Number Placeholder 3"/>
          <p:cNvSpPr>
            <a:spLocks noGrp="1"/>
          </p:cNvSpPr>
          <p:nvPr>
            <p:ph type="sldNum" sz="quarter" idx="5"/>
          </p:nvPr>
        </p:nvSpPr>
        <p:spPr/>
        <p:txBody>
          <a:bodyPr/>
          <a:lstStyle/>
          <a:p>
            <a:fld id="{59E3BC12-5374-4F43-B147-098B4FB0EF4E}" type="slidenum">
              <a:rPr lang="en-US" smtClean="0"/>
              <a:t>8</a:t>
            </a:fld>
            <a:endParaRPr lang="en-US"/>
          </a:p>
        </p:txBody>
      </p:sp>
    </p:spTree>
    <p:extLst>
      <p:ext uri="{BB962C8B-B14F-4D97-AF65-F5344CB8AC3E}">
        <p14:creationId xmlns:p14="http://schemas.microsoft.com/office/powerpoint/2010/main" val="130917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pPr/>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6022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677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508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51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385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393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516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277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47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093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pPr/>
              <a:t>9/4/2025</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31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pPr/>
              <a:t>9/4/2025</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pPr/>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028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kentuckyofficeofenergypolicy.submittable.com/submi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ec.ky.gov/Energy/Programs/Pages/Academic-Institution-Micro-Grid-Program.aspx" TargetMode="External"/><Relationship Id="rId2" Type="http://schemas.openxmlformats.org/officeDocument/2006/relationships/hyperlink" Target="mailto:energy@Ky.gov"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mailto:Amanda.lemaster@ky.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6891516"/>
            <a:ext cx="18288000" cy="4254083"/>
            <a:chOff x="0" y="-28575"/>
            <a:chExt cx="7796805" cy="1524568"/>
          </a:xfrm>
        </p:grpSpPr>
        <p:sp>
          <p:nvSpPr>
            <p:cNvPr id="4" name="Freeform 4"/>
            <p:cNvSpPr/>
            <p:nvPr/>
          </p:nvSpPr>
          <p:spPr>
            <a:xfrm>
              <a:off x="0" y="792319"/>
              <a:ext cx="7796805" cy="703674"/>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5" name="TextBox 5"/>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sp>
        <p:nvSpPr>
          <p:cNvPr id="8" name="TextBox 8"/>
          <p:cNvSpPr txBox="1"/>
          <p:nvPr/>
        </p:nvSpPr>
        <p:spPr>
          <a:xfrm>
            <a:off x="2864013" y="1638300"/>
            <a:ext cx="12833187" cy="2769989"/>
          </a:xfrm>
          <a:prstGeom prst="rect">
            <a:avLst/>
          </a:prstGeom>
        </p:spPr>
        <p:txBody>
          <a:bodyPr wrap="square" lIns="0" tIns="0" rIns="0" bIns="0" rtlCol="0" anchor="t">
            <a:spAutoFit/>
          </a:bodyPr>
          <a:lstStyle/>
          <a:p>
            <a:pPr algn="ctr">
              <a:lnSpc>
                <a:spcPts val="7200"/>
              </a:lnSpc>
            </a:pPr>
            <a:r>
              <a:rPr lang="en-US" sz="7500" spc="-615" dirty="0">
                <a:latin typeface="Public Sans"/>
              </a:rPr>
              <a:t>Kentucky Academic Institution Microgrid Resilience Program Funding</a:t>
            </a:r>
          </a:p>
        </p:txBody>
      </p:sp>
      <p:sp>
        <p:nvSpPr>
          <p:cNvPr id="9" name="TextBox 9"/>
          <p:cNvSpPr txBox="1"/>
          <p:nvPr/>
        </p:nvSpPr>
        <p:spPr>
          <a:xfrm>
            <a:off x="2864013" y="4762383"/>
            <a:ext cx="12559973" cy="416011"/>
          </a:xfrm>
          <a:prstGeom prst="rect">
            <a:avLst/>
          </a:prstGeom>
        </p:spPr>
        <p:txBody>
          <a:bodyPr lIns="0" tIns="0" rIns="0" bIns="0" rtlCol="0" anchor="t">
            <a:spAutoFit/>
          </a:bodyPr>
          <a:lstStyle/>
          <a:p>
            <a:pPr marL="0" lvl="0" indent="0" algn="ctr">
              <a:lnSpc>
                <a:spcPts val="3079"/>
              </a:lnSpc>
              <a:spcBef>
                <a:spcPct val="0"/>
              </a:spcBef>
            </a:pPr>
            <a:r>
              <a:rPr lang="en-US" sz="3999" spc="-327" dirty="0">
                <a:latin typeface="Public Sans"/>
              </a:rPr>
              <a:t>Application Overview</a:t>
            </a:r>
          </a:p>
        </p:txBody>
      </p:sp>
      <p:sp>
        <p:nvSpPr>
          <p:cNvPr id="11" name="TextBox 11"/>
          <p:cNvSpPr txBox="1"/>
          <p:nvPr/>
        </p:nvSpPr>
        <p:spPr>
          <a:xfrm>
            <a:off x="2864013" y="927100"/>
            <a:ext cx="12559973" cy="256417"/>
          </a:xfrm>
          <a:prstGeom prst="rect">
            <a:avLst/>
          </a:prstGeom>
        </p:spPr>
        <p:txBody>
          <a:bodyPr lIns="0" tIns="0" rIns="0" bIns="0" rtlCol="0" anchor="t">
            <a:spAutoFit/>
          </a:bodyPr>
          <a:lstStyle/>
          <a:p>
            <a:pPr marL="0" lvl="0" indent="0" algn="ctr">
              <a:lnSpc>
                <a:spcPts val="1925"/>
              </a:lnSpc>
              <a:spcBef>
                <a:spcPct val="0"/>
              </a:spcBef>
            </a:pPr>
            <a:r>
              <a:rPr lang="en-US" sz="2500" spc="-205" dirty="0">
                <a:latin typeface="Public Sans"/>
              </a:rPr>
              <a:t>Presented by Kentucky Office of Energy Policy</a:t>
            </a:r>
          </a:p>
        </p:txBody>
      </p:sp>
      <p:pic>
        <p:nvPicPr>
          <p:cNvPr id="17" name="Picture 16" descr="Logo, company name&#10;&#10;AI-generated content may be incorrect.">
            <a:extLst>
              <a:ext uri="{FF2B5EF4-FFF2-40B4-BE49-F238E27FC236}">
                <a16:creationId xmlns:a16="http://schemas.microsoft.com/office/drawing/2014/main" id="{0C592A3A-6AC1-B3F1-0872-F0EADCEEA9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3765" y="9294322"/>
            <a:ext cx="2216298" cy="1160918"/>
          </a:xfrm>
          <a:prstGeom prst="rect">
            <a:avLst/>
          </a:prstGeom>
        </p:spPr>
      </p:pic>
      <p:pic>
        <p:nvPicPr>
          <p:cNvPr id="23" name="Picture 22">
            <a:extLst>
              <a:ext uri="{FF2B5EF4-FFF2-40B4-BE49-F238E27FC236}">
                <a16:creationId xmlns:a16="http://schemas.microsoft.com/office/drawing/2014/main" id="{D8D2FFC4-12AA-C91D-B5E4-EC87F2D2C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013" y="5532488"/>
            <a:ext cx="13035970" cy="50277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7"/>
          <p:cNvSpPr txBox="1"/>
          <p:nvPr/>
        </p:nvSpPr>
        <p:spPr>
          <a:xfrm>
            <a:off x="946404" y="959280"/>
            <a:ext cx="11778996" cy="13373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kern="1200" spc="-696" dirty="0">
                <a:solidFill>
                  <a:schemeClr val="tx1"/>
                </a:solidFill>
                <a:latin typeface="Public Sans" panose="020B0604020202020204" charset="0"/>
                <a:ea typeface="+mj-ea"/>
                <a:cs typeface="+mj-cs"/>
              </a:rPr>
              <a:t>What is a Microgrid?</a:t>
            </a:r>
          </a:p>
        </p:txBody>
      </p:sp>
      <p:sp>
        <p:nvSpPr>
          <p:cNvPr id="27" name="TextBox 26">
            <a:extLst>
              <a:ext uri="{FF2B5EF4-FFF2-40B4-BE49-F238E27FC236}">
                <a16:creationId xmlns:a16="http://schemas.microsoft.com/office/drawing/2014/main" id="{6361098D-6A58-1768-82B3-23C87FCF5142}"/>
              </a:ext>
            </a:extLst>
          </p:cNvPr>
          <p:cNvSpPr txBox="1"/>
          <p:nvPr/>
        </p:nvSpPr>
        <p:spPr>
          <a:xfrm>
            <a:off x="873616" y="2914831"/>
            <a:ext cx="6978396" cy="571500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3200" dirty="0">
                <a:latin typeface="Public Sans Medium" panose="020B0604020202020204" charset="0"/>
              </a:rPr>
              <a:t>A microgrid is a group of interconnected loads and distributed energy resources within clearly defined electrical boundaries that acts as a single controllable entity with respect to the grid. A microgrid can operate in either grid-connected or in island mode, including entirely off-grid applications. </a:t>
            </a:r>
          </a:p>
        </p:txBody>
      </p:sp>
      <p:pic>
        <p:nvPicPr>
          <p:cNvPr id="32" name="Picture 31" descr="Diagram&#10;&#10;AI-generated content may be incorrect.">
            <a:extLst>
              <a:ext uri="{FF2B5EF4-FFF2-40B4-BE49-F238E27FC236}">
                <a16:creationId xmlns:a16="http://schemas.microsoft.com/office/drawing/2014/main" id="{8C5E4301-5EA2-2FE8-4EFE-8908EF8660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2293" y="2019300"/>
            <a:ext cx="9525000" cy="6996682"/>
          </a:xfrm>
          <a:prstGeom prst="rect">
            <a:avLst/>
          </a:prstGeom>
        </p:spPr>
      </p:pic>
      <p:grpSp>
        <p:nvGrpSpPr>
          <p:cNvPr id="33" name="Group 3">
            <a:extLst>
              <a:ext uri="{FF2B5EF4-FFF2-40B4-BE49-F238E27FC236}">
                <a16:creationId xmlns:a16="http://schemas.microsoft.com/office/drawing/2014/main" id="{F55757AB-AEB9-A501-717C-DDA8AAD61F4C}"/>
              </a:ext>
            </a:extLst>
          </p:cNvPr>
          <p:cNvGrpSpPr/>
          <p:nvPr/>
        </p:nvGrpSpPr>
        <p:grpSpPr>
          <a:xfrm>
            <a:off x="0" y="9015982"/>
            <a:ext cx="18440400" cy="1271019"/>
            <a:chOff x="0" y="-28575"/>
            <a:chExt cx="7796805" cy="1524568"/>
          </a:xfrm>
        </p:grpSpPr>
        <p:sp>
          <p:nvSpPr>
            <p:cNvPr id="34" name="Freeform 4">
              <a:extLst>
                <a:ext uri="{FF2B5EF4-FFF2-40B4-BE49-F238E27FC236}">
                  <a16:creationId xmlns:a16="http://schemas.microsoft.com/office/drawing/2014/main" id="{7F4047F8-018A-77FF-4EF8-75169ADF9378}"/>
                </a:ext>
              </a:extLst>
            </p:cNvPr>
            <p:cNvSpPr/>
            <p:nvPr/>
          </p:nvSpPr>
          <p:spPr>
            <a:xfrm>
              <a:off x="0" y="-28575"/>
              <a:ext cx="7796805" cy="1524568"/>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35" name="TextBox 5">
              <a:extLst>
                <a:ext uri="{FF2B5EF4-FFF2-40B4-BE49-F238E27FC236}">
                  <a16:creationId xmlns:a16="http://schemas.microsoft.com/office/drawing/2014/main" id="{12C3AECF-FAC9-687D-613A-579F5865EB60}"/>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36" name="Picture 35" descr="Logo, company name&#10;&#10;AI-generated content may be incorrect.">
            <a:extLst>
              <a:ext uri="{FF2B5EF4-FFF2-40B4-BE49-F238E27FC236}">
                <a16:creationId xmlns:a16="http://schemas.microsoft.com/office/drawing/2014/main" id="{8F691C6C-3089-A1D0-A58D-43DF83616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00" y="8804847"/>
            <a:ext cx="2712493" cy="14208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4404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301" r="-1828" b="-16301"/>
            </a:stretch>
          </a:blipFill>
          <a:ln>
            <a:solidFill>
              <a:schemeClr val="bg1"/>
            </a:solidFill>
          </a:ln>
        </p:spPr>
        <p:txBody>
          <a:bodyPr/>
          <a:lstStyle/>
          <a:p>
            <a:endParaRPr lang="en-US" dirty="0"/>
          </a:p>
        </p:txBody>
      </p:sp>
      <p:grpSp>
        <p:nvGrpSpPr>
          <p:cNvPr id="3" name="Group 3"/>
          <p:cNvGrpSpPr/>
          <p:nvPr/>
        </p:nvGrpSpPr>
        <p:grpSpPr>
          <a:xfrm>
            <a:off x="1219200" y="762000"/>
            <a:ext cx="15849600" cy="8763000"/>
            <a:chOff x="0" y="0"/>
            <a:chExt cx="3791436" cy="1997209"/>
          </a:xfrm>
          <a:noFill/>
        </p:grpSpPr>
        <p:sp>
          <p:nvSpPr>
            <p:cNvPr id="4" name="Freeform 4"/>
            <p:cNvSpPr/>
            <p:nvPr/>
          </p:nvSpPr>
          <p:spPr>
            <a:xfrm>
              <a:off x="0" y="0"/>
              <a:ext cx="3791436" cy="1997209"/>
            </a:xfrm>
            <a:custGeom>
              <a:avLst/>
              <a:gdLst/>
              <a:ahLst/>
              <a:cxnLst/>
              <a:rect l="l" t="t" r="r" b="b"/>
              <a:pathLst>
                <a:path w="3791436" h="1997209">
                  <a:moveTo>
                    <a:pt x="8067" y="0"/>
                  </a:moveTo>
                  <a:lnTo>
                    <a:pt x="3783369" y="0"/>
                  </a:lnTo>
                  <a:cubicBezTo>
                    <a:pt x="3785508" y="0"/>
                    <a:pt x="3787560" y="850"/>
                    <a:pt x="3789073" y="2363"/>
                  </a:cubicBezTo>
                  <a:cubicBezTo>
                    <a:pt x="3790586" y="3876"/>
                    <a:pt x="3791436" y="5927"/>
                    <a:pt x="3791436" y="8067"/>
                  </a:cubicBezTo>
                  <a:lnTo>
                    <a:pt x="3791436" y="1989142"/>
                  </a:lnTo>
                  <a:cubicBezTo>
                    <a:pt x="3791436" y="1991281"/>
                    <a:pt x="3790586" y="1993333"/>
                    <a:pt x="3789073" y="1994846"/>
                  </a:cubicBezTo>
                  <a:cubicBezTo>
                    <a:pt x="3787560" y="1996359"/>
                    <a:pt x="3785508" y="1997209"/>
                    <a:pt x="3783369" y="1997209"/>
                  </a:cubicBezTo>
                  <a:lnTo>
                    <a:pt x="8067" y="1997209"/>
                  </a:lnTo>
                  <a:cubicBezTo>
                    <a:pt x="5927" y="1997209"/>
                    <a:pt x="3876" y="1996359"/>
                    <a:pt x="2363" y="1994846"/>
                  </a:cubicBezTo>
                  <a:cubicBezTo>
                    <a:pt x="850" y="1993333"/>
                    <a:pt x="0" y="1991281"/>
                    <a:pt x="0" y="1989142"/>
                  </a:cubicBezTo>
                  <a:lnTo>
                    <a:pt x="0" y="8067"/>
                  </a:lnTo>
                  <a:cubicBezTo>
                    <a:pt x="0" y="5927"/>
                    <a:pt x="850" y="3876"/>
                    <a:pt x="2363" y="2363"/>
                  </a:cubicBezTo>
                  <a:cubicBezTo>
                    <a:pt x="3876" y="850"/>
                    <a:pt x="5927" y="0"/>
                    <a:pt x="8067" y="0"/>
                  </a:cubicBezTo>
                  <a:close/>
                </a:path>
              </a:pathLst>
            </a:custGeom>
            <a:grpFill/>
          </p:spPr>
          <p:txBody>
            <a:bodyPr/>
            <a:lstStyle/>
            <a:p>
              <a:endParaRPr lang="en-US" dirty="0"/>
            </a:p>
          </p:txBody>
        </p:sp>
        <p:sp>
          <p:nvSpPr>
            <p:cNvPr id="5" name="TextBox 5"/>
            <p:cNvSpPr txBox="1"/>
            <p:nvPr/>
          </p:nvSpPr>
          <p:spPr>
            <a:xfrm>
              <a:off x="0" y="85725"/>
              <a:ext cx="3791436" cy="1911484"/>
            </a:xfrm>
            <a:prstGeom prst="rect">
              <a:avLst/>
            </a:prstGeom>
            <a:grpFill/>
          </p:spPr>
          <p:txBody>
            <a:bodyPr lIns="50800" tIns="50800" rIns="50800" bIns="50800" rtlCol="0" anchor="ctr"/>
            <a:lstStyle/>
            <a:p>
              <a:pPr algn="ctr">
                <a:lnSpc>
                  <a:spcPts val="1925"/>
                </a:lnSpc>
              </a:pPr>
              <a:endParaRPr/>
            </a:p>
          </p:txBody>
        </p:sp>
      </p:grpSp>
      <p:sp>
        <p:nvSpPr>
          <p:cNvPr id="6" name="TextBox 6"/>
          <p:cNvSpPr txBox="1"/>
          <p:nvPr/>
        </p:nvSpPr>
        <p:spPr>
          <a:xfrm>
            <a:off x="3172531" y="1182552"/>
            <a:ext cx="11506199" cy="798873"/>
          </a:xfrm>
          <a:prstGeom prst="rect">
            <a:avLst/>
          </a:prstGeom>
        </p:spPr>
        <p:txBody>
          <a:bodyPr wrap="square" lIns="0" tIns="0" rIns="0" bIns="0" rtlCol="0" anchor="t">
            <a:spAutoFit/>
          </a:bodyPr>
          <a:lstStyle/>
          <a:p>
            <a:pPr algn="ctr">
              <a:lnSpc>
                <a:spcPts val="6144"/>
              </a:lnSpc>
            </a:pPr>
            <a:r>
              <a:rPr lang="en-US" sz="7200" spc="-524" dirty="0">
                <a:latin typeface="Public Sans"/>
              </a:rPr>
              <a:t>Microgrid Resilience Program</a:t>
            </a:r>
          </a:p>
        </p:txBody>
      </p:sp>
      <p:sp>
        <p:nvSpPr>
          <p:cNvPr id="7" name="TextBox 7"/>
          <p:cNvSpPr txBox="1"/>
          <p:nvPr/>
        </p:nvSpPr>
        <p:spPr>
          <a:xfrm>
            <a:off x="1904998" y="2743425"/>
            <a:ext cx="14935200" cy="1641475"/>
          </a:xfrm>
          <a:prstGeom prst="rect">
            <a:avLst/>
          </a:prstGeom>
        </p:spPr>
        <p:txBody>
          <a:bodyPr wrap="square" lIns="0" tIns="0" rIns="0" bIns="0" rtlCol="0" anchor="t">
            <a:spAutoFit/>
          </a:bodyPr>
          <a:lstStyle/>
          <a:p>
            <a:pPr lvl="0" algn="ctr">
              <a:lnSpc>
                <a:spcPts val="3239"/>
              </a:lnSpc>
              <a:spcBef>
                <a:spcPct val="0"/>
              </a:spcBef>
            </a:pPr>
            <a:r>
              <a:rPr lang="en-US" sz="3200" dirty="0">
                <a:latin typeface="Public Sans Medium" panose="020B0604020202020204" charset="0"/>
              </a:rPr>
              <a:t>The Kentucky Resilient Microgrid Program is designed to support two-to-four-year public universities and non-profit colleges in improving the resilience, reliability, and sustainability of their electric grids through microgrid development. </a:t>
            </a:r>
            <a:endParaRPr lang="en-US" sz="3200" spc="143" dirty="0">
              <a:latin typeface="Public Sans Medium" panose="020B0604020202020204" charset="0"/>
            </a:endParaRPr>
          </a:p>
        </p:txBody>
      </p:sp>
      <p:sp>
        <p:nvSpPr>
          <p:cNvPr id="8" name="TextBox 8"/>
          <p:cNvSpPr txBox="1"/>
          <p:nvPr/>
        </p:nvSpPr>
        <p:spPr>
          <a:xfrm>
            <a:off x="1941022" y="5081363"/>
            <a:ext cx="15163800" cy="820738"/>
          </a:xfrm>
          <a:prstGeom prst="rect">
            <a:avLst/>
          </a:prstGeom>
        </p:spPr>
        <p:txBody>
          <a:bodyPr wrap="square" lIns="0" tIns="0" rIns="0" bIns="0" rtlCol="0" anchor="t">
            <a:spAutoFit/>
          </a:bodyPr>
          <a:lstStyle/>
          <a:p>
            <a:pPr lvl="0" algn="ctr">
              <a:lnSpc>
                <a:spcPts val="3239"/>
              </a:lnSpc>
              <a:spcBef>
                <a:spcPct val="0"/>
              </a:spcBef>
            </a:pPr>
            <a:r>
              <a:rPr lang="en-US" sz="3200" dirty="0">
                <a:latin typeface="Public Sans Medium" panose="020B0604020202020204" charset="0"/>
              </a:rPr>
              <a:t>The program adopts a phased approach, allowing institutions to progress from feasibility studies to full implementation.</a:t>
            </a:r>
            <a:endParaRPr lang="en-US" sz="3200" spc="143" dirty="0">
              <a:latin typeface="Public Sans Medium" panose="020B0604020202020204" charset="0"/>
            </a:endParaRPr>
          </a:p>
        </p:txBody>
      </p:sp>
      <p:sp>
        <p:nvSpPr>
          <p:cNvPr id="9" name="TextBox 9"/>
          <p:cNvSpPr txBox="1"/>
          <p:nvPr/>
        </p:nvSpPr>
        <p:spPr>
          <a:xfrm>
            <a:off x="2203565" y="6881848"/>
            <a:ext cx="14630399" cy="820738"/>
          </a:xfrm>
          <a:prstGeom prst="rect">
            <a:avLst/>
          </a:prstGeom>
        </p:spPr>
        <p:txBody>
          <a:bodyPr wrap="square" lIns="0" tIns="0" rIns="0" bIns="0" rtlCol="0" anchor="t">
            <a:spAutoFit/>
          </a:bodyPr>
          <a:lstStyle/>
          <a:p>
            <a:pPr marL="0" lvl="0" indent="0" algn="ctr">
              <a:lnSpc>
                <a:spcPts val="3239"/>
              </a:lnSpc>
              <a:spcBef>
                <a:spcPct val="0"/>
              </a:spcBef>
            </a:pPr>
            <a:r>
              <a:rPr lang="en-US" sz="3200" spc="143" dirty="0">
                <a:latin typeface="Public Sans Medium"/>
              </a:rPr>
              <a:t>Kentucky has $2,000,000 in funding and has opened an application for eligible institutions to apply for project funding</a:t>
            </a:r>
            <a:r>
              <a:rPr lang="en-US" sz="2800" spc="143" dirty="0">
                <a:latin typeface="Public Sans Medium"/>
              </a:rPr>
              <a:t>.</a:t>
            </a:r>
          </a:p>
        </p:txBody>
      </p:sp>
      <p:grpSp>
        <p:nvGrpSpPr>
          <p:cNvPr id="10" name="Group 3">
            <a:extLst>
              <a:ext uri="{FF2B5EF4-FFF2-40B4-BE49-F238E27FC236}">
                <a16:creationId xmlns:a16="http://schemas.microsoft.com/office/drawing/2014/main" id="{B1FD1FEF-CF15-03F0-150B-121A7A8A3AE6}"/>
              </a:ext>
            </a:extLst>
          </p:cNvPr>
          <p:cNvGrpSpPr/>
          <p:nvPr/>
        </p:nvGrpSpPr>
        <p:grpSpPr>
          <a:xfrm>
            <a:off x="0" y="8648700"/>
            <a:ext cx="18440400" cy="2496899"/>
            <a:chOff x="0" y="0"/>
            <a:chExt cx="7796805" cy="1495993"/>
          </a:xfrm>
        </p:grpSpPr>
        <p:sp>
          <p:nvSpPr>
            <p:cNvPr id="11" name="Freeform 4">
              <a:extLst>
                <a:ext uri="{FF2B5EF4-FFF2-40B4-BE49-F238E27FC236}">
                  <a16:creationId xmlns:a16="http://schemas.microsoft.com/office/drawing/2014/main" id="{33D44D5B-77A0-89E4-928A-C6566B6C4061}"/>
                </a:ext>
              </a:extLst>
            </p:cNvPr>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12" name="TextBox 5">
              <a:extLst>
                <a:ext uri="{FF2B5EF4-FFF2-40B4-BE49-F238E27FC236}">
                  <a16:creationId xmlns:a16="http://schemas.microsoft.com/office/drawing/2014/main" id="{8EEE4493-B560-2D3A-7714-0AF62D200005}"/>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14" name="Picture 13" descr="Logo, company name&#10;&#10;AI-generated content may be incorrect.">
            <a:extLst>
              <a:ext uri="{FF2B5EF4-FFF2-40B4-BE49-F238E27FC236}">
                <a16:creationId xmlns:a16="http://schemas.microsoft.com/office/drawing/2014/main" id="{16628ECC-FB20-FDE9-EEB0-6128B37099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9600" y="9072087"/>
            <a:ext cx="2438400" cy="12772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3767C-B456-9160-4A2A-3658DF1452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905648-2580-18C3-292A-33A5A2E9DEB2}"/>
              </a:ext>
            </a:extLst>
          </p:cNvPr>
          <p:cNvSpPr/>
          <p:nvPr/>
        </p:nvSpPr>
        <p:spPr>
          <a:xfrm>
            <a:off x="0" y="0"/>
            <a:ext cx="184404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301" r="-1828" b="-16301"/>
            </a:stretch>
          </a:blipFill>
          <a:ln>
            <a:solidFill>
              <a:schemeClr val="bg1"/>
            </a:solidFill>
          </a:ln>
        </p:spPr>
        <p:txBody>
          <a:bodyPr/>
          <a:lstStyle/>
          <a:p>
            <a:endParaRPr lang="en-US"/>
          </a:p>
        </p:txBody>
      </p:sp>
      <p:grpSp>
        <p:nvGrpSpPr>
          <p:cNvPr id="3" name="Group 3">
            <a:extLst>
              <a:ext uri="{FF2B5EF4-FFF2-40B4-BE49-F238E27FC236}">
                <a16:creationId xmlns:a16="http://schemas.microsoft.com/office/drawing/2014/main" id="{FB2234ED-B51E-35F9-B066-07EDE8D408DA}"/>
              </a:ext>
            </a:extLst>
          </p:cNvPr>
          <p:cNvGrpSpPr/>
          <p:nvPr/>
        </p:nvGrpSpPr>
        <p:grpSpPr>
          <a:xfrm>
            <a:off x="1219200" y="762000"/>
            <a:ext cx="15849600" cy="8763000"/>
            <a:chOff x="0" y="0"/>
            <a:chExt cx="3791436" cy="1997209"/>
          </a:xfrm>
          <a:noFill/>
        </p:grpSpPr>
        <p:sp>
          <p:nvSpPr>
            <p:cNvPr id="4" name="Freeform 4">
              <a:extLst>
                <a:ext uri="{FF2B5EF4-FFF2-40B4-BE49-F238E27FC236}">
                  <a16:creationId xmlns:a16="http://schemas.microsoft.com/office/drawing/2014/main" id="{B0E61D65-19D3-8E5E-1E62-43B528C2F627}"/>
                </a:ext>
              </a:extLst>
            </p:cNvPr>
            <p:cNvSpPr/>
            <p:nvPr/>
          </p:nvSpPr>
          <p:spPr>
            <a:xfrm>
              <a:off x="0" y="0"/>
              <a:ext cx="3791436" cy="1997209"/>
            </a:xfrm>
            <a:custGeom>
              <a:avLst/>
              <a:gdLst/>
              <a:ahLst/>
              <a:cxnLst/>
              <a:rect l="l" t="t" r="r" b="b"/>
              <a:pathLst>
                <a:path w="3791436" h="1997209">
                  <a:moveTo>
                    <a:pt x="8067" y="0"/>
                  </a:moveTo>
                  <a:lnTo>
                    <a:pt x="3783369" y="0"/>
                  </a:lnTo>
                  <a:cubicBezTo>
                    <a:pt x="3785508" y="0"/>
                    <a:pt x="3787560" y="850"/>
                    <a:pt x="3789073" y="2363"/>
                  </a:cubicBezTo>
                  <a:cubicBezTo>
                    <a:pt x="3790586" y="3876"/>
                    <a:pt x="3791436" y="5927"/>
                    <a:pt x="3791436" y="8067"/>
                  </a:cubicBezTo>
                  <a:lnTo>
                    <a:pt x="3791436" y="1989142"/>
                  </a:lnTo>
                  <a:cubicBezTo>
                    <a:pt x="3791436" y="1991281"/>
                    <a:pt x="3790586" y="1993333"/>
                    <a:pt x="3789073" y="1994846"/>
                  </a:cubicBezTo>
                  <a:cubicBezTo>
                    <a:pt x="3787560" y="1996359"/>
                    <a:pt x="3785508" y="1997209"/>
                    <a:pt x="3783369" y="1997209"/>
                  </a:cubicBezTo>
                  <a:lnTo>
                    <a:pt x="8067" y="1997209"/>
                  </a:lnTo>
                  <a:cubicBezTo>
                    <a:pt x="5927" y="1997209"/>
                    <a:pt x="3876" y="1996359"/>
                    <a:pt x="2363" y="1994846"/>
                  </a:cubicBezTo>
                  <a:cubicBezTo>
                    <a:pt x="850" y="1993333"/>
                    <a:pt x="0" y="1991281"/>
                    <a:pt x="0" y="1989142"/>
                  </a:cubicBezTo>
                  <a:lnTo>
                    <a:pt x="0" y="8067"/>
                  </a:lnTo>
                  <a:cubicBezTo>
                    <a:pt x="0" y="5927"/>
                    <a:pt x="850" y="3876"/>
                    <a:pt x="2363" y="2363"/>
                  </a:cubicBezTo>
                  <a:cubicBezTo>
                    <a:pt x="3876" y="850"/>
                    <a:pt x="5927" y="0"/>
                    <a:pt x="8067" y="0"/>
                  </a:cubicBezTo>
                  <a:close/>
                </a:path>
              </a:pathLst>
            </a:custGeom>
            <a:grpFill/>
          </p:spPr>
          <p:txBody>
            <a:bodyPr/>
            <a:lstStyle/>
            <a:p>
              <a:endParaRPr lang="en-US" dirty="0"/>
            </a:p>
          </p:txBody>
        </p:sp>
        <p:sp>
          <p:nvSpPr>
            <p:cNvPr id="5" name="TextBox 5">
              <a:extLst>
                <a:ext uri="{FF2B5EF4-FFF2-40B4-BE49-F238E27FC236}">
                  <a16:creationId xmlns:a16="http://schemas.microsoft.com/office/drawing/2014/main" id="{FDE99D25-3872-47F0-54B4-42C1FA65E49E}"/>
                </a:ext>
              </a:extLst>
            </p:cNvPr>
            <p:cNvSpPr txBox="1"/>
            <p:nvPr/>
          </p:nvSpPr>
          <p:spPr>
            <a:xfrm>
              <a:off x="0" y="85725"/>
              <a:ext cx="3791436" cy="1911484"/>
            </a:xfrm>
            <a:prstGeom prst="rect">
              <a:avLst/>
            </a:prstGeom>
            <a:grpFill/>
          </p:spPr>
          <p:txBody>
            <a:bodyPr lIns="50800" tIns="50800" rIns="50800" bIns="50800" rtlCol="0" anchor="ctr"/>
            <a:lstStyle/>
            <a:p>
              <a:pPr algn="ctr">
                <a:lnSpc>
                  <a:spcPts val="1925"/>
                </a:lnSpc>
              </a:pPr>
              <a:endParaRPr/>
            </a:p>
          </p:txBody>
        </p:sp>
      </p:grpSp>
      <p:sp>
        <p:nvSpPr>
          <p:cNvPr id="6" name="TextBox 6">
            <a:extLst>
              <a:ext uri="{FF2B5EF4-FFF2-40B4-BE49-F238E27FC236}">
                <a16:creationId xmlns:a16="http://schemas.microsoft.com/office/drawing/2014/main" id="{43CFF131-794B-DBE5-4E53-F6B7695BB339}"/>
              </a:ext>
            </a:extLst>
          </p:cNvPr>
          <p:cNvSpPr txBox="1"/>
          <p:nvPr/>
        </p:nvSpPr>
        <p:spPr>
          <a:xfrm>
            <a:off x="3124200" y="501402"/>
            <a:ext cx="11506199" cy="798873"/>
          </a:xfrm>
          <a:prstGeom prst="rect">
            <a:avLst/>
          </a:prstGeom>
        </p:spPr>
        <p:txBody>
          <a:bodyPr wrap="square" lIns="0" tIns="0" rIns="0" bIns="0" rtlCol="0" anchor="t">
            <a:spAutoFit/>
          </a:bodyPr>
          <a:lstStyle/>
          <a:p>
            <a:pPr algn="ctr">
              <a:lnSpc>
                <a:spcPts val="6144"/>
              </a:lnSpc>
            </a:pPr>
            <a:r>
              <a:rPr lang="en-US" sz="7200" spc="-524" dirty="0">
                <a:latin typeface="Public Sans"/>
              </a:rPr>
              <a:t>Contracting Requirements</a:t>
            </a:r>
          </a:p>
        </p:txBody>
      </p:sp>
      <p:sp>
        <p:nvSpPr>
          <p:cNvPr id="8" name="TextBox 8">
            <a:extLst>
              <a:ext uri="{FF2B5EF4-FFF2-40B4-BE49-F238E27FC236}">
                <a16:creationId xmlns:a16="http://schemas.microsoft.com/office/drawing/2014/main" id="{4986CAD9-0DCC-28BE-75CE-7F9D3D5907F0}"/>
              </a:ext>
            </a:extLst>
          </p:cNvPr>
          <p:cNvSpPr txBox="1"/>
          <p:nvPr/>
        </p:nvSpPr>
        <p:spPr>
          <a:xfrm>
            <a:off x="1143000" y="1300275"/>
            <a:ext cx="16459200" cy="7509748"/>
          </a:xfrm>
          <a:prstGeom prst="rect">
            <a:avLst/>
          </a:prstGeom>
        </p:spPr>
        <p:txBody>
          <a:bodyPr wrap="square" lIns="0" tIns="0" rIns="0" bIns="0" rtlCol="0" anchor="t">
            <a:spAutoFit/>
          </a:bodyPr>
          <a:lstStyle/>
          <a:p>
            <a:r>
              <a:rPr lang="en-US" sz="2800" dirty="0">
                <a:latin typeface="Public Sans" panose="020B0604020202020204" charset="0"/>
              </a:rPr>
              <a:t>This grant is funded by the Department of Energy, Infrastructure Investments Jobs Act (IIJA) and  administered through the Energy and Environment Cabinet, Office of Energy Policy, (OEP).</a:t>
            </a:r>
          </a:p>
          <a:p>
            <a:endParaRPr lang="en-US" sz="2800" dirty="0">
              <a:latin typeface="Public Sans" panose="020B0604020202020204" charset="0"/>
            </a:endParaRPr>
          </a:p>
          <a:p>
            <a:r>
              <a:rPr lang="en-US" sz="2800" dirty="0">
                <a:latin typeface="Public Sans" panose="020B0604020202020204" charset="0"/>
              </a:rPr>
              <a:t>100% Reimbursable program. </a:t>
            </a:r>
          </a:p>
          <a:p>
            <a:endParaRPr lang="en-US" sz="2800" dirty="0">
              <a:latin typeface="Public Sans" panose="020B0604020202020204" charset="0"/>
            </a:endParaRPr>
          </a:p>
          <a:p>
            <a:r>
              <a:rPr lang="en-US" sz="2800" dirty="0">
                <a:latin typeface="Public Sans" panose="020B0604020202020204" charset="0"/>
              </a:rPr>
              <a:t>Terms and conditions of this Award, as applicable, are applicable to all sub-recipients and sub-contractors, including the Intellectual Property Provisions, as required by 2 CFR 200.101, and to require their strict compliance therewith. Further, the Recipient must apply the Award terms as required by 2 CFR 200.327 to all subrecipients (and subcontractors, as appropriate), and to require their strict compliance therewith.</a:t>
            </a:r>
          </a:p>
          <a:p>
            <a:endParaRPr lang="en-US" sz="2800" dirty="0">
              <a:latin typeface="Public Sans" panose="020B0604020202020204" charset="0"/>
            </a:endParaRPr>
          </a:p>
          <a:p>
            <a:pPr>
              <a:lnSpc>
                <a:spcPts val="2699"/>
              </a:lnSpc>
            </a:pPr>
            <a:r>
              <a:rPr lang="en-US" sz="2800" spc="119" dirty="0">
                <a:latin typeface="Public Sans" panose="020B0604020202020204" charset="0"/>
              </a:rPr>
              <a:t>Each approved application award (contract) will include federal Flow Down Requirements as required by U.S. DOE. These requirements shall include but not limited to:</a:t>
            </a:r>
          </a:p>
          <a:p>
            <a:pPr marL="914400" lvl="1" indent="-457200">
              <a:lnSpc>
                <a:spcPts val="2699"/>
              </a:lnSpc>
              <a:buFont typeface="Arial" panose="020B0604020202020204" pitchFamily="34" charset="0"/>
              <a:buChar char="•"/>
            </a:pPr>
            <a:r>
              <a:rPr lang="en-US" sz="2800" spc="119" dirty="0">
                <a:latin typeface="Public Sans" panose="020B0604020202020204" charset="0"/>
              </a:rPr>
              <a:t>Davis-Bacon (DBA) prevailing wage laws, 29 CFR 5.5</a:t>
            </a:r>
          </a:p>
          <a:p>
            <a:pPr marL="914400" lvl="1" indent="-457200">
              <a:lnSpc>
                <a:spcPts val="2699"/>
              </a:lnSpc>
              <a:buFont typeface="Arial" panose="020B0604020202020204" pitchFamily="34" charset="0"/>
              <a:buChar char="•"/>
            </a:pPr>
            <a:r>
              <a:rPr lang="en-US" sz="2800" spc="119" dirty="0">
                <a:latin typeface="Public Sans" panose="020B0604020202020204" charset="0"/>
              </a:rPr>
              <a:t>Build America/Buy America (BABA) requirements</a:t>
            </a:r>
          </a:p>
          <a:p>
            <a:pPr marL="914400" lvl="1" indent="-457200">
              <a:lnSpc>
                <a:spcPts val="2699"/>
              </a:lnSpc>
              <a:buFont typeface="Arial" panose="020B0604020202020204" pitchFamily="34" charset="0"/>
              <a:buChar char="•"/>
            </a:pPr>
            <a:r>
              <a:rPr lang="en-US" sz="2800" spc="119" dirty="0">
                <a:latin typeface="Public Sans" panose="020B0604020202020204" charset="0"/>
              </a:rPr>
              <a:t>National Environment Policy Act (NEPA) provisions</a:t>
            </a:r>
          </a:p>
          <a:p>
            <a:pPr marL="914400" lvl="1" indent="-457200">
              <a:lnSpc>
                <a:spcPts val="2699"/>
              </a:lnSpc>
              <a:buFont typeface="Arial" panose="020B0604020202020204" pitchFamily="34" charset="0"/>
              <a:buChar char="•"/>
            </a:pPr>
            <a:r>
              <a:rPr lang="en-US" sz="2800" spc="119" dirty="0">
                <a:latin typeface="Public Sans" panose="020B0604020202020204" charset="0"/>
              </a:rPr>
              <a:t>State Historic Preservation Office (SHPO) provisions</a:t>
            </a:r>
          </a:p>
          <a:p>
            <a:pPr lvl="1">
              <a:lnSpc>
                <a:spcPts val="2699"/>
              </a:lnSpc>
            </a:pPr>
            <a:endParaRPr lang="en-US" sz="2800" spc="119" dirty="0">
              <a:latin typeface="Public Sans" panose="020B0604020202020204" charset="0"/>
            </a:endParaRPr>
          </a:p>
          <a:p>
            <a:pPr>
              <a:lnSpc>
                <a:spcPts val="2699"/>
              </a:lnSpc>
            </a:pPr>
            <a:r>
              <a:rPr lang="en-US" sz="2800" dirty="0">
                <a:latin typeface="Public Sans" panose="020B0604020202020204" charset="0"/>
              </a:rPr>
              <a:t>Programmatic reporting and financial invoicing is due to OEP, monthly.</a:t>
            </a:r>
            <a:endParaRPr lang="en-US" sz="2800" spc="119" dirty="0">
              <a:latin typeface="Public Sans" panose="020B0604020202020204" charset="0"/>
            </a:endParaRPr>
          </a:p>
        </p:txBody>
      </p:sp>
      <p:grpSp>
        <p:nvGrpSpPr>
          <p:cNvPr id="10" name="Group 3">
            <a:extLst>
              <a:ext uri="{FF2B5EF4-FFF2-40B4-BE49-F238E27FC236}">
                <a16:creationId xmlns:a16="http://schemas.microsoft.com/office/drawing/2014/main" id="{946748F8-6D92-F91C-A108-511B74E82586}"/>
              </a:ext>
            </a:extLst>
          </p:cNvPr>
          <p:cNvGrpSpPr/>
          <p:nvPr/>
        </p:nvGrpSpPr>
        <p:grpSpPr>
          <a:xfrm>
            <a:off x="2275" y="8972169"/>
            <a:ext cx="18440400" cy="2214279"/>
            <a:chOff x="0" y="0"/>
            <a:chExt cx="7796805" cy="1495993"/>
          </a:xfrm>
        </p:grpSpPr>
        <p:sp>
          <p:nvSpPr>
            <p:cNvPr id="11" name="Freeform 4">
              <a:extLst>
                <a:ext uri="{FF2B5EF4-FFF2-40B4-BE49-F238E27FC236}">
                  <a16:creationId xmlns:a16="http://schemas.microsoft.com/office/drawing/2014/main" id="{ED6158BF-CBB9-8D30-473B-702A3C9F4641}"/>
                </a:ext>
              </a:extLst>
            </p:cNvPr>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12" name="TextBox 5">
              <a:extLst>
                <a:ext uri="{FF2B5EF4-FFF2-40B4-BE49-F238E27FC236}">
                  <a16:creationId xmlns:a16="http://schemas.microsoft.com/office/drawing/2014/main" id="{A491DD62-E9BA-822C-49FB-F259EBAA58C2}"/>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13" name="Picture 12" descr="Logo, company name&#10;&#10;AI-generated content may be incorrect.">
            <a:extLst>
              <a:ext uri="{FF2B5EF4-FFF2-40B4-BE49-F238E27FC236}">
                <a16:creationId xmlns:a16="http://schemas.microsoft.com/office/drawing/2014/main" id="{1680874C-A8E0-BAA5-F3B8-946F56B19A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5297" y="9193712"/>
            <a:ext cx="2719646" cy="1424577"/>
          </a:xfrm>
          <a:prstGeom prst="rect">
            <a:avLst/>
          </a:prstGeom>
        </p:spPr>
      </p:pic>
    </p:spTree>
    <p:extLst>
      <p:ext uri="{BB962C8B-B14F-4D97-AF65-F5344CB8AC3E}">
        <p14:creationId xmlns:p14="http://schemas.microsoft.com/office/powerpoint/2010/main" val="359262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9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301" r="-1828" b="-16301"/>
            </a:stretch>
          </a:blipFill>
        </p:spPr>
        <p:txBody>
          <a:bodyPr/>
          <a:lstStyle/>
          <a:p>
            <a:endParaRPr lang="en-US" dirty="0"/>
          </a:p>
        </p:txBody>
      </p:sp>
      <p:sp>
        <p:nvSpPr>
          <p:cNvPr id="8" name="TextBox 8"/>
          <p:cNvSpPr txBox="1"/>
          <p:nvPr/>
        </p:nvSpPr>
        <p:spPr>
          <a:xfrm>
            <a:off x="1524000" y="571500"/>
            <a:ext cx="14808130" cy="1051570"/>
          </a:xfrm>
          <a:prstGeom prst="rect">
            <a:avLst/>
          </a:prstGeom>
        </p:spPr>
        <p:txBody>
          <a:bodyPr wrap="square" lIns="0" tIns="0" rIns="0" bIns="0" rtlCol="0" anchor="t">
            <a:spAutoFit/>
          </a:bodyPr>
          <a:lstStyle/>
          <a:p>
            <a:pPr algn="ctr">
              <a:lnSpc>
                <a:spcPts val="8159"/>
              </a:lnSpc>
            </a:pPr>
            <a:r>
              <a:rPr lang="en-US" sz="8499" spc="-696" dirty="0">
                <a:solidFill>
                  <a:srgbClr val="3A855D"/>
                </a:solidFill>
                <a:latin typeface="Public Sans"/>
              </a:rPr>
              <a:t> </a:t>
            </a:r>
            <a:r>
              <a:rPr lang="en-US" sz="8499" spc="-696" dirty="0">
                <a:latin typeface="Public Sans"/>
              </a:rPr>
              <a:t>Supporting Documentation</a:t>
            </a:r>
          </a:p>
        </p:txBody>
      </p:sp>
      <p:sp>
        <p:nvSpPr>
          <p:cNvPr id="9" name="TextBox 9"/>
          <p:cNvSpPr txBox="1"/>
          <p:nvPr/>
        </p:nvSpPr>
        <p:spPr>
          <a:xfrm>
            <a:off x="2514600" y="2085601"/>
            <a:ext cx="12192000" cy="6240234"/>
          </a:xfrm>
          <a:prstGeom prst="rect">
            <a:avLst/>
          </a:prstGeom>
        </p:spPr>
        <p:txBody>
          <a:bodyPr wrap="square" lIns="0" tIns="0" rIns="0" bIns="0" rtlCol="0" anchor="t">
            <a:spAutoFit/>
          </a:bodyPr>
          <a:lstStyle/>
          <a:p>
            <a:pPr algn="ctr">
              <a:lnSpc>
                <a:spcPts val="2699"/>
              </a:lnSpc>
            </a:pPr>
            <a:r>
              <a:rPr lang="en-US" sz="3200" spc="119" dirty="0">
                <a:latin typeface="Public Sans Medium" panose="020B0604020202020204" charset="0"/>
              </a:rPr>
              <a:t> Institution applying</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UEI #</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Authorized Applicant (name, role, and contact information)</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Project title</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Project scope</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Project cost</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Milestone timeline-Start and end date</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Detailed budget</a:t>
            </a:r>
          </a:p>
          <a:p>
            <a:pPr algn="ctr">
              <a:lnSpc>
                <a:spcPts val="2699"/>
              </a:lnSpc>
            </a:pPr>
            <a:endParaRPr lang="en-US" sz="3200" spc="119" dirty="0">
              <a:latin typeface="Public Sans Medium" panose="020B0604020202020204" charset="0"/>
            </a:endParaRPr>
          </a:p>
          <a:p>
            <a:pPr algn="ctr">
              <a:lnSpc>
                <a:spcPts val="2699"/>
              </a:lnSpc>
            </a:pPr>
            <a:r>
              <a:rPr lang="en-US" sz="3200" spc="119" dirty="0">
                <a:latin typeface="Public Sans Medium" panose="020B0604020202020204" charset="0"/>
              </a:rPr>
              <a:t>Any reports, studies, assessments, plans that are in support of microgrid development.</a:t>
            </a:r>
          </a:p>
        </p:txBody>
      </p:sp>
      <p:grpSp>
        <p:nvGrpSpPr>
          <p:cNvPr id="16" name="Group 3">
            <a:extLst>
              <a:ext uri="{FF2B5EF4-FFF2-40B4-BE49-F238E27FC236}">
                <a16:creationId xmlns:a16="http://schemas.microsoft.com/office/drawing/2014/main" id="{84474C17-435D-B928-F778-0293699F9BBF}"/>
              </a:ext>
            </a:extLst>
          </p:cNvPr>
          <p:cNvGrpSpPr/>
          <p:nvPr/>
        </p:nvGrpSpPr>
        <p:grpSpPr>
          <a:xfrm>
            <a:off x="-23553" y="8788366"/>
            <a:ext cx="18288000" cy="1563777"/>
            <a:chOff x="0" y="0"/>
            <a:chExt cx="7796805" cy="1495993"/>
          </a:xfrm>
        </p:grpSpPr>
        <p:sp>
          <p:nvSpPr>
            <p:cNvPr id="17" name="Freeform 4">
              <a:extLst>
                <a:ext uri="{FF2B5EF4-FFF2-40B4-BE49-F238E27FC236}">
                  <a16:creationId xmlns:a16="http://schemas.microsoft.com/office/drawing/2014/main" id="{1BB1A9C0-3347-A40F-5CF8-6ABC325A30C8}"/>
                </a:ext>
              </a:extLst>
            </p:cNvPr>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18" name="TextBox 5">
              <a:extLst>
                <a:ext uri="{FF2B5EF4-FFF2-40B4-BE49-F238E27FC236}">
                  <a16:creationId xmlns:a16="http://schemas.microsoft.com/office/drawing/2014/main" id="{9C6276EE-84CA-27D5-459B-A87DE3B3B675}"/>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19" name="Picture 18" descr="Logo, company name&#10;&#10;AI-generated content may be incorrect.">
            <a:extLst>
              <a:ext uri="{FF2B5EF4-FFF2-40B4-BE49-F238E27FC236}">
                <a16:creationId xmlns:a16="http://schemas.microsoft.com/office/drawing/2014/main" id="{FFAB5C72-7BAF-D6EA-D7CC-3A3A6E3AD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7200" y="8941001"/>
            <a:ext cx="2345575" cy="12286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29" y="3786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301" r="-1828" b="-16301"/>
            </a:stretch>
          </a:blipFill>
        </p:spPr>
        <p:txBody>
          <a:bodyPr/>
          <a:lstStyle/>
          <a:p>
            <a:endParaRPr lang="en-US"/>
          </a:p>
        </p:txBody>
      </p:sp>
      <p:sp>
        <p:nvSpPr>
          <p:cNvPr id="3" name="Freeform 3"/>
          <p:cNvSpPr/>
          <p:nvPr/>
        </p:nvSpPr>
        <p:spPr>
          <a:xfrm rot="-7900054">
            <a:off x="6110369" y="2475306"/>
            <a:ext cx="1066177" cy="478811"/>
          </a:xfrm>
          <a:custGeom>
            <a:avLst/>
            <a:gdLst/>
            <a:ahLst/>
            <a:cxnLst/>
            <a:rect l="l" t="t" r="r" b="b"/>
            <a:pathLst>
              <a:path w="1066177" h="478811">
                <a:moveTo>
                  <a:pt x="0" y="0"/>
                </a:moveTo>
                <a:lnTo>
                  <a:pt x="1066177" y="0"/>
                </a:lnTo>
                <a:lnTo>
                  <a:pt x="1066177" y="478810"/>
                </a:lnTo>
                <a:lnTo>
                  <a:pt x="0" y="478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2700000">
            <a:off x="11206941" y="2487377"/>
            <a:ext cx="1066177" cy="478811"/>
          </a:xfrm>
          <a:custGeom>
            <a:avLst/>
            <a:gdLst/>
            <a:ahLst/>
            <a:cxnLst/>
            <a:rect l="l" t="t" r="r" b="b"/>
            <a:pathLst>
              <a:path w="1066177" h="478811">
                <a:moveTo>
                  <a:pt x="0" y="0"/>
                </a:moveTo>
                <a:lnTo>
                  <a:pt x="1066177" y="0"/>
                </a:lnTo>
                <a:lnTo>
                  <a:pt x="1066177" y="478810"/>
                </a:lnTo>
                <a:lnTo>
                  <a:pt x="0" y="478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3209977">
            <a:off x="11170248" y="7319337"/>
            <a:ext cx="1066177" cy="478811"/>
          </a:xfrm>
          <a:custGeom>
            <a:avLst/>
            <a:gdLst/>
            <a:ahLst/>
            <a:cxnLst/>
            <a:rect l="l" t="t" r="r" b="b"/>
            <a:pathLst>
              <a:path w="1066177" h="478811">
                <a:moveTo>
                  <a:pt x="0" y="0"/>
                </a:moveTo>
                <a:lnTo>
                  <a:pt x="1066177" y="0"/>
                </a:lnTo>
                <a:lnTo>
                  <a:pt x="1066177" y="478811"/>
                </a:lnTo>
                <a:lnTo>
                  <a:pt x="0" y="478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7866361">
            <a:off x="5999518" y="7293938"/>
            <a:ext cx="1066177" cy="478811"/>
          </a:xfrm>
          <a:custGeom>
            <a:avLst/>
            <a:gdLst/>
            <a:ahLst/>
            <a:cxnLst/>
            <a:rect l="l" t="t" r="r" b="b"/>
            <a:pathLst>
              <a:path w="1066177" h="478811">
                <a:moveTo>
                  <a:pt x="0" y="0"/>
                </a:moveTo>
                <a:lnTo>
                  <a:pt x="1066178" y="0"/>
                </a:lnTo>
                <a:lnTo>
                  <a:pt x="1066178" y="478811"/>
                </a:lnTo>
                <a:lnTo>
                  <a:pt x="0" y="4788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601057" y="2004393"/>
            <a:ext cx="1352836" cy="1444777"/>
          </a:xfrm>
          <a:custGeom>
            <a:avLst/>
            <a:gdLst/>
            <a:ahLst/>
            <a:cxnLst/>
            <a:rect l="l" t="t" r="r" b="b"/>
            <a:pathLst>
              <a:path w="1352836" h="1444777">
                <a:moveTo>
                  <a:pt x="0" y="0"/>
                </a:moveTo>
                <a:lnTo>
                  <a:pt x="1352836" y="0"/>
                </a:lnTo>
                <a:lnTo>
                  <a:pt x="1352836" y="1444777"/>
                </a:lnTo>
                <a:lnTo>
                  <a:pt x="0" y="14447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6565263" y="3897005"/>
            <a:ext cx="5470336" cy="2492990"/>
          </a:xfrm>
          <a:prstGeom prst="rect">
            <a:avLst/>
          </a:prstGeom>
        </p:spPr>
        <p:txBody>
          <a:bodyPr lIns="0" tIns="0" rIns="0" bIns="0" rtlCol="0" anchor="t">
            <a:spAutoFit/>
          </a:bodyPr>
          <a:lstStyle/>
          <a:p>
            <a:r>
              <a:rPr lang="en-US" sz="5400" dirty="0"/>
              <a:t>The scope of work must include the following elements. </a:t>
            </a:r>
          </a:p>
        </p:txBody>
      </p:sp>
      <p:sp>
        <p:nvSpPr>
          <p:cNvPr id="9" name="Freeform 9"/>
          <p:cNvSpPr/>
          <p:nvPr/>
        </p:nvSpPr>
        <p:spPr>
          <a:xfrm>
            <a:off x="7924220" y="7438094"/>
            <a:ext cx="2439559" cy="496783"/>
          </a:xfrm>
          <a:custGeom>
            <a:avLst/>
            <a:gdLst/>
            <a:ahLst/>
            <a:cxnLst/>
            <a:rect l="l" t="t" r="r" b="b"/>
            <a:pathLst>
              <a:path w="2439559" h="496783">
                <a:moveTo>
                  <a:pt x="0" y="0"/>
                </a:moveTo>
                <a:lnTo>
                  <a:pt x="2439560" y="0"/>
                </a:lnTo>
                <a:lnTo>
                  <a:pt x="2439560" y="496783"/>
                </a:lnTo>
                <a:lnTo>
                  <a:pt x="0" y="4967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p:cNvGrpSpPr/>
          <p:nvPr/>
        </p:nvGrpSpPr>
        <p:grpSpPr>
          <a:xfrm>
            <a:off x="401974" y="387714"/>
            <a:ext cx="5047311" cy="9474607"/>
            <a:chOff x="-36284" y="-49286"/>
            <a:chExt cx="6729748" cy="12632808"/>
          </a:xfrm>
        </p:grpSpPr>
        <p:grpSp>
          <p:nvGrpSpPr>
            <p:cNvPr id="11" name="Group 11"/>
            <p:cNvGrpSpPr/>
            <p:nvPr/>
          </p:nvGrpSpPr>
          <p:grpSpPr>
            <a:xfrm>
              <a:off x="-36284" y="-49286"/>
              <a:ext cx="6717041" cy="3968376"/>
              <a:chOff x="-8386" y="-11391"/>
              <a:chExt cx="1552449" cy="917175"/>
            </a:xfrm>
          </p:grpSpPr>
          <p:sp>
            <p:nvSpPr>
              <p:cNvPr id="12" name="Freeform 12"/>
              <p:cNvSpPr/>
              <p:nvPr/>
            </p:nvSpPr>
            <p:spPr>
              <a:xfrm>
                <a:off x="-8386" y="-11391"/>
                <a:ext cx="1544063" cy="905784"/>
              </a:xfrm>
              <a:custGeom>
                <a:avLst/>
                <a:gdLst/>
                <a:ahLst/>
                <a:cxnLst/>
                <a:rect l="l" t="t" r="r" b="b"/>
                <a:pathLst>
                  <a:path w="1544063" h="905784">
                    <a:moveTo>
                      <a:pt x="23177" y="0"/>
                    </a:moveTo>
                    <a:lnTo>
                      <a:pt x="1520886" y="0"/>
                    </a:lnTo>
                    <a:cubicBezTo>
                      <a:pt x="1527033" y="0"/>
                      <a:pt x="1532928" y="2442"/>
                      <a:pt x="1537274" y="6788"/>
                    </a:cubicBezTo>
                    <a:cubicBezTo>
                      <a:pt x="1541621" y="11135"/>
                      <a:pt x="1544063" y="17030"/>
                      <a:pt x="1544063" y="23177"/>
                    </a:cubicBezTo>
                    <a:lnTo>
                      <a:pt x="1544063" y="882607"/>
                    </a:lnTo>
                    <a:cubicBezTo>
                      <a:pt x="1544063" y="888754"/>
                      <a:pt x="1541621" y="894649"/>
                      <a:pt x="1537274" y="898995"/>
                    </a:cubicBezTo>
                    <a:cubicBezTo>
                      <a:pt x="1532928" y="903342"/>
                      <a:pt x="1527033" y="905784"/>
                      <a:pt x="1520886" y="905784"/>
                    </a:cubicBezTo>
                    <a:lnTo>
                      <a:pt x="23177" y="905784"/>
                    </a:lnTo>
                    <a:cubicBezTo>
                      <a:pt x="17030" y="905784"/>
                      <a:pt x="11135" y="903342"/>
                      <a:pt x="6788" y="898995"/>
                    </a:cubicBezTo>
                    <a:cubicBezTo>
                      <a:pt x="2442" y="894649"/>
                      <a:pt x="0" y="888754"/>
                      <a:pt x="0" y="882607"/>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13" name="TextBox 13"/>
              <p:cNvSpPr txBox="1"/>
              <p:nvPr/>
            </p:nvSpPr>
            <p:spPr>
              <a:xfrm>
                <a:off x="0" y="85725"/>
                <a:ext cx="1544063" cy="820059"/>
              </a:xfrm>
              <a:prstGeom prst="rect">
                <a:avLst/>
              </a:prstGeom>
            </p:spPr>
            <p:txBody>
              <a:bodyPr lIns="46170" tIns="46170" rIns="46170" bIns="46170" rtlCol="0" anchor="ctr"/>
              <a:lstStyle/>
              <a:p>
                <a:pPr algn="ctr">
                  <a:lnSpc>
                    <a:spcPts val="1925"/>
                  </a:lnSpc>
                </a:pPr>
                <a:endParaRPr/>
              </a:p>
            </p:txBody>
          </p:sp>
        </p:grpSp>
        <p:sp>
          <p:nvSpPr>
            <p:cNvPr id="14" name="TextBox 14"/>
            <p:cNvSpPr txBox="1"/>
            <p:nvPr/>
          </p:nvSpPr>
          <p:spPr>
            <a:xfrm>
              <a:off x="896679" y="999133"/>
              <a:ext cx="5544913" cy="1969770"/>
            </a:xfrm>
            <a:prstGeom prst="rect">
              <a:avLst/>
            </a:prstGeom>
          </p:spPr>
          <p:txBody>
            <a:bodyPr wrap="square" lIns="0" tIns="0" rIns="0" bIns="0" rtlCol="0" anchor="t">
              <a:spAutoFit/>
            </a:bodyPr>
            <a:lstStyle/>
            <a:p>
              <a:pPr lvl="0"/>
              <a:r>
                <a:rPr lang="en-US" sz="2400" dirty="0"/>
                <a:t>Microgrid feasibility study –Assessing energy needs, infrastructure, and potential for microgrid deployment.</a:t>
              </a:r>
            </a:p>
          </p:txBody>
        </p:sp>
        <p:sp>
          <p:nvSpPr>
            <p:cNvPr id="15" name="TextBox 15"/>
            <p:cNvSpPr txBox="1"/>
            <p:nvPr/>
          </p:nvSpPr>
          <p:spPr>
            <a:xfrm>
              <a:off x="1402915" y="763920"/>
              <a:ext cx="3874931" cy="974625"/>
            </a:xfrm>
            <a:prstGeom prst="rect">
              <a:avLst/>
            </a:prstGeom>
          </p:spPr>
          <p:txBody>
            <a:bodyPr lIns="0" tIns="0" rIns="0" bIns="0" rtlCol="0" anchor="t">
              <a:spAutoFit/>
            </a:bodyPr>
            <a:lstStyle/>
            <a:p>
              <a:pPr algn="ctr">
                <a:lnSpc>
                  <a:spcPts val="5671"/>
                </a:lnSpc>
              </a:pPr>
              <a:endParaRPr lang="en-US" sz="5907" spc="-484" dirty="0">
                <a:solidFill>
                  <a:srgbClr val="F1F0EC"/>
                </a:solidFill>
                <a:latin typeface="Public Sans"/>
              </a:endParaRPr>
            </a:p>
          </p:txBody>
        </p:sp>
        <p:grpSp>
          <p:nvGrpSpPr>
            <p:cNvPr id="16" name="Group 16"/>
            <p:cNvGrpSpPr/>
            <p:nvPr/>
          </p:nvGrpSpPr>
          <p:grpSpPr>
            <a:xfrm>
              <a:off x="0" y="8959993"/>
              <a:ext cx="6680757" cy="3623529"/>
              <a:chOff x="0" y="0"/>
              <a:chExt cx="1544063" cy="837473"/>
            </a:xfrm>
          </p:grpSpPr>
          <p:sp>
            <p:nvSpPr>
              <p:cNvPr id="17" name="Freeform 17"/>
              <p:cNvSpPr/>
              <p:nvPr/>
            </p:nvSpPr>
            <p:spPr>
              <a:xfrm>
                <a:off x="0" y="0"/>
                <a:ext cx="1544063" cy="837473"/>
              </a:xfrm>
              <a:custGeom>
                <a:avLst/>
                <a:gdLst/>
                <a:ahLst/>
                <a:cxnLst/>
                <a:rect l="l" t="t" r="r" b="b"/>
                <a:pathLst>
                  <a:path w="1544063" h="837473">
                    <a:moveTo>
                      <a:pt x="23177" y="0"/>
                    </a:moveTo>
                    <a:lnTo>
                      <a:pt x="1520886" y="0"/>
                    </a:lnTo>
                    <a:cubicBezTo>
                      <a:pt x="1527033" y="0"/>
                      <a:pt x="1532928" y="2442"/>
                      <a:pt x="1537274" y="6788"/>
                    </a:cubicBezTo>
                    <a:cubicBezTo>
                      <a:pt x="1541621" y="11135"/>
                      <a:pt x="1544063" y="17030"/>
                      <a:pt x="1544063" y="23177"/>
                    </a:cubicBezTo>
                    <a:lnTo>
                      <a:pt x="1544063" y="814297"/>
                    </a:lnTo>
                    <a:cubicBezTo>
                      <a:pt x="1544063" y="820443"/>
                      <a:pt x="1541621" y="826339"/>
                      <a:pt x="1537274" y="830685"/>
                    </a:cubicBezTo>
                    <a:cubicBezTo>
                      <a:pt x="1532928" y="835031"/>
                      <a:pt x="1527033" y="837473"/>
                      <a:pt x="1520886" y="837473"/>
                    </a:cubicBezTo>
                    <a:lnTo>
                      <a:pt x="23177" y="837473"/>
                    </a:lnTo>
                    <a:cubicBezTo>
                      <a:pt x="17030" y="837473"/>
                      <a:pt x="11135" y="835031"/>
                      <a:pt x="6788" y="830685"/>
                    </a:cubicBezTo>
                    <a:cubicBezTo>
                      <a:pt x="2442" y="826339"/>
                      <a:pt x="0" y="820443"/>
                      <a:pt x="0" y="814297"/>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18" name="TextBox 18"/>
              <p:cNvSpPr txBox="1"/>
              <p:nvPr/>
            </p:nvSpPr>
            <p:spPr>
              <a:xfrm>
                <a:off x="0" y="85725"/>
                <a:ext cx="1544063" cy="751748"/>
              </a:xfrm>
              <a:prstGeom prst="rect">
                <a:avLst/>
              </a:prstGeom>
            </p:spPr>
            <p:txBody>
              <a:bodyPr lIns="46170" tIns="46170" rIns="46170" bIns="46170" rtlCol="0" anchor="ctr"/>
              <a:lstStyle/>
              <a:p>
                <a:pPr algn="ctr">
                  <a:lnSpc>
                    <a:spcPts val="1924"/>
                  </a:lnSpc>
                </a:pPr>
                <a:endParaRPr/>
              </a:p>
            </p:txBody>
          </p:sp>
        </p:grpSp>
        <p:sp>
          <p:nvSpPr>
            <p:cNvPr id="19" name="TextBox 19"/>
            <p:cNvSpPr txBox="1"/>
            <p:nvPr/>
          </p:nvSpPr>
          <p:spPr>
            <a:xfrm>
              <a:off x="911193" y="9744890"/>
              <a:ext cx="5286533" cy="1969770"/>
            </a:xfrm>
            <a:prstGeom prst="rect">
              <a:avLst/>
            </a:prstGeom>
          </p:spPr>
          <p:txBody>
            <a:bodyPr lIns="0" tIns="0" rIns="0" bIns="0" rtlCol="0" anchor="t">
              <a:spAutoFit/>
            </a:bodyPr>
            <a:lstStyle/>
            <a:p>
              <a:pPr lvl="0"/>
              <a:r>
                <a:rPr lang="en-US" sz="2400" dirty="0"/>
                <a:t>Microgrid construction &amp; deployment – Implementing and integrating microgrid components.</a:t>
              </a:r>
            </a:p>
          </p:txBody>
        </p:sp>
        <p:sp>
          <p:nvSpPr>
            <p:cNvPr id="20" name="TextBox 20"/>
            <p:cNvSpPr txBox="1"/>
            <p:nvPr/>
          </p:nvSpPr>
          <p:spPr>
            <a:xfrm>
              <a:off x="1425644" y="9458396"/>
              <a:ext cx="3867588" cy="974625"/>
            </a:xfrm>
            <a:prstGeom prst="rect">
              <a:avLst/>
            </a:prstGeom>
          </p:spPr>
          <p:txBody>
            <a:bodyPr lIns="0" tIns="0" rIns="0" bIns="0" rtlCol="0" anchor="t">
              <a:spAutoFit/>
            </a:bodyPr>
            <a:lstStyle/>
            <a:p>
              <a:pPr algn="ctr">
                <a:lnSpc>
                  <a:spcPts val="5671"/>
                </a:lnSpc>
              </a:pPr>
              <a:r>
                <a:rPr lang="en-US" sz="5907" spc="-484" dirty="0">
                  <a:solidFill>
                    <a:srgbClr val="F1F0EC"/>
                  </a:solidFill>
                  <a:latin typeface="Public Sans"/>
                </a:rPr>
                <a:t>.</a:t>
              </a:r>
            </a:p>
          </p:txBody>
        </p:sp>
        <p:grpSp>
          <p:nvGrpSpPr>
            <p:cNvPr id="21" name="Group 21"/>
            <p:cNvGrpSpPr/>
            <p:nvPr/>
          </p:nvGrpSpPr>
          <p:grpSpPr>
            <a:xfrm>
              <a:off x="12707" y="4298240"/>
              <a:ext cx="6680757" cy="4282603"/>
              <a:chOff x="0" y="0"/>
              <a:chExt cx="1544063" cy="989799"/>
            </a:xfrm>
          </p:grpSpPr>
          <p:sp>
            <p:nvSpPr>
              <p:cNvPr id="22" name="Freeform 22"/>
              <p:cNvSpPr/>
              <p:nvPr/>
            </p:nvSpPr>
            <p:spPr>
              <a:xfrm>
                <a:off x="0" y="0"/>
                <a:ext cx="1544063" cy="989799"/>
              </a:xfrm>
              <a:custGeom>
                <a:avLst/>
                <a:gdLst/>
                <a:ahLst/>
                <a:cxnLst/>
                <a:rect l="l" t="t" r="r" b="b"/>
                <a:pathLst>
                  <a:path w="1544063" h="989799">
                    <a:moveTo>
                      <a:pt x="23177" y="0"/>
                    </a:moveTo>
                    <a:lnTo>
                      <a:pt x="1520886" y="0"/>
                    </a:lnTo>
                    <a:cubicBezTo>
                      <a:pt x="1527033" y="0"/>
                      <a:pt x="1532928" y="2442"/>
                      <a:pt x="1537274" y="6788"/>
                    </a:cubicBezTo>
                    <a:cubicBezTo>
                      <a:pt x="1541621" y="11135"/>
                      <a:pt x="1544063" y="17030"/>
                      <a:pt x="1544063" y="23177"/>
                    </a:cubicBezTo>
                    <a:lnTo>
                      <a:pt x="1544063" y="966622"/>
                    </a:lnTo>
                    <a:cubicBezTo>
                      <a:pt x="1544063" y="972769"/>
                      <a:pt x="1541621" y="978664"/>
                      <a:pt x="1537274" y="983011"/>
                    </a:cubicBezTo>
                    <a:cubicBezTo>
                      <a:pt x="1532928" y="987357"/>
                      <a:pt x="1527033" y="989799"/>
                      <a:pt x="1520886" y="989799"/>
                    </a:cubicBezTo>
                    <a:lnTo>
                      <a:pt x="23177" y="989799"/>
                    </a:lnTo>
                    <a:cubicBezTo>
                      <a:pt x="17030" y="989799"/>
                      <a:pt x="11135" y="987357"/>
                      <a:pt x="6788" y="983011"/>
                    </a:cubicBezTo>
                    <a:cubicBezTo>
                      <a:pt x="2442" y="978664"/>
                      <a:pt x="0" y="972769"/>
                      <a:pt x="0" y="966622"/>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23" name="TextBox 23"/>
              <p:cNvSpPr txBox="1"/>
              <p:nvPr/>
            </p:nvSpPr>
            <p:spPr>
              <a:xfrm>
                <a:off x="0" y="85725"/>
                <a:ext cx="1544063" cy="904074"/>
              </a:xfrm>
              <a:prstGeom prst="rect">
                <a:avLst/>
              </a:prstGeom>
            </p:spPr>
            <p:txBody>
              <a:bodyPr lIns="46170" tIns="46170" rIns="46170" bIns="46170" rtlCol="0" anchor="ctr"/>
              <a:lstStyle/>
              <a:p>
                <a:pPr algn="ctr">
                  <a:lnSpc>
                    <a:spcPts val="1924"/>
                  </a:lnSpc>
                </a:pPr>
                <a:endParaRPr/>
              </a:p>
            </p:txBody>
          </p:sp>
        </p:grpSp>
        <p:sp>
          <p:nvSpPr>
            <p:cNvPr id="24" name="TextBox 24"/>
            <p:cNvSpPr txBox="1"/>
            <p:nvPr/>
          </p:nvSpPr>
          <p:spPr>
            <a:xfrm>
              <a:off x="717507" y="5489355"/>
              <a:ext cx="5296569" cy="1969770"/>
            </a:xfrm>
            <a:prstGeom prst="rect">
              <a:avLst/>
            </a:prstGeom>
          </p:spPr>
          <p:txBody>
            <a:bodyPr lIns="0" tIns="0" rIns="0" bIns="0" rtlCol="0" anchor="t">
              <a:spAutoFit/>
            </a:bodyPr>
            <a:lstStyle/>
            <a:p>
              <a:pPr lvl="0"/>
              <a:r>
                <a:rPr lang="en-US" sz="2400" dirty="0"/>
                <a:t>Design &amp; engineering analysis– Developing system architecture, technical design, and regulatory compliance assessment.</a:t>
              </a:r>
            </a:p>
          </p:txBody>
        </p:sp>
        <p:sp>
          <p:nvSpPr>
            <p:cNvPr id="25" name="TextBox 25"/>
            <p:cNvSpPr txBox="1"/>
            <p:nvPr/>
          </p:nvSpPr>
          <p:spPr>
            <a:xfrm>
              <a:off x="1428327" y="4919541"/>
              <a:ext cx="3874931" cy="974625"/>
            </a:xfrm>
            <a:prstGeom prst="rect">
              <a:avLst/>
            </a:prstGeom>
          </p:spPr>
          <p:txBody>
            <a:bodyPr lIns="0" tIns="0" rIns="0" bIns="0" rtlCol="0" anchor="t">
              <a:spAutoFit/>
            </a:bodyPr>
            <a:lstStyle/>
            <a:p>
              <a:pPr algn="ctr">
                <a:lnSpc>
                  <a:spcPts val="5671"/>
                </a:lnSpc>
              </a:pPr>
              <a:endParaRPr lang="en-US" sz="5907" spc="-484" dirty="0">
                <a:solidFill>
                  <a:srgbClr val="F1F0EC"/>
                </a:solidFill>
                <a:latin typeface="Public Sans"/>
              </a:endParaRPr>
            </a:p>
          </p:txBody>
        </p:sp>
      </p:grpSp>
      <p:sp>
        <p:nvSpPr>
          <p:cNvPr id="26" name="TextBox 26"/>
          <p:cNvSpPr txBox="1"/>
          <p:nvPr/>
        </p:nvSpPr>
        <p:spPr>
          <a:xfrm>
            <a:off x="13237538" y="2788920"/>
            <a:ext cx="3549470" cy="1659255"/>
          </a:xfrm>
          <a:prstGeom prst="rect">
            <a:avLst/>
          </a:prstGeom>
        </p:spPr>
        <p:txBody>
          <a:bodyPr lIns="0" tIns="0" rIns="0" bIns="0" rtlCol="0" anchor="t">
            <a:spAutoFit/>
          </a:bodyPr>
          <a:lstStyle/>
          <a:p>
            <a:pPr marL="0" lvl="0" indent="0" algn="just">
              <a:lnSpc>
                <a:spcPts val="1890"/>
              </a:lnSpc>
              <a:spcBef>
                <a:spcPct val="0"/>
              </a:spcBef>
            </a:pPr>
            <a:r>
              <a:rPr lang="en-US" sz="1400" u="none" spc="84">
                <a:solidFill>
                  <a:srgbClr val="F1F0EC"/>
                </a:solidFill>
                <a:latin typeface="Public Sans Medium"/>
              </a:rPr>
              <a:t>Lorem ipsum dolor sit amet, consectetur adipiscing elit, sed do eiusmod tempor incididunt ut labore et dolore magna aliqua. Ut enim ad minim veniam, quis nostrud exercitation ullamco laboris nisi ut aliquip ex ea commodo consequat.</a:t>
            </a:r>
          </a:p>
        </p:txBody>
      </p:sp>
      <p:sp>
        <p:nvSpPr>
          <p:cNvPr id="27" name="TextBox 27"/>
          <p:cNvSpPr txBox="1"/>
          <p:nvPr/>
        </p:nvSpPr>
        <p:spPr>
          <a:xfrm>
            <a:off x="13713890" y="1857375"/>
            <a:ext cx="2596765" cy="855345"/>
          </a:xfrm>
          <a:prstGeom prst="rect">
            <a:avLst/>
          </a:prstGeom>
        </p:spPr>
        <p:txBody>
          <a:bodyPr lIns="0" tIns="0" rIns="0" bIns="0" rtlCol="0" anchor="t">
            <a:spAutoFit/>
          </a:bodyPr>
          <a:lstStyle/>
          <a:p>
            <a:pPr algn="ctr">
              <a:lnSpc>
                <a:spcPts val="6240"/>
              </a:lnSpc>
            </a:pPr>
            <a:r>
              <a:rPr lang="en-US" sz="6500" spc="-533">
                <a:solidFill>
                  <a:srgbClr val="F1F0EC"/>
                </a:solidFill>
                <a:latin typeface="Public Sans"/>
              </a:rPr>
              <a:t>02.</a:t>
            </a:r>
          </a:p>
        </p:txBody>
      </p:sp>
      <p:sp>
        <p:nvSpPr>
          <p:cNvPr id="28" name="TextBox 28"/>
          <p:cNvSpPr txBox="1"/>
          <p:nvPr/>
        </p:nvSpPr>
        <p:spPr>
          <a:xfrm>
            <a:off x="13233606" y="6903720"/>
            <a:ext cx="3549470" cy="1659255"/>
          </a:xfrm>
          <a:prstGeom prst="rect">
            <a:avLst/>
          </a:prstGeom>
        </p:spPr>
        <p:txBody>
          <a:bodyPr lIns="0" tIns="0" rIns="0" bIns="0" rtlCol="0" anchor="t">
            <a:spAutoFit/>
          </a:bodyPr>
          <a:lstStyle/>
          <a:p>
            <a:pPr marL="0" lvl="0" indent="0" algn="just">
              <a:lnSpc>
                <a:spcPts val="1890"/>
              </a:lnSpc>
              <a:spcBef>
                <a:spcPct val="0"/>
              </a:spcBef>
            </a:pPr>
            <a:r>
              <a:rPr lang="en-US" sz="1400" u="none" spc="84">
                <a:solidFill>
                  <a:srgbClr val="F1F0EC"/>
                </a:solidFill>
                <a:latin typeface="Public Sans Medium"/>
              </a:rPr>
              <a:t>Lorem ipsum dolor sit amet, consectetur adipiscing elit, sed do eiusmod tempor incididunt ut labore et dolore magna aliqua. Ut enim ad minim veniam, quis nostrud exercitation ullamco laboris nisi ut aliquip ex ea commodo consequat.</a:t>
            </a:r>
          </a:p>
        </p:txBody>
      </p:sp>
      <p:sp>
        <p:nvSpPr>
          <p:cNvPr id="29" name="TextBox 29"/>
          <p:cNvSpPr txBox="1"/>
          <p:nvPr/>
        </p:nvSpPr>
        <p:spPr>
          <a:xfrm>
            <a:off x="13709959" y="5972175"/>
            <a:ext cx="2596765" cy="855345"/>
          </a:xfrm>
          <a:prstGeom prst="rect">
            <a:avLst/>
          </a:prstGeom>
        </p:spPr>
        <p:txBody>
          <a:bodyPr lIns="0" tIns="0" rIns="0" bIns="0" rtlCol="0" anchor="t">
            <a:spAutoFit/>
          </a:bodyPr>
          <a:lstStyle/>
          <a:p>
            <a:pPr algn="ctr">
              <a:lnSpc>
                <a:spcPts val="6240"/>
              </a:lnSpc>
            </a:pPr>
            <a:r>
              <a:rPr lang="en-US" sz="6500" spc="-533">
                <a:solidFill>
                  <a:srgbClr val="F1F0EC"/>
                </a:solidFill>
                <a:latin typeface="Public Sans"/>
              </a:rPr>
              <a:t>04.</a:t>
            </a:r>
          </a:p>
        </p:txBody>
      </p:sp>
      <p:grpSp>
        <p:nvGrpSpPr>
          <p:cNvPr id="30" name="Group 30"/>
          <p:cNvGrpSpPr/>
          <p:nvPr/>
        </p:nvGrpSpPr>
        <p:grpSpPr>
          <a:xfrm>
            <a:off x="12838715" y="424679"/>
            <a:ext cx="5020098" cy="9437642"/>
            <a:chOff x="0" y="0"/>
            <a:chExt cx="6693464" cy="12583522"/>
          </a:xfrm>
        </p:grpSpPr>
        <p:grpSp>
          <p:nvGrpSpPr>
            <p:cNvPr id="31" name="Group 31"/>
            <p:cNvGrpSpPr/>
            <p:nvPr/>
          </p:nvGrpSpPr>
          <p:grpSpPr>
            <a:xfrm>
              <a:off x="0" y="0"/>
              <a:ext cx="6680757" cy="3919090"/>
              <a:chOff x="0" y="0"/>
              <a:chExt cx="1544063" cy="905784"/>
            </a:xfrm>
          </p:grpSpPr>
          <p:sp>
            <p:nvSpPr>
              <p:cNvPr id="32" name="Freeform 32"/>
              <p:cNvSpPr/>
              <p:nvPr/>
            </p:nvSpPr>
            <p:spPr>
              <a:xfrm>
                <a:off x="0" y="0"/>
                <a:ext cx="1544063" cy="905784"/>
              </a:xfrm>
              <a:custGeom>
                <a:avLst/>
                <a:gdLst/>
                <a:ahLst/>
                <a:cxnLst/>
                <a:rect l="l" t="t" r="r" b="b"/>
                <a:pathLst>
                  <a:path w="1544063" h="905784">
                    <a:moveTo>
                      <a:pt x="23177" y="0"/>
                    </a:moveTo>
                    <a:lnTo>
                      <a:pt x="1520886" y="0"/>
                    </a:lnTo>
                    <a:cubicBezTo>
                      <a:pt x="1527033" y="0"/>
                      <a:pt x="1532928" y="2442"/>
                      <a:pt x="1537274" y="6788"/>
                    </a:cubicBezTo>
                    <a:cubicBezTo>
                      <a:pt x="1541621" y="11135"/>
                      <a:pt x="1544063" y="17030"/>
                      <a:pt x="1544063" y="23177"/>
                    </a:cubicBezTo>
                    <a:lnTo>
                      <a:pt x="1544063" y="882607"/>
                    </a:lnTo>
                    <a:cubicBezTo>
                      <a:pt x="1544063" y="888754"/>
                      <a:pt x="1541621" y="894649"/>
                      <a:pt x="1537274" y="898995"/>
                    </a:cubicBezTo>
                    <a:cubicBezTo>
                      <a:pt x="1532928" y="903342"/>
                      <a:pt x="1527033" y="905784"/>
                      <a:pt x="1520886" y="905784"/>
                    </a:cubicBezTo>
                    <a:lnTo>
                      <a:pt x="23177" y="905784"/>
                    </a:lnTo>
                    <a:cubicBezTo>
                      <a:pt x="17030" y="905784"/>
                      <a:pt x="11135" y="903342"/>
                      <a:pt x="6788" y="898995"/>
                    </a:cubicBezTo>
                    <a:cubicBezTo>
                      <a:pt x="2442" y="894649"/>
                      <a:pt x="0" y="888754"/>
                      <a:pt x="0" y="882607"/>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33" name="TextBox 33"/>
              <p:cNvSpPr txBox="1"/>
              <p:nvPr/>
            </p:nvSpPr>
            <p:spPr>
              <a:xfrm>
                <a:off x="0" y="85725"/>
                <a:ext cx="1544063" cy="820059"/>
              </a:xfrm>
              <a:prstGeom prst="rect">
                <a:avLst/>
              </a:prstGeom>
            </p:spPr>
            <p:txBody>
              <a:bodyPr lIns="46170" tIns="46170" rIns="46170" bIns="46170" rtlCol="0" anchor="ctr"/>
              <a:lstStyle/>
              <a:p>
                <a:pPr algn="ctr">
                  <a:lnSpc>
                    <a:spcPts val="1925"/>
                  </a:lnSpc>
                </a:pPr>
                <a:endParaRPr/>
              </a:p>
            </p:txBody>
          </p:sp>
        </p:grpSp>
        <p:sp>
          <p:nvSpPr>
            <p:cNvPr id="34" name="TextBox 34"/>
            <p:cNvSpPr txBox="1"/>
            <p:nvPr/>
          </p:nvSpPr>
          <p:spPr>
            <a:xfrm>
              <a:off x="876673" y="873156"/>
              <a:ext cx="5296569" cy="1969771"/>
            </a:xfrm>
            <a:prstGeom prst="rect">
              <a:avLst/>
            </a:prstGeom>
          </p:spPr>
          <p:txBody>
            <a:bodyPr lIns="0" tIns="0" rIns="0" bIns="0" rtlCol="0" anchor="t">
              <a:spAutoFit/>
            </a:bodyPr>
            <a:lstStyle/>
            <a:p>
              <a:pPr lvl="0"/>
              <a:r>
                <a:rPr lang="en-US" sz="2400" dirty="0"/>
                <a:t>Integration of battery storage for resilience – Supporting backup power and energy management</a:t>
              </a:r>
              <a:r>
                <a:rPr lang="en-US" dirty="0"/>
                <a:t>.</a:t>
              </a:r>
            </a:p>
          </p:txBody>
        </p:sp>
        <p:sp>
          <p:nvSpPr>
            <p:cNvPr id="35" name="TextBox 35"/>
            <p:cNvSpPr txBox="1"/>
            <p:nvPr/>
          </p:nvSpPr>
          <p:spPr>
            <a:xfrm>
              <a:off x="1402915" y="763920"/>
              <a:ext cx="3874931" cy="974625"/>
            </a:xfrm>
            <a:prstGeom prst="rect">
              <a:avLst/>
            </a:prstGeom>
          </p:spPr>
          <p:txBody>
            <a:bodyPr lIns="0" tIns="0" rIns="0" bIns="0" rtlCol="0" anchor="t">
              <a:spAutoFit/>
            </a:bodyPr>
            <a:lstStyle/>
            <a:p>
              <a:pPr algn="ctr">
                <a:lnSpc>
                  <a:spcPts val="5671"/>
                </a:lnSpc>
              </a:pPr>
              <a:endParaRPr lang="en-US" sz="5907" spc="-484" dirty="0">
                <a:solidFill>
                  <a:srgbClr val="F1F0EC"/>
                </a:solidFill>
                <a:latin typeface="Public Sans"/>
              </a:endParaRPr>
            </a:p>
          </p:txBody>
        </p:sp>
        <p:grpSp>
          <p:nvGrpSpPr>
            <p:cNvPr id="36" name="Group 36"/>
            <p:cNvGrpSpPr/>
            <p:nvPr/>
          </p:nvGrpSpPr>
          <p:grpSpPr>
            <a:xfrm>
              <a:off x="0" y="8959993"/>
              <a:ext cx="6680757" cy="3623529"/>
              <a:chOff x="0" y="0"/>
              <a:chExt cx="1544063" cy="837473"/>
            </a:xfrm>
          </p:grpSpPr>
          <p:sp>
            <p:nvSpPr>
              <p:cNvPr id="37" name="Freeform 37"/>
              <p:cNvSpPr/>
              <p:nvPr/>
            </p:nvSpPr>
            <p:spPr>
              <a:xfrm>
                <a:off x="0" y="0"/>
                <a:ext cx="1544063" cy="837473"/>
              </a:xfrm>
              <a:custGeom>
                <a:avLst/>
                <a:gdLst/>
                <a:ahLst/>
                <a:cxnLst/>
                <a:rect l="l" t="t" r="r" b="b"/>
                <a:pathLst>
                  <a:path w="1544063" h="837473">
                    <a:moveTo>
                      <a:pt x="23177" y="0"/>
                    </a:moveTo>
                    <a:lnTo>
                      <a:pt x="1520886" y="0"/>
                    </a:lnTo>
                    <a:cubicBezTo>
                      <a:pt x="1527033" y="0"/>
                      <a:pt x="1532928" y="2442"/>
                      <a:pt x="1537274" y="6788"/>
                    </a:cubicBezTo>
                    <a:cubicBezTo>
                      <a:pt x="1541621" y="11135"/>
                      <a:pt x="1544063" y="17030"/>
                      <a:pt x="1544063" y="23177"/>
                    </a:cubicBezTo>
                    <a:lnTo>
                      <a:pt x="1544063" y="814297"/>
                    </a:lnTo>
                    <a:cubicBezTo>
                      <a:pt x="1544063" y="820443"/>
                      <a:pt x="1541621" y="826339"/>
                      <a:pt x="1537274" y="830685"/>
                    </a:cubicBezTo>
                    <a:cubicBezTo>
                      <a:pt x="1532928" y="835031"/>
                      <a:pt x="1527033" y="837473"/>
                      <a:pt x="1520886" y="837473"/>
                    </a:cubicBezTo>
                    <a:lnTo>
                      <a:pt x="23177" y="837473"/>
                    </a:lnTo>
                    <a:cubicBezTo>
                      <a:pt x="17030" y="837473"/>
                      <a:pt x="11135" y="835031"/>
                      <a:pt x="6788" y="830685"/>
                    </a:cubicBezTo>
                    <a:cubicBezTo>
                      <a:pt x="2442" y="826339"/>
                      <a:pt x="0" y="820443"/>
                      <a:pt x="0" y="814297"/>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38" name="TextBox 38"/>
              <p:cNvSpPr txBox="1"/>
              <p:nvPr/>
            </p:nvSpPr>
            <p:spPr>
              <a:xfrm>
                <a:off x="0" y="85725"/>
                <a:ext cx="1544063" cy="751748"/>
              </a:xfrm>
              <a:prstGeom prst="rect">
                <a:avLst/>
              </a:prstGeom>
            </p:spPr>
            <p:txBody>
              <a:bodyPr lIns="46170" tIns="46170" rIns="46170" bIns="46170" rtlCol="0" anchor="ctr"/>
              <a:lstStyle/>
              <a:p>
                <a:pPr algn="ctr">
                  <a:lnSpc>
                    <a:spcPts val="1924"/>
                  </a:lnSpc>
                </a:pPr>
                <a:endParaRPr/>
              </a:p>
            </p:txBody>
          </p:sp>
        </p:grpSp>
        <p:sp>
          <p:nvSpPr>
            <p:cNvPr id="39" name="TextBox 39"/>
            <p:cNvSpPr txBox="1"/>
            <p:nvPr/>
          </p:nvSpPr>
          <p:spPr>
            <a:xfrm>
              <a:off x="716172" y="10610015"/>
              <a:ext cx="5286533" cy="378480"/>
            </a:xfrm>
            <a:prstGeom prst="rect">
              <a:avLst/>
            </a:prstGeom>
          </p:spPr>
          <p:txBody>
            <a:bodyPr lIns="0" tIns="0" rIns="0" bIns="0" rtlCol="0" anchor="t">
              <a:spAutoFit/>
            </a:bodyPr>
            <a:lstStyle/>
            <a:p>
              <a:pPr marL="0" lvl="0" indent="0" algn="just">
                <a:lnSpc>
                  <a:spcPts val="2429"/>
                </a:lnSpc>
                <a:spcBef>
                  <a:spcPct val="0"/>
                </a:spcBef>
              </a:pPr>
              <a:endParaRPr lang="en-US" sz="1799" spc="107" dirty="0">
                <a:solidFill>
                  <a:srgbClr val="F1F0EC"/>
                </a:solidFill>
                <a:latin typeface="Public Sans Medium"/>
              </a:endParaRPr>
            </a:p>
          </p:txBody>
        </p:sp>
        <p:sp>
          <p:nvSpPr>
            <p:cNvPr id="40" name="TextBox 40"/>
            <p:cNvSpPr txBox="1"/>
            <p:nvPr/>
          </p:nvSpPr>
          <p:spPr>
            <a:xfrm>
              <a:off x="1425644" y="9458395"/>
              <a:ext cx="3867588" cy="974625"/>
            </a:xfrm>
            <a:prstGeom prst="rect">
              <a:avLst/>
            </a:prstGeom>
          </p:spPr>
          <p:txBody>
            <a:bodyPr lIns="0" tIns="0" rIns="0" bIns="0" rtlCol="0" anchor="t">
              <a:spAutoFit/>
            </a:bodyPr>
            <a:lstStyle/>
            <a:p>
              <a:pPr algn="ctr">
                <a:lnSpc>
                  <a:spcPts val="5671"/>
                </a:lnSpc>
              </a:pPr>
              <a:endParaRPr lang="en-US" sz="5907" spc="-484" dirty="0">
                <a:solidFill>
                  <a:srgbClr val="F1F0EC"/>
                </a:solidFill>
                <a:latin typeface="Public Sans"/>
              </a:endParaRPr>
            </a:p>
          </p:txBody>
        </p:sp>
        <p:grpSp>
          <p:nvGrpSpPr>
            <p:cNvPr id="41" name="Group 41"/>
            <p:cNvGrpSpPr/>
            <p:nvPr/>
          </p:nvGrpSpPr>
          <p:grpSpPr>
            <a:xfrm>
              <a:off x="12707" y="4298240"/>
              <a:ext cx="6680757" cy="4282603"/>
              <a:chOff x="0" y="0"/>
              <a:chExt cx="1544063" cy="989799"/>
            </a:xfrm>
          </p:grpSpPr>
          <p:sp>
            <p:nvSpPr>
              <p:cNvPr id="42" name="Freeform 42"/>
              <p:cNvSpPr/>
              <p:nvPr/>
            </p:nvSpPr>
            <p:spPr>
              <a:xfrm>
                <a:off x="0" y="0"/>
                <a:ext cx="1544063" cy="989799"/>
              </a:xfrm>
              <a:custGeom>
                <a:avLst/>
                <a:gdLst/>
                <a:ahLst/>
                <a:cxnLst/>
                <a:rect l="l" t="t" r="r" b="b"/>
                <a:pathLst>
                  <a:path w="1544063" h="989799">
                    <a:moveTo>
                      <a:pt x="23177" y="0"/>
                    </a:moveTo>
                    <a:lnTo>
                      <a:pt x="1520886" y="0"/>
                    </a:lnTo>
                    <a:cubicBezTo>
                      <a:pt x="1527033" y="0"/>
                      <a:pt x="1532928" y="2442"/>
                      <a:pt x="1537274" y="6788"/>
                    </a:cubicBezTo>
                    <a:cubicBezTo>
                      <a:pt x="1541621" y="11135"/>
                      <a:pt x="1544063" y="17030"/>
                      <a:pt x="1544063" y="23177"/>
                    </a:cubicBezTo>
                    <a:lnTo>
                      <a:pt x="1544063" y="966622"/>
                    </a:lnTo>
                    <a:cubicBezTo>
                      <a:pt x="1544063" y="972769"/>
                      <a:pt x="1541621" y="978664"/>
                      <a:pt x="1537274" y="983011"/>
                    </a:cubicBezTo>
                    <a:cubicBezTo>
                      <a:pt x="1532928" y="987357"/>
                      <a:pt x="1527033" y="989799"/>
                      <a:pt x="1520886" y="989799"/>
                    </a:cubicBezTo>
                    <a:lnTo>
                      <a:pt x="23177" y="989799"/>
                    </a:lnTo>
                    <a:cubicBezTo>
                      <a:pt x="17030" y="989799"/>
                      <a:pt x="11135" y="987357"/>
                      <a:pt x="6788" y="983011"/>
                    </a:cubicBezTo>
                    <a:cubicBezTo>
                      <a:pt x="2442" y="978664"/>
                      <a:pt x="0" y="972769"/>
                      <a:pt x="0" y="966622"/>
                    </a:cubicBezTo>
                    <a:lnTo>
                      <a:pt x="0" y="23177"/>
                    </a:lnTo>
                    <a:cubicBezTo>
                      <a:pt x="0" y="17030"/>
                      <a:pt x="2442" y="11135"/>
                      <a:pt x="6788" y="6788"/>
                    </a:cubicBezTo>
                    <a:cubicBezTo>
                      <a:pt x="11135" y="2442"/>
                      <a:pt x="17030" y="0"/>
                      <a:pt x="23177" y="0"/>
                    </a:cubicBezTo>
                    <a:close/>
                  </a:path>
                </a:pathLst>
              </a:custGeom>
              <a:solidFill>
                <a:srgbClr val="3A855D"/>
              </a:solidFill>
            </p:spPr>
            <p:txBody>
              <a:bodyPr/>
              <a:lstStyle/>
              <a:p>
                <a:endParaRPr lang="en-US"/>
              </a:p>
            </p:txBody>
          </p:sp>
          <p:sp>
            <p:nvSpPr>
              <p:cNvPr id="43" name="TextBox 43"/>
              <p:cNvSpPr txBox="1"/>
              <p:nvPr/>
            </p:nvSpPr>
            <p:spPr>
              <a:xfrm>
                <a:off x="0" y="85725"/>
                <a:ext cx="1544063" cy="904074"/>
              </a:xfrm>
              <a:prstGeom prst="rect">
                <a:avLst/>
              </a:prstGeom>
            </p:spPr>
            <p:txBody>
              <a:bodyPr lIns="46170" tIns="46170" rIns="46170" bIns="46170" rtlCol="0" anchor="ctr"/>
              <a:lstStyle/>
              <a:p>
                <a:pPr algn="ctr">
                  <a:lnSpc>
                    <a:spcPts val="1924"/>
                  </a:lnSpc>
                </a:pPr>
                <a:endParaRPr/>
              </a:p>
            </p:txBody>
          </p:sp>
        </p:grpSp>
        <p:sp>
          <p:nvSpPr>
            <p:cNvPr id="44" name="TextBox 44"/>
            <p:cNvSpPr txBox="1"/>
            <p:nvPr/>
          </p:nvSpPr>
          <p:spPr>
            <a:xfrm>
              <a:off x="898445" y="5111142"/>
              <a:ext cx="5296569" cy="2462212"/>
            </a:xfrm>
            <a:prstGeom prst="rect">
              <a:avLst/>
            </a:prstGeom>
          </p:spPr>
          <p:txBody>
            <a:bodyPr lIns="0" tIns="0" rIns="0" bIns="0" rtlCol="0" anchor="t">
              <a:spAutoFit/>
            </a:bodyPr>
            <a:lstStyle/>
            <a:p>
              <a:pPr lvl="0"/>
              <a:r>
                <a:rPr lang="en-US" sz="2400" dirty="0"/>
                <a:t>Fossil and Renewable energy generation (solar, wind) within microgrid design – Enhancing sustainability and energy security.</a:t>
              </a:r>
            </a:p>
          </p:txBody>
        </p:sp>
        <p:sp>
          <p:nvSpPr>
            <p:cNvPr id="45" name="TextBox 45"/>
            <p:cNvSpPr txBox="1"/>
            <p:nvPr/>
          </p:nvSpPr>
          <p:spPr>
            <a:xfrm>
              <a:off x="1428327" y="4919542"/>
              <a:ext cx="3874931" cy="974625"/>
            </a:xfrm>
            <a:prstGeom prst="rect">
              <a:avLst/>
            </a:prstGeom>
          </p:spPr>
          <p:txBody>
            <a:bodyPr lIns="0" tIns="0" rIns="0" bIns="0" rtlCol="0" anchor="t">
              <a:spAutoFit/>
            </a:bodyPr>
            <a:lstStyle/>
            <a:p>
              <a:pPr algn="ctr">
                <a:lnSpc>
                  <a:spcPts val="5671"/>
                </a:lnSpc>
              </a:pPr>
              <a:endParaRPr lang="en-US" sz="5907" spc="-484" dirty="0">
                <a:solidFill>
                  <a:srgbClr val="F1F0EC"/>
                </a:solidFill>
                <a:latin typeface="Public Sans"/>
              </a:endParaRPr>
            </a:p>
          </p:txBody>
        </p:sp>
      </p:grpSp>
      <p:sp>
        <p:nvSpPr>
          <p:cNvPr id="48" name="TextBox 9">
            <a:extLst>
              <a:ext uri="{FF2B5EF4-FFF2-40B4-BE49-F238E27FC236}">
                <a16:creationId xmlns:a16="http://schemas.microsoft.com/office/drawing/2014/main" id="{B2920562-3EFD-A3FE-A1D4-8763074C2E5B}"/>
              </a:ext>
            </a:extLst>
          </p:cNvPr>
          <p:cNvSpPr txBox="1"/>
          <p:nvPr/>
        </p:nvSpPr>
        <p:spPr>
          <a:xfrm>
            <a:off x="13375844" y="7796426"/>
            <a:ext cx="4510558" cy="1426609"/>
          </a:xfrm>
          <a:prstGeom prst="rect">
            <a:avLst/>
          </a:prstGeom>
        </p:spPr>
        <p:txBody>
          <a:bodyPr wrap="square" lIns="0" tIns="0" rIns="0" bIns="0" rtlCol="0" anchor="t">
            <a:spAutoFit/>
          </a:bodyPr>
          <a:lstStyle/>
          <a:p>
            <a:pPr lvl="0"/>
            <a:r>
              <a:rPr lang="en-US" sz="2400" dirty="0"/>
              <a:t>Infrastructure upgrades for microgrid operation – Ensuring compatibility with existing systems.</a:t>
            </a:r>
          </a:p>
          <a:p>
            <a:pPr marL="0" lvl="0" indent="0">
              <a:lnSpc>
                <a:spcPts val="2699"/>
              </a:lnSpc>
              <a:spcBef>
                <a:spcPct val="0"/>
              </a:spcBef>
            </a:pPr>
            <a:endParaRPr lang="en-US" sz="1999" spc="119" dirty="0">
              <a:solidFill>
                <a:srgbClr val="3A855D"/>
              </a:solidFill>
              <a:latin typeface="Public Sans"/>
            </a:endParaRPr>
          </a:p>
        </p:txBody>
      </p:sp>
      <p:pic>
        <p:nvPicPr>
          <p:cNvPr id="49" name="Picture 48" descr="Logo, company name&#10;&#10;AI-generated content may be incorrect.">
            <a:extLst>
              <a:ext uri="{FF2B5EF4-FFF2-40B4-BE49-F238E27FC236}">
                <a16:creationId xmlns:a16="http://schemas.microsoft.com/office/drawing/2014/main" id="{81FCD8FB-7911-8B94-643B-FB80D4C745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95640" y="9355781"/>
            <a:ext cx="1847671" cy="9678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301" r="-1828" b="-16301"/>
            </a:stretch>
          </a:blipFill>
        </p:spPr>
        <p:txBody>
          <a:bodyPr/>
          <a:lstStyle/>
          <a:p>
            <a:endParaRPr lang="en-US"/>
          </a:p>
        </p:txBody>
      </p:sp>
      <p:sp>
        <p:nvSpPr>
          <p:cNvPr id="6" name="TextBox 6"/>
          <p:cNvSpPr txBox="1"/>
          <p:nvPr/>
        </p:nvSpPr>
        <p:spPr>
          <a:xfrm>
            <a:off x="3733801" y="952500"/>
            <a:ext cx="10407126" cy="1051570"/>
          </a:xfrm>
          <a:prstGeom prst="rect">
            <a:avLst/>
          </a:prstGeom>
        </p:spPr>
        <p:txBody>
          <a:bodyPr wrap="square" lIns="0" tIns="0" rIns="0" bIns="0" rtlCol="0" anchor="t">
            <a:spAutoFit/>
          </a:bodyPr>
          <a:lstStyle/>
          <a:p>
            <a:pPr algn="ctr">
              <a:lnSpc>
                <a:spcPts val="8159"/>
              </a:lnSpc>
            </a:pPr>
            <a:r>
              <a:rPr lang="en-US" sz="8499" spc="-696" dirty="0">
                <a:latin typeface="Public Sans"/>
              </a:rPr>
              <a:t>Evaluation and Scoring</a:t>
            </a:r>
          </a:p>
        </p:txBody>
      </p:sp>
      <p:sp>
        <p:nvSpPr>
          <p:cNvPr id="7" name="TextBox 7"/>
          <p:cNvSpPr txBox="1"/>
          <p:nvPr/>
        </p:nvSpPr>
        <p:spPr>
          <a:xfrm>
            <a:off x="2286000" y="2628900"/>
            <a:ext cx="13182600" cy="4693657"/>
          </a:xfrm>
          <a:prstGeom prst="rect">
            <a:avLst/>
          </a:prstGeom>
        </p:spPr>
        <p:txBody>
          <a:bodyPr wrap="square" lIns="0" tIns="0" rIns="0" bIns="0" rtlCol="0" anchor="t">
            <a:spAutoFit/>
          </a:bodyPr>
          <a:lstStyle/>
          <a:p>
            <a:pPr algn="ctr">
              <a:lnSpc>
                <a:spcPts val="2699"/>
              </a:lnSpc>
            </a:pPr>
            <a:r>
              <a:rPr lang="en-US" sz="3200" spc="119" dirty="0">
                <a:latin typeface="Public Sans"/>
              </a:rPr>
              <a:t>OEP will conduct a fair, comprehensive, and impartial evaluation of all applications based on:</a:t>
            </a:r>
          </a:p>
          <a:p>
            <a:pPr algn="ctr">
              <a:lnSpc>
                <a:spcPts val="2699"/>
              </a:lnSpc>
            </a:pPr>
            <a:endParaRPr lang="en-US" sz="3200" spc="119" dirty="0">
              <a:latin typeface="Public Sans"/>
            </a:endParaRPr>
          </a:p>
          <a:p>
            <a:pPr lvl="0" algn="ctr"/>
            <a:r>
              <a:rPr lang="en-US" sz="3200" dirty="0">
                <a:latin typeface="Public Sans" panose="020B0604020202020204" charset="0"/>
              </a:rPr>
              <a:t>Qualifications and Capabilities (50 Points)</a:t>
            </a:r>
          </a:p>
          <a:p>
            <a:pPr lvl="0" algn="ctr"/>
            <a:r>
              <a:rPr lang="en-US" sz="3200" dirty="0">
                <a:latin typeface="Public Sans" panose="020B0604020202020204" charset="0"/>
              </a:rPr>
              <a:t>Technical and Financial Feasibility (50 Points) </a:t>
            </a:r>
          </a:p>
          <a:p>
            <a:pPr lvl="0" algn="ctr"/>
            <a:r>
              <a:rPr lang="en-US" sz="3200" dirty="0">
                <a:latin typeface="Public Sans" panose="020B0604020202020204" charset="0"/>
              </a:rPr>
              <a:t>University Benefits and Impact (50 Points) </a:t>
            </a:r>
          </a:p>
          <a:p>
            <a:pPr lvl="0" algn="ctr"/>
            <a:r>
              <a:rPr lang="en-US" sz="3200" dirty="0">
                <a:latin typeface="Public Sans" panose="020B0604020202020204" charset="0"/>
              </a:rPr>
              <a:t>Community Benefits (50 Points) </a:t>
            </a:r>
          </a:p>
          <a:p>
            <a:pPr lvl="0" algn="ctr"/>
            <a:r>
              <a:rPr lang="en-US" sz="3200" dirty="0">
                <a:latin typeface="Public Sans" panose="020B0604020202020204" charset="0"/>
              </a:rPr>
              <a:t>Hazard Risks (50 Points) </a:t>
            </a:r>
          </a:p>
          <a:p>
            <a:pPr lvl="0" algn="ctr"/>
            <a:r>
              <a:rPr lang="en-US" sz="3200" dirty="0">
                <a:latin typeface="Public Sans" panose="020B0604020202020204" charset="0"/>
              </a:rPr>
              <a:t>Budget and Leveraged funding (50 Points)</a:t>
            </a:r>
          </a:p>
          <a:p>
            <a:pPr algn="ctr">
              <a:lnSpc>
                <a:spcPts val="2699"/>
              </a:lnSpc>
            </a:pPr>
            <a:endParaRPr lang="en-US" sz="3200" spc="119" dirty="0">
              <a:latin typeface="Public Sans"/>
            </a:endParaRPr>
          </a:p>
          <a:p>
            <a:pPr marL="0" lvl="0" indent="0" algn="ctr">
              <a:lnSpc>
                <a:spcPts val="2699"/>
              </a:lnSpc>
              <a:spcBef>
                <a:spcPct val="0"/>
              </a:spcBef>
            </a:pPr>
            <a:r>
              <a:rPr lang="en-US" sz="3200" spc="119" dirty="0">
                <a:latin typeface="Public Sans"/>
              </a:rPr>
              <a:t>Top scoring projects will be notified of selection and next steps.</a:t>
            </a:r>
          </a:p>
        </p:txBody>
      </p:sp>
      <p:grpSp>
        <p:nvGrpSpPr>
          <p:cNvPr id="8" name="Group 3">
            <a:extLst>
              <a:ext uri="{FF2B5EF4-FFF2-40B4-BE49-F238E27FC236}">
                <a16:creationId xmlns:a16="http://schemas.microsoft.com/office/drawing/2014/main" id="{EF086886-E672-2353-1A71-5BE1379D2579}"/>
              </a:ext>
            </a:extLst>
          </p:cNvPr>
          <p:cNvGrpSpPr/>
          <p:nvPr/>
        </p:nvGrpSpPr>
        <p:grpSpPr>
          <a:xfrm>
            <a:off x="0" y="8572500"/>
            <a:ext cx="18288000" cy="1714501"/>
            <a:chOff x="0" y="0"/>
            <a:chExt cx="7796805" cy="1495993"/>
          </a:xfrm>
        </p:grpSpPr>
        <p:sp>
          <p:nvSpPr>
            <p:cNvPr id="9" name="Freeform 4">
              <a:extLst>
                <a:ext uri="{FF2B5EF4-FFF2-40B4-BE49-F238E27FC236}">
                  <a16:creationId xmlns:a16="http://schemas.microsoft.com/office/drawing/2014/main" id="{E18F1037-48B8-5966-12F8-699D1EBAE5E3}"/>
                </a:ext>
              </a:extLst>
            </p:cNvPr>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10" name="TextBox 5">
              <a:extLst>
                <a:ext uri="{FF2B5EF4-FFF2-40B4-BE49-F238E27FC236}">
                  <a16:creationId xmlns:a16="http://schemas.microsoft.com/office/drawing/2014/main" id="{90D4D5CE-B418-12B8-D113-8E5871ADDCAD}"/>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11" name="Picture 10" descr="Logo, company name&#10;&#10;AI-generated content may be incorrect.">
            <a:extLst>
              <a:ext uri="{FF2B5EF4-FFF2-40B4-BE49-F238E27FC236}">
                <a16:creationId xmlns:a16="http://schemas.microsoft.com/office/drawing/2014/main" id="{5EC3070D-6A94-B799-CE9E-2E9905448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73400" y="8799058"/>
            <a:ext cx="2345575" cy="12286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6301" r="-1828" b="-16301"/>
            </a:stretch>
          </a:blipFill>
        </p:spPr>
        <p:txBody>
          <a:bodyPr/>
          <a:lstStyle/>
          <a:p>
            <a:endParaRPr lang="en-US" dirty="0"/>
          </a:p>
        </p:txBody>
      </p:sp>
      <p:sp>
        <p:nvSpPr>
          <p:cNvPr id="8" name="TextBox 8"/>
          <p:cNvSpPr txBox="1"/>
          <p:nvPr/>
        </p:nvSpPr>
        <p:spPr>
          <a:xfrm>
            <a:off x="4267200" y="736471"/>
            <a:ext cx="10515600" cy="1051570"/>
          </a:xfrm>
          <a:prstGeom prst="rect">
            <a:avLst/>
          </a:prstGeom>
        </p:spPr>
        <p:txBody>
          <a:bodyPr wrap="square" lIns="0" tIns="0" rIns="0" bIns="0" rtlCol="0" anchor="t">
            <a:spAutoFit/>
          </a:bodyPr>
          <a:lstStyle/>
          <a:p>
            <a:pPr algn="ctr">
              <a:lnSpc>
                <a:spcPts val="8159"/>
              </a:lnSpc>
            </a:pPr>
            <a:r>
              <a:rPr lang="en-US" sz="8499" spc="-696" dirty="0">
                <a:latin typeface="Public Sans"/>
              </a:rPr>
              <a:t>Application Overview</a:t>
            </a:r>
          </a:p>
        </p:txBody>
      </p:sp>
      <p:sp>
        <p:nvSpPr>
          <p:cNvPr id="9" name="TextBox 9"/>
          <p:cNvSpPr txBox="1"/>
          <p:nvPr/>
        </p:nvSpPr>
        <p:spPr>
          <a:xfrm>
            <a:off x="990600" y="1788042"/>
            <a:ext cx="16514460" cy="7936083"/>
          </a:xfrm>
          <a:prstGeom prst="rect">
            <a:avLst/>
          </a:prstGeom>
        </p:spPr>
        <p:txBody>
          <a:bodyPr wrap="square" lIns="0" tIns="0" rIns="0" bIns="0" rtlCol="0" anchor="t">
            <a:spAutoFit/>
          </a:bodyPr>
          <a:lstStyle/>
          <a:p>
            <a:pPr algn="ctr">
              <a:lnSpc>
                <a:spcPts val="2699"/>
              </a:lnSpc>
            </a:pPr>
            <a:endParaRPr lang="en-US" sz="3600" spc="119" dirty="0">
              <a:latin typeface="Public Sans" panose="020B0604020202020204" charset="0"/>
            </a:endParaRPr>
          </a:p>
          <a:p>
            <a:pPr algn="ctr">
              <a:lnSpc>
                <a:spcPts val="2699"/>
              </a:lnSpc>
            </a:pPr>
            <a:r>
              <a:rPr lang="en-US" sz="3600" dirty="0">
                <a:latin typeface="Public Sans" panose="020B0604020202020204" charset="0"/>
              </a:rPr>
              <a:t>OEP is seeking applications for the Academic Institutions Microgrid Resilience Program.  </a:t>
            </a: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Applications open September 15, 2025 and all applications must be</a:t>
            </a: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 submitted electronically by 5:30 PM EST October 31st, 2025.</a:t>
            </a: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All application responses must be filed electronically through this page:</a:t>
            </a:r>
          </a:p>
          <a:p>
            <a:pPr algn="ctr">
              <a:lnSpc>
                <a:spcPts val="2699"/>
              </a:lnSpc>
            </a:pPr>
            <a:r>
              <a:rPr lang="en-US" sz="3600" spc="119" dirty="0">
                <a:latin typeface="Public Sans" panose="020B0604020202020204" charset="0"/>
              </a:rPr>
              <a:t>                                                                          </a:t>
            </a:r>
          </a:p>
          <a:p>
            <a:pPr algn="ctr">
              <a:lnSpc>
                <a:spcPts val="2699"/>
              </a:lnSpc>
            </a:pPr>
            <a:r>
              <a:rPr lang="en-US" sz="3600" spc="119" dirty="0">
                <a:latin typeface="Public Sans" panose="020B0604020202020204" charset="0"/>
              </a:rPr>
              <a:t> </a:t>
            </a:r>
            <a:r>
              <a:rPr lang="en-US" sz="3600" spc="119" dirty="0">
                <a:latin typeface="Public Sans" panose="020B0604020202020204" charset="0"/>
                <a:hlinkClick r:id="rId4"/>
              </a:rPr>
              <a:t>https://kentuckyofficeofenergypolicy.submittable.com/submit</a:t>
            </a:r>
            <a:r>
              <a:rPr lang="en-US" sz="3600" spc="119" dirty="0">
                <a:latin typeface="Public Sans" panose="020B0604020202020204" charset="0"/>
              </a:rPr>
              <a:t> </a:t>
            </a: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Two-to-Four year public Universities and not-for-profit Colleges are eligible to apply.</a:t>
            </a: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Kentucky plans to make one award of $2,000,000 by April 2026.</a:t>
            </a: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Grant Timeline: April 2026-July 2028</a:t>
            </a:r>
          </a:p>
          <a:p>
            <a:pPr marL="0" lvl="0" indent="0">
              <a:lnSpc>
                <a:spcPts val="2699"/>
              </a:lnSpc>
              <a:spcBef>
                <a:spcPct val="0"/>
              </a:spcBef>
            </a:pPr>
            <a:endParaRPr lang="en-US" sz="1999" spc="119" dirty="0">
              <a:solidFill>
                <a:srgbClr val="3A855D"/>
              </a:solidFill>
              <a:latin typeface="Public Sans"/>
            </a:endParaRPr>
          </a:p>
        </p:txBody>
      </p:sp>
      <p:grpSp>
        <p:nvGrpSpPr>
          <p:cNvPr id="11" name="Group 3">
            <a:extLst>
              <a:ext uri="{FF2B5EF4-FFF2-40B4-BE49-F238E27FC236}">
                <a16:creationId xmlns:a16="http://schemas.microsoft.com/office/drawing/2014/main" id="{42587257-7140-E326-CAFD-B7E460645850}"/>
              </a:ext>
            </a:extLst>
          </p:cNvPr>
          <p:cNvGrpSpPr/>
          <p:nvPr/>
        </p:nvGrpSpPr>
        <p:grpSpPr>
          <a:xfrm>
            <a:off x="0" y="9334499"/>
            <a:ext cx="18288000" cy="952501"/>
            <a:chOff x="0" y="0"/>
            <a:chExt cx="7796805" cy="1495993"/>
          </a:xfrm>
        </p:grpSpPr>
        <p:sp>
          <p:nvSpPr>
            <p:cNvPr id="12" name="Freeform 4">
              <a:extLst>
                <a:ext uri="{FF2B5EF4-FFF2-40B4-BE49-F238E27FC236}">
                  <a16:creationId xmlns:a16="http://schemas.microsoft.com/office/drawing/2014/main" id="{6BA57D4B-E720-CD03-8A7D-D35D934EE719}"/>
                </a:ext>
              </a:extLst>
            </p:cNvPr>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dirty="0"/>
            </a:p>
          </p:txBody>
        </p:sp>
        <p:sp>
          <p:nvSpPr>
            <p:cNvPr id="13" name="TextBox 5">
              <a:extLst>
                <a:ext uri="{FF2B5EF4-FFF2-40B4-BE49-F238E27FC236}">
                  <a16:creationId xmlns:a16="http://schemas.microsoft.com/office/drawing/2014/main" id="{8DCD4122-370A-3C98-E0E1-0BB7DFA15530}"/>
                </a:ext>
              </a:extLst>
            </p:cNvPr>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pic>
        <p:nvPicPr>
          <p:cNvPr id="14" name="Picture 13" descr="Logo, company name&#10;&#10;AI-generated content may be incorrect.">
            <a:extLst>
              <a:ext uri="{FF2B5EF4-FFF2-40B4-BE49-F238E27FC236}">
                <a16:creationId xmlns:a16="http://schemas.microsoft.com/office/drawing/2014/main" id="{FC9FB669-4254-AC87-DDC2-4CD604C9BF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3000" y="9335143"/>
            <a:ext cx="1860507" cy="97455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9091669"/>
            <a:ext cx="18288000" cy="2131902"/>
            <a:chOff x="0" y="0"/>
            <a:chExt cx="7796805" cy="1495993"/>
          </a:xfrm>
        </p:grpSpPr>
        <p:sp>
          <p:nvSpPr>
            <p:cNvPr id="4" name="Freeform 4"/>
            <p:cNvSpPr/>
            <p:nvPr/>
          </p:nvSpPr>
          <p:spPr>
            <a:xfrm>
              <a:off x="0" y="0"/>
              <a:ext cx="7796805" cy="1495993"/>
            </a:xfrm>
            <a:custGeom>
              <a:avLst/>
              <a:gdLst/>
              <a:ahLst/>
              <a:cxnLst/>
              <a:rect l="l" t="t" r="r" b="b"/>
              <a:pathLst>
                <a:path w="7796805" h="1495993">
                  <a:moveTo>
                    <a:pt x="0" y="0"/>
                  </a:moveTo>
                  <a:lnTo>
                    <a:pt x="7796805" y="0"/>
                  </a:lnTo>
                  <a:lnTo>
                    <a:pt x="7796805" y="1495993"/>
                  </a:lnTo>
                  <a:lnTo>
                    <a:pt x="0" y="1495993"/>
                  </a:lnTo>
                  <a:close/>
                </a:path>
              </a:pathLst>
            </a:custGeom>
            <a:solidFill>
              <a:srgbClr val="3A855D"/>
            </a:solidFill>
          </p:spPr>
          <p:txBody>
            <a:bodyPr/>
            <a:lstStyle/>
            <a:p>
              <a:endParaRPr lang="en-US"/>
            </a:p>
          </p:txBody>
        </p:sp>
        <p:sp>
          <p:nvSpPr>
            <p:cNvPr id="5" name="TextBox 5"/>
            <p:cNvSpPr txBox="1"/>
            <p:nvPr/>
          </p:nvSpPr>
          <p:spPr>
            <a:xfrm>
              <a:off x="0" y="-28575"/>
              <a:ext cx="7796805" cy="1524568"/>
            </a:xfrm>
            <a:prstGeom prst="rect">
              <a:avLst/>
            </a:prstGeom>
          </p:spPr>
          <p:txBody>
            <a:bodyPr lIns="50800" tIns="50800" rIns="50800" bIns="50800" rtlCol="0" anchor="ctr"/>
            <a:lstStyle/>
            <a:p>
              <a:pPr algn="ctr">
                <a:lnSpc>
                  <a:spcPts val="1960"/>
                </a:lnSpc>
                <a:spcBef>
                  <a:spcPct val="0"/>
                </a:spcBef>
              </a:pPr>
              <a:endParaRPr/>
            </a:p>
          </p:txBody>
        </p:sp>
      </p:grpSp>
      <p:sp>
        <p:nvSpPr>
          <p:cNvPr id="8" name="TextBox 8"/>
          <p:cNvSpPr txBox="1"/>
          <p:nvPr/>
        </p:nvSpPr>
        <p:spPr>
          <a:xfrm>
            <a:off x="3597139" y="2037284"/>
            <a:ext cx="11093721" cy="1469890"/>
          </a:xfrm>
          <a:prstGeom prst="rect">
            <a:avLst/>
          </a:prstGeom>
        </p:spPr>
        <p:txBody>
          <a:bodyPr lIns="0" tIns="0" rIns="0" bIns="0" rtlCol="0" anchor="t">
            <a:spAutoFit/>
          </a:bodyPr>
          <a:lstStyle/>
          <a:p>
            <a:pPr algn="ctr">
              <a:lnSpc>
                <a:spcPts val="11309"/>
              </a:lnSpc>
            </a:pPr>
            <a:endParaRPr lang="en-US" sz="12999" spc="-1065" dirty="0">
              <a:solidFill>
                <a:srgbClr val="3A855D"/>
              </a:solidFill>
              <a:latin typeface="Public Sans"/>
            </a:endParaRPr>
          </a:p>
        </p:txBody>
      </p:sp>
      <p:sp>
        <p:nvSpPr>
          <p:cNvPr id="9" name="TextBox 9"/>
          <p:cNvSpPr txBox="1"/>
          <p:nvPr/>
        </p:nvSpPr>
        <p:spPr>
          <a:xfrm>
            <a:off x="2864013" y="927100"/>
            <a:ext cx="12559973" cy="288926"/>
          </a:xfrm>
          <a:prstGeom prst="rect">
            <a:avLst/>
          </a:prstGeom>
        </p:spPr>
        <p:txBody>
          <a:bodyPr lIns="0" tIns="0" rIns="0" bIns="0" rtlCol="0" anchor="t">
            <a:spAutoFit/>
          </a:bodyPr>
          <a:lstStyle/>
          <a:p>
            <a:pPr marL="0" lvl="0" indent="0" algn="ctr">
              <a:lnSpc>
                <a:spcPts val="1925"/>
              </a:lnSpc>
              <a:spcBef>
                <a:spcPct val="0"/>
              </a:spcBef>
            </a:pPr>
            <a:r>
              <a:rPr lang="en-US" sz="2500" spc="-205" dirty="0">
                <a:solidFill>
                  <a:srgbClr val="3A855D"/>
                </a:solidFill>
                <a:latin typeface="Public Sans"/>
              </a:rPr>
              <a:t>Presented by Kentucky Office of Energy Policy</a:t>
            </a:r>
          </a:p>
        </p:txBody>
      </p:sp>
      <p:sp>
        <p:nvSpPr>
          <p:cNvPr id="12" name="TextBox 11">
            <a:extLst>
              <a:ext uri="{FF2B5EF4-FFF2-40B4-BE49-F238E27FC236}">
                <a16:creationId xmlns:a16="http://schemas.microsoft.com/office/drawing/2014/main" id="{7B1B9470-E497-29EA-5017-0F0AFF1EB9F7}"/>
              </a:ext>
            </a:extLst>
          </p:cNvPr>
          <p:cNvSpPr txBox="1"/>
          <p:nvPr/>
        </p:nvSpPr>
        <p:spPr>
          <a:xfrm>
            <a:off x="2438400" y="2037285"/>
            <a:ext cx="13792199" cy="3920560"/>
          </a:xfrm>
          <a:prstGeom prst="rect">
            <a:avLst/>
          </a:prstGeom>
          <a:noFill/>
        </p:spPr>
        <p:txBody>
          <a:bodyPr wrap="square">
            <a:spAutoFit/>
          </a:bodyPr>
          <a:lstStyle/>
          <a:p>
            <a:pPr algn="ctr">
              <a:lnSpc>
                <a:spcPts val="2699"/>
              </a:lnSpc>
            </a:pPr>
            <a:r>
              <a:rPr lang="en-US" sz="3600" spc="119" dirty="0">
                <a:latin typeface="Public Sans" panose="020B0604020202020204" charset="0"/>
              </a:rPr>
              <a:t>Questions on the Microgrid Resilience Program application can be submitted to </a:t>
            </a:r>
            <a:r>
              <a:rPr lang="en-US" sz="3600" spc="119" dirty="0">
                <a:latin typeface="Public Sans" panose="020B0604020202020204" charset="0"/>
                <a:hlinkClick r:id="rId2"/>
              </a:rPr>
              <a:t>energy@Ky.gov</a:t>
            </a: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OEP may request additional information, as necessary.</a:t>
            </a:r>
          </a:p>
          <a:p>
            <a:pPr algn="ctr">
              <a:lnSpc>
                <a:spcPts val="2699"/>
              </a:lnSpc>
            </a:pPr>
            <a:endParaRPr lang="en-US" sz="3600" spc="119" dirty="0">
              <a:latin typeface="Public Sans" panose="020B0604020202020204" charset="0"/>
            </a:endParaRPr>
          </a:p>
          <a:p>
            <a:pPr algn="ctr">
              <a:lnSpc>
                <a:spcPts val="2699"/>
              </a:lnSpc>
            </a:pPr>
            <a:endParaRPr lang="en-US" sz="3600" spc="119" dirty="0">
              <a:latin typeface="Public Sans" panose="020B0604020202020204" charset="0"/>
            </a:endParaRPr>
          </a:p>
          <a:p>
            <a:pPr algn="ctr">
              <a:lnSpc>
                <a:spcPts val="2699"/>
              </a:lnSpc>
            </a:pPr>
            <a:r>
              <a:rPr lang="en-US" sz="3600" spc="119" dirty="0">
                <a:latin typeface="Public Sans" panose="020B0604020202020204" charset="0"/>
              </a:rPr>
              <a:t>More information can be found at:</a:t>
            </a:r>
            <a:r>
              <a:rPr lang="en-US" sz="3600" spc="119" dirty="0">
                <a:solidFill>
                  <a:srgbClr val="3A855D"/>
                </a:solidFill>
                <a:latin typeface="Public Sans" panose="020B0604020202020204" charset="0"/>
              </a:rPr>
              <a:t> </a:t>
            </a:r>
          </a:p>
          <a:p>
            <a:pPr algn="ctr">
              <a:lnSpc>
                <a:spcPts val="2699"/>
              </a:lnSpc>
            </a:pPr>
            <a:endParaRPr lang="en-US" sz="3600" spc="119" dirty="0">
              <a:solidFill>
                <a:srgbClr val="3A855D"/>
              </a:solidFill>
              <a:latin typeface="Public Sans" panose="020B0604020202020204" charset="0"/>
            </a:endParaRPr>
          </a:p>
          <a:p>
            <a:pPr algn="ctr">
              <a:lnSpc>
                <a:spcPts val="2699"/>
              </a:lnSpc>
            </a:pPr>
            <a:r>
              <a:rPr lang="en-US" sz="3600" dirty="0">
                <a:latin typeface="Public Sans" panose="020B0604020202020204" charset="0"/>
                <a:hlinkClick r:id="rId3"/>
              </a:rPr>
              <a:t>Academic Institution Micro-Grid Program - Kentucky Energy and Environment Cabinet</a:t>
            </a:r>
            <a:r>
              <a:rPr lang="en-US" sz="3600" dirty="0">
                <a:latin typeface="Public Sans" panose="020B0604020202020204" charset="0"/>
              </a:rPr>
              <a:t> </a:t>
            </a:r>
            <a:endParaRPr lang="en-US" sz="3600" spc="119" dirty="0">
              <a:solidFill>
                <a:srgbClr val="3A855D"/>
              </a:solidFill>
              <a:latin typeface="Public Sans" panose="020B0604020202020204" charset="0"/>
            </a:endParaRPr>
          </a:p>
        </p:txBody>
      </p:sp>
      <p:sp>
        <p:nvSpPr>
          <p:cNvPr id="14" name="TextBox 13">
            <a:extLst>
              <a:ext uri="{FF2B5EF4-FFF2-40B4-BE49-F238E27FC236}">
                <a16:creationId xmlns:a16="http://schemas.microsoft.com/office/drawing/2014/main" id="{09B361F9-BC58-440B-98B3-91714316E26B}"/>
              </a:ext>
            </a:extLst>
          </p:cNvPr>
          <p:cNvSpPr txBox="1"/>
          <p:nvPr/>
        </p:nvSpPr>
        <p:spPr>
          <a:xfrm>
            <a:off x="6305548" y="6600276"/>
            <a:ext cx="6057901" cy="2062103"/>
          </a:xfrm>
          <a:prstGeom prst="rect">
            <a:avLst/>
          </a:prstGeom>
          <a:noFill/>
        </p:spPr>
        <p:txBody>
          <a:bodyPr wrap="square">
            <a:spAutoFit/>
          </a:bodyPr>
          <a:lstStyle/>
          <a:p>
            <a:pPr algn="ctr"/>
            <a:r>
              <a:rPr lang="en-US" sz="3200" dirty="0">
                <a:latin typeface="Public Sans" panose="020B0604020202020204" charset="0"/>
              </a:rPr>
              <a:t>Amanda LeMaster</a:t>
            </a:r>
          </a:p>
          <a:p>
            <a:pPr algn="ctr"/>
            <a:r>
              <a:rPr lang="en-US" sz="3200" dirty="0">
                <a:latin typeface="Public Sans" panose="020B0604020202020204" charset="0"/>
              </a:rPr>
              <a:t>Energy Assurance Coordinator</a:t>
            </a:r>
          </a:p>
          <a:p>
            <a:pPr algn="ctr"/>
            <a:r>
              <a:rPr lang="en-US" sz="3200" dirty="0">
                <a:latin typeface="Public Sans" panose="020B0604020202020204" charset="0"/>
              </a:rPr>
              <a:t>KY Office of Energy Policy </a:t>
            </a:r>
          </a:p>
          <a:p>
            <a:pPr algn="ctr"/>
            <a:r>
              <a:rPr lang="en-US" sz="3200" dirty="0">
                <a:latin typeface="Public Sans" panose="020B0604020202020204" charset="0"/>
                <a:hlinkClick r:id="rId4">
                  <a:extLst>
                    <a:ext uri="{A12FA001-AC4F-418D-AE19-62706E023703}">
                      <ahyp:hlinkClr xmlns:ahyp="http://schemas.microsoft.com/office/drawing/2018/hyperlinkcolor" val="tx"/>
                    </a:ext>
                  </a:extLst>
                </a:hlinkClick>
              </a:rPr>
              <a:t>Amanda.lemaster@ky.gov</a:t>
            </a:r>
            <a:r>
              <a:rPr lang="en-US" sz="3200" dirty="0">
                <a:latin typeface="Public Sans" panose="020B0604020202020204" charset="0"/>
              </a:rPr>
              <a:t> </a:t>
            </a:r>
          </a:p>
        </p:txBody>
      </p:sp>
      <p:pic>
        <p:nvPicPr>
          <p:cNvPr id="15" name="Picture 14" descr="Logo, company name&#10;&#10;AI-generated content may be incorrect.">
            <a:extLst>
              <a:ext uri="{FF2B5EF4-FFF2-40B4-BE49-F238E27FC236}">
                <a16:creationId xmlns:a16="http://schemas.microsoft.com/office/drawing/2014/main" id="{FAD1598A-9B4A-C317-31BC-90CDD62213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7200" y="9258300"/>
            <a:ext cx="2345575" cy="1228635"/>
          </a:xfrm>
          <a:prstGeom prst="rect">
            <a:avLst/>
          </a:prstGeom>
        </p:spPr>
      </p:pic>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038CD9B88064A9ACD17F0993B0185" ma:contentTypeVersion="3" ma:contentTypeDescription="Create a new document." ma:contentTypeScope="" ma:versionID="d34beebd7b1ba81a4a89685a994749f5">
  <xsd:schema xmlns:xsd="http://www.w3.org/2001/XMLSchema" xmlns:xs="http://www.w3.org/2001/XMLSchema" xmlns:p="http://schemas.microsoft.com/office/2006/metadata/properties" xmlns:ns1="http://schemas.microsoft.com/sharepoint/v3" xmlns:ns2="e309d946-9fb8-48a3-ae4d-f86d881f4691" targetNamespace="http://schemas.microsoft.com/office/2006/metadata/properties" ma:root="true" ma:fieldsID="95138c8f3ba0ee1c4212543fb4869555" ns1:_="" ns2:_="">
    <xsd:import namespace="http://schemas.microsoft.com/sharepoint/v3"/>
    <xsd:import namespace="e309d946-9fb8-48a3-ae4d-f86d881f469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9d946-9fb8-48a3-ae4d-f86d881f4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D56D31D-127C-4A89-B1DF-D9F8A5DBF0F4}"/>
</file>

<file path=customXml/itemProps2.xml><?xml version="1.0" encoding="utf-8"?>
<ds:datastoreItem xmlns:ds="http://schemas.openxmlformats.org/officeDocument/2006/customXml" ds:itemID="{36970234-E77D-47C6-8EB6-0BACE7963AAB}"/>
</file>

<file path=customXml/itemProps3.xml><?xml version="1.0" encoding="utf-8"?>
<ds:datastoreItem xmlns:ds="http://schemas.openxmlformats.org/officeDocument/2006/customXml" ds:itemID="{1C11C6CC-AB46-4D63-B1B4-2D28ABAFCB6B}"/>
</file>

<file path=docProps/app.xml><?xml version="1.0" encoding="utf-8"?>
<Properties xmlns="http://schemas.openxmlformats.org/officeDocument/2006/extended-properties" xmlns:vt="http://schemas.openxmlformats.org/officeDocument/2006/docPropsVTypes">
  <Template/>
  <TotalTime>1719</TotalTime>
  <Words>1336</Words>
  <Application>Microsoft Office PowerPoint</Application>
  <PresentationFormat>Custom</PresentationFormat>
  <Paragraphs>129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Gill Sans MT</vt:lpstr>
      <vt:lpstr>Public Sans</vt:lpstr>
      <vt:lpstr>Public Sans Medium</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Retro Markets and Finance Presentation</dc:title>
  <cp:lastModifiedBy>LeMaster, Amanda B (EEC)</cp:lastModifiedBy>
  <cp:revision>49</cp:revision>
  <dcterms:created xsi:type="dcterms:W3CDTF">2006-08-16T00:00:00Z</dcterms:created>
  <dcterms:modified xsi:type="dcterms:W3CDTF">2025-09-04T14:50:26Z</dcterms:modified>
  <dc:identifier>DAGBMnZYGJE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0x0101007D5038CD9B88064A9ACD17F0993B0185</vt:lpwstr>
  </property>
</Properties>
</file>