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theme/theme1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colors3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1255" r:id="rId3"/>
    <p:sldId id="259" r:id="rId4"/>
    <p:sldId id="261" r:id="rId5"/>
    <p:sldId id="1252" r:id="rId6"/>
    <p:sldId id="268" r:id="rId7"/>
    <p:sldId id="269" r:id="rId8"/>
    <p:sldId id="270" r:id="rId9"/>
    <p:sldId id="1253" r:id="rId10"/>
    <p:sldId id="1256" r:id="rId11"/>
    <p:sldId id="290" r:id="rId12"/>
    <p:sldId id="289" r:id="rId13"/>
    <p:sldId id="1248" r:id="rId14"/>
    <p:sldId id="1249" r:id="rId15"/>
    <p:sldId id="1230" r:id="rId16"/>
    <p:sldId id="1246" r:id="rId17"/>
    <p:sldId id="1237" r:id="rId18"/>
    <p:sldId id="1238" r:id="rId19"/>
    <p:sldId id="1250" r:id="rId20"/>
    <p:sldId id="1239" r:id="rId21"/>
    <p:sldId id="1254" r:id="rId22"/>
    <p:sldId id="1259" r:id="rId23"/>
    <p:sldId id="1258" r:id="rId24"/>
    <p:sldId id="1260" r:id="rId25"/>
    <p:sldId id="260" r:id="rId26"/>
    <p:sldId id="1261" r:id="rId27"/>
    <p:sldId id="262" r:id="rId28"/>
    <p:sldId id="263" r:id="rId29"/>
    <p:sldId id="1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an, Monica G (CED)" initials="AMG(" lastIdx="1" clrIdx="0">
    <p:extLst>
      <p:ext uri="{19B8F6BF-5375-455C-9EA6-DF929625EA0E}">
        <p15:presenceInfo xmlns:p15="http://schemas.microsoft.com/office/powerpoint/2012/main" userId="S::monica.allan@ky.gov::29b02768-4c77-4150-8b04-71fafb72bf7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E4B"/>
    <a:srgbClr val="0B9444"/>
    <a:srgbClr val="97C24E"/>
    <a:srgbClr val="B2D545"/>
    <a:srgbClr val="8C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55" autoAdjust="0"/>
    <p:restoredTop sz="94765"/>
  </p:normalViewPr>
  <p:slideViewPr>
    <p:cSldViewPr snapToGrid="0">
      <p:cViewPr varScale="1">
        <p:scale>
          <a:sx n="98" d="100"/>
          <a:sy n="98" d="100"/>
        </p:scale>
        <p:origin x="3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ANNOUNCEMENTS</a:t>
            </a:r>
          </a:p>
        </c:rich>
      </c:tx>
      <c:layout>
        <c:manualLayout>
          <c:xMode val="edge"/>
          <c:yMode val="edge"/>
          <c:x val="0.17239528733625534"/>
          <c:y val="0.1386322715040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02047192304499"/>
          <c:y val="0.41745600405469702"/>
          <c:w val="0.645959429865538"/>
          <c:h val="0.522712715866966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Project Announcements</c:v>
                </c:pt>
              </c:strCache>
            </c:strRef>
          </c:tx>
          <c:spPr>
            <a:ln w="34925"/>
          </c:spPr>
          <c:dPt>
            <c:idx val="0"/>
            <c:bubble3D val="0"/>
            <c:spPr>
              <a:solidFill>
                <a:srgbClr val="7CAE4B"/>
              </a:solidFill>
              <a:ln w="349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2A-2C4B-8A03-B123B02CB678}"/>
              </c:ext>
            </c:extLst>
          </c:dPt>
          <c:dPt>
            <c:idx val="1"/>
            <c:bubble3D val="0"/>
            <c:spPr>
              <a:solidFill>
                <a:srgbClr val="0B9444"/>
              </a:solidFill>
              <a:ln w="349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2A-2C4B-8A03-B123B02CB678}"/>
              </c:ext>
            </c:extLst>
          </c:dPt>
          <c:dLbls>
            <c:dLbl>
              <c:idx val="0"/>
              <c:layout>
                <c:manualLayout>
                  <c:x val="-0.16905046443223051"/>
                  <c:y val="7.703533094693443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18%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D2A-2C4B-8A03-B123B02CB678}"/>
                </c:ext>
              </c:extLst>
            </c:dLbl>
            <c:dLbl>
              <c:idx val="1"/>
              <c:layout>
                <c:manualLayout>
                  <c:x val="0.1513637785872298"/>
                  <c:y val="-8.388685638164372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D2A-2C4B-8A03-B123B02CB6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New Locations</c:v>
                </c:pt>
                <c:pt idx="1">
                  <c:v>Existing Industry Expansions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39</c:v>
                </c:pt>
                <c:pt idx="1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2A-2C4B-8A03-B123B02CB67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</a:p>
        </c:rich>
      </c:tx>
      <c:layout>
        <c:manualLayout>
          <c:xMode val="edge"/>
          <c:yMode val="edge"/>
          <c:x val="0.39016667585345993"/>
          <c:y val="0.141864103525304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135258141970999"/>
          <c:y val="0.41738524039383301"/>
          <c:w val="0.65729483716058101"/>
          <c:h val="0.522778640986916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Jobs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34925"/>
          </c:spPr>
          <c:dPt>
            <c:idx val="0"/>
            <c:bubble3D val="0"/>
            <c:spPr>
              <a:solidFill>
                <a:srgbClr val="7CAE4B"/>
              </a:solidFill>
              <a:ln w="349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8C-444A-9DE2-D0D2C4ED1CF6}"/>
              </c:ext>
            </c:extLst>
          </c:dPt>
          <c:dPt>
            <c:idx val="1"/>
            <c:bubble3D val="0"/>
            <c:spPr>
              <a:solidFill>
                <a:srgbClr val="0B9444"/>
              </a:solidFill>
              <a:ln w="349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8C-444A-9DE2-D0D2C4ED1CF6}"/>
              </c:ext>
            </c:extLst>
          </c:dPt>
          <c:dLbls>
            <c:dLbl>
              <c:idx val="0"/>
              <c:layout>
                <c:manualLayout>
                  <c:x val="-0.20514273945788053"/>
                  <c:y val="5.96557260112238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88C-444A-9DE2-D0D2C4ED1CF6}"/>
                </c:ext>
              </c:extLst>
            </c:dLbl>
            <c:dLbl>
              <c:idx val="1"/>
              <c:layout>
                <c:manualLayout>
                  <c:x val="0.24595650834942387"/>
                  <c:y val="-5.78144926000627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88C-444A-9DE2-D0D2C4ED1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New Locations</c:v>
                </c:pt>
                <c:pt idx="1">
                  <c:v>Existing Industry Expansions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3681</c:v>
                </c:pt>
                <c:pt idx="1">
                  <c:v>4161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8C-444A-9DE2-D0D2C4ED1CF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INVESTMENT</a:t>
            </a:r>
          </a:p>
        </c:rich>
      </c:tx>
      <c:layout>
        <c:manualLayout>
          <c:xMode val="edge"/>
          <c:yMode val="edge"/>
          <c:x val="0.20197214797229093"/>
          <c:y val="0.13724548868321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02047192304499"/>
          <c:y val="0.41745600405469702"/>
          <c:w val="0.645959429865538"/>
          <c:h val="0.522712715866966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Capital Investment</c:v>
                </c:pt>
              </c:strCache>
            </c:strRef>
          </c:tx>
          <c:spPr>
            <a:ln w="34925"/>
          </c:spPr>
          <c:dPt>
            <c:idx val="0"/>
            <c:bubble3D val="0"/>
            <c:spPr>
              <a:solidFill>
                <a:srgbClr val="7CAE4B"/>
              </a:solidFill>
              <a:ln w="349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96-0D47-8387-6D09CE1CFCE5}"/>
              </c:ext>
            </c:extLst>
          </c:dPt>
          <c:dPt>
            <c:idx val="1"/>
            <c:bubble3D val="0"/>
            <c:spPr>
              <a:solidFill>
                <a:srgbClr val="0B9444"/>
              </a:solidFill>
              <a:ln w="349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96-0D47-8387-6D09CE1CFCE5}"/>
              </c:ext>
            </c:extLst>
          </c:dPt>
          <c:dLbls>
            <c:dLbl>
              <c:idx val="0"/>
              <c:layout>
                <c:manualLayout>
                  <c:x val="-0.18263542609833339"/>
                  <c:y val="8.1159318571971728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596-0D47-8387-6D09CE1CFCE5}"/>
                </c:ext>
              </c:extLst>
            </c:dLbl>
            <c:dLbl>
              <c:idx val="1"/>
              <c:layout>
                <c:manualLayout>
                  <c:x val="0.22686687432579378"/>
                  <c:y val="-0.10883812467637766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96-0D47-8387-6D09CE1CF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New Locations </c:v>
                </c:pt>
                <c:pt idx="1">
                  <c:v>Existing Industry Expansions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1065325927</c:v>
                </c:pt>
                <c:pt idx="1">
                  <c:v>1285424360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96-0D47-8387-6D09CE1CFCE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9415C-8554-4EFC-8AD7-DC4BBCB5ABBE}" type="doc">
      <dgm:prSet loTypeId="urn:microsoft.com/office/officeart/2005/8/layout/process4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3305A3-C4FC-4980-93FD-6DA8CB51D006}">
      <dgm:prSet phldrT="[Text]"/>
      <dgm:spPr>
        <a:solidFill>
          <a:srgbClr val="0B9444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Everyone eats &amp; drinks </a:t>
          </a:r>
        </a:p>
      </dgm:t>
    </dgm:pt>
    <dgm:pt modelId="{B9A185EA-BEB3-43CE-B491-2D4D9F10743D}" type="parTrans" cxnId="{DA44905D-9963-4E6B-BA0D-9E182D6BCE5B}">
      <dgm:prSet/>
      <dgm:spPr/>
      <dgm:t>
        <a:bodyPr/>
        <a:lstStyle/>
        <a:p>
          <a:endParaRPr lang="en-US"/>
        </a:p>
      </dgm:t>
    </dgm:pt>
    <dgm:pt modelId="{C027290B-EEFA-43AF-A46A-DB3D87083D27}" type="sibTrans" cxnId="{DA44905D-9963-4E6B-BA0D-9E182D6BCE5B}">
      <dgm:prSet/>
      <dgm:spPr/>
      <dgm:t>
        <a:bodyPr/>
        <a:lstStyle/>
        <a:p>
          <a:endParaRPr lang="en-US"/>
        </a:p>
      </dgm:t>
    </dgm:pt>
    <dgm:pt modelId="{61A00F48-11C8-42FD-A5C0-540789825645}">
      <dgm:prSet phldrT="[Text]"/>
      <dgm:spPr>
        <a:solidFill>
          <a:srgbClr val="7CAE4B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Recognizes value generation in production &amp; supply chain </a:t>
          </a:r>
        </a:p>
      </dgm:t>
    </dgm:pt>
    <dgm:pt modelId="{D0EED381-1114-45D6-915E-E0889506316E}" type="parTrans" cxnId="{7CBD9BA3-20CE-40CC-87D1-4E8359EF1878}">
      <dgm:prSet/>
      <dgm:spPr/>
      <dgm:t>
        <a:bodyPr/>
        <a:lstStyle/>
        <a:p>
          <a:endParaRPr lang="en-US"/>
        </a:p>
      </dgm:t>
    </dgm:pt>
    <dgm:pt modelId="{99C61D7A-50E1-44DB-A3CD-BE9B96E00F08}" type="sibTrans" cxnId="{7CBD9BA3-20CE-40CC-87D1-4E8359EF1878}">
      <dgm:prSet/>
      <dgm:spPr/>
      <dgm:t>
        <a:bodyPr/>
        <a:lstStyle/>
        <a:p>
          <a:endParaRPr lang="en-US"/>
        </a:p>
      </dgm:t>
    </dgm:pt>
    <dgm:pt modelId="{8A0649D5-4C4C-4531-91E3-B304D16FC84C}">
      <dgm:prSet phldrT="[Text]"/>
      <dgm:spPr>
        <a:solidFill>
          <a:srgbClr val="97C24E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Challenges as opportunities </a:t>
          </a:r>
        </a:p>
      </dgm:t>
    </dgm:pt>
    <dgm:pt modelId="{CD54499D-1D40-4ED6-9EC0-1EC155819C43}" type="parTrans" cxnId="{FA41075A-7AF3-42D2-B3AF-DC2D81D0B2F4}">
      <dgm:prSet/>
      <dgm:spPr/>
      <dgm:t>
        <a:bodyPr/>
        <a:lstStyle/>
        <a:p>
          <a:endParaRPr lang="en-US"/>
        </a:p>
      </dgm:t>
    </dgm:pt>
    <dgm:pt modelId="{51AC3027-DA45-4362-8420-04122E19E50D}" type="sibTrans" cxnId="{FA41075A-7AF3-42D2-B3AF-DC2D81D0B2F4}">
      <dgm:prSet/>
      <dgm:spPr/>
      <dgm:t>
        <a:bodyPr/>
        <a:lstStyle/>
        <a:p>
          <a:endParaRPr lang="en-US"/>
        </a:p>
      </dgm:t>
    </dgm:pt>
    <dgm:pt modelId="{BCF89B4B-4FD5-4FDD-9CB9-FC7126013C1B}">
      <dgm:prSet phldrT="[Text]"/>
      <dgm:spPr>
        <a:solidFill>
          <a:srgbClr val="B2D545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Solutions via cross-industry collaboration </a:t>
          </a:r>
        </a:p>
      </dgm:t>
    </dgm:pt>
    <dgm:pt modelId="{CC69AF19-F642-4A9D-A61D-A60A823ED271}" type="parTrans" cxnId="{E64FBC4B-3A8F-4E99-8C1D-AEB5618E61C3}">
      <dgm:prSet/>
      <dgm:spPr/>
      <dgm:t>
        <a:bodyPr/>
        <a:lstStyle/>
        <a:p>
          <a:endParaRPr lang="en-US"/>
        </a:p>
      </dgm:t>
    </dgm:pt>
    <dgm:pt modelId="{FB515193-C0F1-4A0F-9F4E-D819A1E3978A}" type="sibTrans" cxnId="{E64FBC4B-3A8F-4E99-8C1D-AEB5618E61C3}">
      <dgm:prSet/>
      <dgm:spPr/>
      <dgm:t>
        <a:bodyPr/>
        <a:lstStyle/>
        <a:p>
          <a:endParaRPr lang="en-US"/>
        </a:p>
      </dgm:t>
    </dgm:pt>
    <dgm:pt modelId="{00BB6E25-6C82-AB49-A3A5-CC83512196E5}" type="pres">
      <dgm:prSet presAssocID="{C479415C-8554-4EFC-8AD7-DC4BBCB5AB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76BFE3-E3E4-D740-8F0D-338D7F532465}" type="pres">
      <dgm:prSet presAssocID="{BCF89B4B-4FD5-4FDD-9CB9-FC7126013C1B}" presName="boxAndChildren" presStyleCnt="0"/>
      <dgm:spPr/>
    </dgm:pt>
    <dgm:pt modelId="{43FBE19E-70A2-4C48-A30D-509B74E39539}" type="pres">
      <dgm:prSet presAssocID="{BCF89B4B-4FD5-4FDD-9CB9-FC7126013C1B}" presName="parentTextBox" presStyleLbl="node1" presStyleIdx="0" presStyleCnt="4"/>
      <dgm:spPr/>
      <dgm:t>
        <a:bodyPr/>
        <a:lstStyle/>
        <a:p>
          <a:endParaRPr lang="en-US"/>
        </a:p>
      </dgm:t>
    </dgm:pt>
    <dgm:pt modelId="{3765C02C-B2C1-6A47-A8A0-A6373F36BFFF}" type="pres">
      <dgm:prSet presAssocID="{51AC3027-DA45-4362-8420-04122E19E50D}" presName="sp" presStyleCnt="0"/>
      <dgm:spPr/>
    </dgm:pt>
    <dgm:pt modelId="{1DC52F4F-016A-2A44-AF59-41CC051B8E77}" type="pres">
      <dgm:prSet presAssocID="{8A0649D5-4C4C-4531-91E3-B304D16FC84C}" presName="arrowAndChildren" presStyleCnt="0"/>
      <dgm:spPr/>
    </dgm:pt>
    <dgm:pt modelId="{11C5889B-0302-034C-BFDB-C34133D2E776}" type="pres">
      <dgm:prSet presAssocID="{8A0649D5-4C4C-4531-91E3-B304D16FC84C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A5D43F70-E95A-BC43-85C7-58740F4FC1B8}" type="pres">
      <dgm:prSet presAssocID="{99C61D7A-50E1-44DB-A3CD-BE9B96E00F08}" presName="sp" presStyleCnt="0"/>
      <dgm:spPr/>
    </dgm:pt>
    <dgm:pt modelId="{29D7B69D-FB71-C64C-896D-6684239861EB}" type="pres">
      <dgm:prSet presAssocID="{61A00F48-11C8-42FD-A5C0-540789825645}" presName="arrowAndChildren" presStyleCnt="0"/>
      <dgm:spPr/>
    </dgm:pt>
    <dgm:pt modelId="{C20DFAC7-2D0B-274B-983A-40DF9E44BFF6}" type="pres">
      <dgm:prSet presAssocID="{61A00F48-11C8-42FD-A5C0-540789825645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C015BE76-BABA-014C-AF18-87BFE6112F92}" type="pres">
      <dgm:prSet presAssocID="{C027290B-EEFA-43AF-A46A-DB3D87083D27}" presName="sp" presStyleCnt="0"/>
      <dgm:spPr/>
    </dgm:pt>
    <dgm:pt modelId="{E0A2F420-A224-F843-AC1C-C5E0B71C826E}" type="pres">
      <dgm:prSet presAssocID="{223305A3-C4FC-4980-93FD-6DA8CB51D006}" presName="arrowAndChildren" presStyleCnt="0"/>
      <dgm:spPr/>
    </dgm:pt>
    <dgm:pt modelId="{66BBDD63-BAB6-2441-B3B2-41C89F5A3356}" type="pres">
      <dgm:prSet presAssocID="{223305A3-C4FC-4980-93FD-6DA8CB51D006}" presName="parentTextArrow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FA41075A-7AF3-42D2-B3AF-DC2D81D0B2F4}" srcId="{C479415C-8554-4EFC-8AD7-DC4BBCB5ABBE}" destId="{8A0649D5-4C4C-4531-91E3-B304D16FC84C}" srcOrd="2" destOrd="0" parTransId="{CD54499D-1D40-4ED6-9EC0-1EC155819C43}" sibTransId="{51AC3027-DA45-4362-8420-04122E19E50D}"/>
    <dgm:cxn modelId="{7CBD9BA3-20CE-40CC-87D1-4E8359EF1878}" srcId="{C479415C-8554-4EFC-8AD7-DC4BBCB5ABBE}" destId="{61A00F48-11C8-42FD-A5C0-540789825645}" srcOrd="1" destOrd="0" parTransId="{D0EED381-1114-45D6-915E-E0889506316E}" sibTransId="{99C61D7A-50E1-44DB-A3CD-BE9B96E00F08}"/>
    <dgm:cxn modelId="{DA44905D-9963-4E6B-BA0D-9E182D6BCE5B}" srcId="{C479415C-8554-4EFC-8AD7-DC4BBCB5ABBE}" destId="{223305A3-C4FC-4980-93FD-6DA8CB51D006}" srcOrd="0" destOrd="0" parTransId="{B9A185EA-BEB3-43CE-B491-2D4D9F10743D}" sibTransId="{C027290B-EEFA-43AF-A46A-DB3D87083D27}"/>
    <dgm:cxn modelId="{DCB1482F-A131-574C-8307-5D234D7B333C}" type="presOf" srcId="{61A00F48-11C8-42FD-A5C0-540789825645}" destId="{C20DFAC7-2D0B-274B-983A-40DF9E44BFF6}" srcOrd="0" destOrd="0" presId="urn:microsoft.com/office/officeart/2005/8/layout/process4"/>
    <dgm:cxn modelId="{51708F8F-EC02-2241-A2F9-AD7642B97EE1}" type="presOf" srcId="{C479415C-8554-4EFC-8AD7-DC4BBCB5ABBE}" destId="{00BB6E25-6C82-AB49-A3A5-CC83512196E5}" srcOrd="0" destOrd="0" presId="urn:microsoft.com/office/officeart/2005/8/layout/process4"/>
    <dgm:cxn modelId="{319D4A61-8081-F94C-B30C-F0D7E2D4C044}" type="presOf" srcId="{8A0649D5-4C4C-4531-91E3-B304D16FC84C}" destId="{11C5889B-0302-034C-BFDB-C34133D2E776}" srcOrd="0" destOrd="0" presId="urn:microsoft.com/office/officeart/2005/8/layout/process4"/>
    <dgm:cxn modelId="{435621EB-2F56-4142-9A46-D7C9231F336D}" type="presOf" srcId="{223305A3-C4FC-4980-93FD-6DA8CB51D006}" destId="{66BBDD63-BAB6-2441-B3B2-41C89F5A3356}" srcOrd="0" destOrd="0" presId="urn:microsoft.com/office/officeart/2005/8/layout/process4"/>
    <dgm:cxn modelId="{3F5316FC-819A-F749-9725-B58F8CD46DBE}" type="presOf" srcId="{BCF89B4B-4FD5-4FDD-9CB9-FC7126013C1B}" destId="{43FBE19E-70A2-4C48-A30D-509B74E39539}" srcOrd="0" destOrd="0" presId="urn:microsoft.com/office/officeart/2005/8/layout/process4"/>
    <dgm:cxn modelId="{E64FBC4B-3A8F-4E99-8C1D-AEB5618E61C3}" srcId="{C479415C-8554-4EFC-8AD7-DC4BBCB5ABBE}" destId="{BCF89B4B-4FD5-4FDD-9CB9-FC7126013C1B}" srcOrd="3" destOrd="0" parTransId="{CC69AF19-F642-4A9D-A61D-A60A823ED271}" sibTransId="{FB515193-C0F1-4A0F-9F4E-D819A1E3978A}"/>
    <dgm:cxn modelId="{AAF66BAC-4810-EA44-9A06-878DA7ADCA22}" type="presParOf" srcId="{00BB6E25-6C82-AB49-A3A5-CC83512196E5}" destId="{9D76BFE3-E3E4-D740-8F0D-338D7F532465}" srcOrd="0" destOrd="0" presId="urn:microsoft.com/office/officeart/2005/8/layout/process4"/>
    <dgm:cxn modelId="{A9CEFA50-2A4D-E54F-A8E9-9810B1889F75}" type="presParOf" srcId="{9D76BFE3-E3E4-D740-8F0D-338D7F532465}" destId="{43FBE19E-70A2-4C48-A30D-509B74E39539}" srcOrd="0" destOrd="0" presId="urn:microsoft.com/office/officeart/2005/8/layout/process4"/>
    <dgm:cxn modelId="{C6370BCB-BD1F-5A44-9E44-D8DB23328E0D}" type="presParOf" srcId="{00BB6E25-6C82-AB49-A3A5-CC83512196E5}" destId="{3765C02C-B2C1-6A47-A8A0-A6373F36BFFF}" srcOrd="1" destOrd="0" presId="urn:microsoft.com/office/officeart/2005/8/layout/process4"/>
    <dgm:cxn modelId="{7FC46500-4EE3-A34E-93B0-AE4CB237707C}" type="presParOf" srcId="{00BB6E25-6C82-AB49-A3A5-CC83512196E5}" destId="{1DC52F4F-016A-2A44-AF59-41CC051B8E77}" srcOrd="2" destOrd="0" presId="urn:microsoft.com/office/officeart/2005/8/layout/process4"/>
    <dgm:cxn modelId="{6245795F-D889-E641-BAC1-010B12C9CF11}" type="presParOf" srcId="{1DC52F4F-016A-2A44-AF59-41CC051B8E77}" destId="{11C5889B-0302-034C-BFDB-C34133D2E776}" srcOrd="0" destOrd="0" presId="urn:microsoft.com/office/officeart/2005/8/layout/process4"/>
    <dgm:cxn modelId="{9838FDFB-A304-3841-B2AE-A9F3D0667771}" type="presParOf" srcId="{00BB6E25-6C82-AB49-A3A5-CC83512196E5}" destId="{A5D43F70-E95A-BC43-85C7-58740F4FC1B8}" srcOrd="3" destOrd="0" presId="urn:microsoft.com/office/officeart/2005/8/layout/process4"/>
    <dgm:cxn modelId="{347F3C83-CC83-2E4B-A601-42F403D6BB24}" type="presParOf" srcId="{00BB6E25-6C82-AB49-A3A5-CC83512196E5}" destId="{29D7B69D-FB71-C64C-896D-6684239861EB}" srcOrd="4" destOrd="0" presId="urn:microsoft.com/office/officeart/2005/8/layout/process4"/>
    <dgm:cxn modelId="{FD67C1C6-4444-AD42-BB3B-C0FDF41546F5}" type="presParOf" srcId="{29D7B69D-FB71-C64C-896D-6684239861EB}" destId="{C20DFAC7-2D0B-274B-983A-40DF9E44BFF6}" srcOrd="0" destOrd="0" presId="urn:microsoft.com/office/officeart/2005/8/layout/process4"/>
    <dgm:cxn modelId="{C5B890A6-C912-BC41-AE80-097040D3AB95}" type="presParOf" srcId="{00BB6E25-6C82-AB49-A3A5-CC83512196E5}" destId="{C015BE76-BABA-014C-AF18-87BFE6112F92}" srcOrd="5" destOrd="0" presId="urn:microsoft.com/office/officeart/2005/8/layout/process4"/>
    <dgm:cxn modelId="{D64AFCC1-1E1C-9243-9ECA-CE991B8AAFEA}" type="presParOf" srcId="{00BB6E25-6C82-AB49-A3A5-CC83512196E5}" destId="{E0A2F420-A224-F843-AC1C-C5E0B71C826E}" srcOrd="6" destOrd="0" presId="urn:microsoft.com/office/officeart/2005/8/layout/process4"/>
    <dgm:cxn modelId="{B3D2A010-F9B5-B747-8E9C-4ADB64CCC146}" type="presParOf" srcId="{E0A2F420-A224-F843-AC1C-C5E0B71C826E}" destId="{66BBDD63-BAB6-2441-B3B2-41C89F5A335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BE19E-70A2-4C48-A30D-509B74E39539}">
      <dsp:nvSpPr>
        <dsp:cNvPr id="0" name=""/>
        <dsp:cNvSpPr/>
      </dsp:nvSpPr>
      <dsp:spPr>
        <a:xfrm>
          <a:off x="0" y="5014325"/>
          <a:ext cx="10395857" cy="1097011"/>
        </a:xfrm>
        <a:prstGeom prst="rect">
          <a:avLst/>
        </a:prstGeom>
        <a:solidFill>
          <a:srgbClr val="B2D54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Solutions via cross-industry collaboration </a:t>
          </a:r>
        </a:p>
      </dsp:txBody>
      <dsp:txXfrm>
        <a:off x="0" y="5014325"/>
        <a:ext cx="10395857" cy="1097011"/>
      </dsp:txXfrm>
    </dsp:sp>
    <dsp:sp modelId="{11C5889B-0302-034C-BFDB-C34133D2E776}">
      <dsp:nvSpPr>
        <dsp:cNvPr id="0" name=""/>
        <dsp:cNvSpPr/>
      </dsp:nvSpPr>
      <dsp:spPr>
        <a:xfrm rot="10800000">
          <a:off x="0" y="3343576"/>
          <a:ext cx="10395857" cy="1687204"/>
        </a:xfrm>
        <a:prstGeom prst="upArrowCallout">
          <a:avLst/>
        </a:prstGeom>
        <a:solidFill>
          <a:srgbClr val="97C24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Challenges as opportunities </a:t>
          </a:r>
        </a:p>
      </dsp:txBody>
      <dsp:txXfrm rot="10800000">
        <a:off x="0" y="3343576"/>
        <a:ext cx="10395857" cy="1096295"/>
      </dsp:txXfrm>
    </dsp:sp>
    <dsp:sp modelId="{C20DFAC7-2D0B-274B-983A-40DF9E44BFF6}">
      <dsp:nvSpPr>
        <dsp:cNvPr id="0" name=""/>
        <dsp:cNvSpPr/>
      </dsp:nvSpPr>
      <dsp:spPr>
        <a:xfrm rot="10800000">
          <a:off x="0" y="1672827"/>
          <a:ext cx="10395857" cy="1687204"/>
        </a:xfrm>
        <a:prstGeom prst="upArrowCallout">
          <a:avLst/>
        </a:prstGeom>
        <a:solidFill>
          <a:srgbClr val="7CAE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Recognizes value generation in production &amp; supply chain </a:t>
          </a:r>
        </a:p>
      </dsp:txBody>
      <dsp:txXfrm rot="10800000">
        <a:off x="0" y="1672827"/>
        <a:ext cx="10395857" cy="1096295"/>
      </dsp:txXfrm>
    </dsp:sp>
    <dsp:sp modelId="{66BBDD63-BAB6-2441-B3B2-41C89F5A3356}">
      <dsp:nvSpPr>
        <dsp:cNvPr id="0" name=""/>
        <dsp:cNvSpPr/>
      </dsp:nvSpPr>
      <dsp:spPr>
        <a:xfrm rot="10800000">
          <a:off x="0" y="2078"/>
          <a:ext cx="10395857" cy="1687204"/>
        </a:xfrm>
        <a:prstGeom prst="upArrowCallout">
          <a:avLst/>
        </a:prstGeom>
        <a:solidFill>
          <a:srgbClr val="0B944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latin typeface="Arial" panose="020B0604020202020204" pitchFamily="34" charset="0"/>
              <a:cs typeface="Arial" panose="020B0604020202020204" pitchFamily="34" charset="0"/>
            </a:rPr>
            <a:t>Everyone eats &amp; drinks </a:t>
          </a:r>
        </a:p>
      </dsp:txBody>
      <dsp:txXfrm rot="10800000">
        <a:off x="0" y="2078"/>
        <a:ext cx="10395857" cy="1096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88D65-03A2-F442-9CC9-B99E78384BD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C5E7-8C55-FC46-BAD0-3021EBF0D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5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4C5E7-8C55-FC46-BAD0-3021EBF0D3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8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DA217-E244-6A43-B613-62A0B96960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01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b0fa66e2d6_0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b0fa66e2d6_0_7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a.       136 expansion and new-location projects announced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       4,700-plus new full-time jobs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c.       $1.36 billion in planned and ongoing investment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gb0fa66e2d6_0_776:notes"/>
          <p:cNvSpPr txBox="1">
            <a:spLocks noGrp="1"/>
          </p:cNvSpPr>
          <p:nvPr>
            <p:ph type="sldNum" idx="12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50" rIns="91275" bIns="45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22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599093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b0fa66e2d6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b0fa66e2d6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1333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b0fa66e2d6_0_3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b0fa66e2d6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01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b0fa66e2d6_0_4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b0fa66e2d6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3566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0fa66e2d6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b0fa66e2d6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214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0fa66e2d6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b0fa66e2d6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642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4C5E7-8C55-FC46-BAD0-3021EBF0D3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3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</a:t>
            </a:r>
            <a:r>
              <a:rPr lang="en-US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POINTS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4</a:t>
            </a:r>
            <a:r>
              <a:rPr lang="en-US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P.M. PRESS CONFERENCE</a:t>
            </a:r>
            <a:endParaRPr lang="en-US" sz="1200" b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next project we have to announce is great news for Kentucky’s signature bourbon industry.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Startup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Clermont Distilling Co. plants to construct a new distillery in Bullitt County.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I of the project will comprise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$13.4 million investment creating 22 full-time,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high-paying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jobs for Kentucky residents.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jobs are expected to carry an average hourly wage of $56, including benefits. The company intends to hire for both management and operations positions.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Clermont Distillery will locate right off Interstate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 at the Clermont/Bardstown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exit, spanning 55 acres of land total on both sides of KY 245 leading to Bardstown.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 leaders currently expect to begin construction on the distillery in Spring 2021.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PRESS RELEASE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Clermont Distilling Co. plans to construct a new distillery in Bullitt County.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I of the project will comprise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$13.4 million investment creating 22 full-time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jobs for Kentucky residents. These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high-paying jobs will cover all levels of employment, including both management and operations positions.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Clermont Distillery will locate right off I-65 at the Clermont/Bardstown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exit, spanning 55 acres of land total on both sides of KY 245 leading to Bardstown.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 leaders currently expect to begin construction on the distillery in Spring 2021.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07510-A8EA-5344-B683-7B9B2319DC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2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Kentucky measure</a:t>
            </a:r>
            <a:r>
              <a:rPr lang="en-US" baseline="0" dirty="0"/>
              <a:t> up?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DA217-E244-6A43-B613-62A0B969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1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</a:t>
            </a:r>
            <a:r>
              <a:rPr lang="en-US" baseline="0" dirty="0"/>
              <a:t> EVENTUALLY BE UPDATED BY JENNY.</a:t>
            </a:r>
          </a:p>
          <a:p>
            <a:endParaRPr lang="en-US" baseline="0" dirty="0"/>
          </a:p>
          <a:p>
            <a:r>
              <a:rPr lang="en-US" baseline="0" dirty="0"/>
              <a:t>The proof is in the pudding! Over 300 companies have already found success in Kentucky…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DA217-E244-6A43-B613-62A0B969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52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DA217-E244-6A43-B613-62A0B969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939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/>
              <a:t>We recently launched</a:t>
            </a:r>
            <a:r>
              <a:rPr lang="en-US" sz="5400" baseline="0" dirty="0"/>
              <a:t> an interactive dashboard highlighting KY’s New &amp; Expanding Industry announcements since 2014. You can filter by Local Workforce Area, County, Industry, and Parent Country of Origin.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It can be found through the link below at the bottom of the page.</a:t>
            </a:r>
          </a:p>
          <a:p>
            <a:endParaRPr lang="en-US" dirty="0">
              <a:hlinkClick r:id="" action="ppaction://noaction"/>
            </a:endParaRPr>
          </a:p>
          <a:p>
            <a:endParaRPr lang="en-US" dirty="0">
              <a:hlinkClick r:id="" action="ppaction://noaction"/>
            </a:endParaRPr>
          </a:p>
          <a:p>
            <a:r>
              <a:rPr lang="en-US" dirty="0">
                <a:hlinkClick r:id="" action="ppaction://noaction"/>
              </a:rPr>
              <a:t>https://ced.ky.gov/KYFacts/Kentucky_Facilities.aspx</a:t>
            </a:r>
            <a:r>
              <a:rPr lang="en-US" dirty="0"/>
              <a:t> –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DA217-E244-6A43-B613-62A0B969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80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31F385-04D5-E046-B8AE-FA47A131C69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0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3950" cy="34909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Kentucky is here to help companies with their</a:t>
            </a:r>
            <a:r>
              <a:rPr lang="en-US" altLang="en-US" baseline="0" dirty="0">
                <a:ea typeface="MS PGothic" charset="-128"/>
              </a:rPr>
              <a:t> workforce needs today and tomorrow. </a:t>
            </a:r>
          </a:p>
          <a:p>
            <a:endParaRPr lang="en-US" altLang="en-US" baseline="0" dirty="0">
              <a:ea typeface="MS PGothic" charset="-128"/>
            </a:endParaRPr>
          </a:p>
          <a:p>
            <a:r>
              <a:rPr lang="en-US" altLang="en-US" baseline="0" dirty="0">
                <a:ea typeface="MS PGothic" charset="-128"/>
              </a:rPr>
              <a:t>Let’s shift gears a bit, and talk about two companies that have found success in Kentucky. 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DE5AE-40F6-1B4B-AC5D-4ED0B3169D0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76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6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4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8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0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5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3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7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96654-F6E1-464C-ACC5-365B74520702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86B68-DE61-4D32-B1B7-148D58F7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4CC11B1-665D-B844-BAF6-0B365003B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-17474" b="47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56601A-4B90-4641-8E14-427478AEF6B7}"/>
              </a:ext>
            </a:extLst>
          </p:cNvPr>
          <p:cNvGrpSpPr/>
          <p:nvPr/>
        </p:nvGrpSpPr>
        <p:grpSpPr>
          <a:xfrm>
            <a:off x="5410331" y="-1032336"/>
            <a:ext cx="7383092" cy="3744047"/>
            <a:chOff x="5422206" y="-1044211"/>
            <a:chExt cx="7383092" cy="3744047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A7DC37E7-6AE0-2246-8F22-5D83A909A96D}"/>
                </a:ext>
              </a:extLst>
            </p:cNvPr>
            <p:cNvSpPr/>
            <p:nvPr/>
          </p:nvSpPr>
          <p:spPr>
            <a:xfrm>
              <a:off x="5422206" y="-249307"/>
              <a:ext cx="1644573" cy="1417736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4FF8D724-1EC0-E149-893E-E594EF95ED90}"/>
                </a:ext>
              </a:extLst>
            </p:cNvPr>
            <p:cNvSpPr/>
            <p:nvPr/>
          </p:nvSpPr>
          <p:spPr>
            <a:xfrm>
              <a:off x="5554064" y="-135637"/>
              <a:ext cx="1380859" cy="1190395"/>
            </a:xfrm>
            <a:prstGeom prst="hexagon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BFC0E3-AE3F-8E44-A148-3FCE1616A1A1}"/>
                </a:ext>
              </a:extLst>
            </p:cNvPr>
            <p:cNvGrpSpPr/>
            <p:nvPr/>
          </p:nvGrpSpPr>
          <p:grpSpPr>
            <a:xfrm>
              <a:off x="6848479" y="-1044211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4" name="Hexagon 23">
                <a:extLst>
                  <a:ext uri="{FF2B5EF4-FFF2-40B4-BE49-F238E27FC236}">
                    <a16:creationId xmlns:a16="http://schemas.microsoft.com/office/drawing/2014/main" id="{DBFEB4A6-77B2-024E-B375-AABDBD9F4A16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97C24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7DD99DD8-7DF1-4D4A-BAD5-EAD64F7DF891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97C24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39E99E-29C9-3E4F-8A3D-2FC3CBA55A15}"/>
                </a:ext>
              </a:extLst>
            </p:cNvPr>
            <p:cNvGrpSpPr/>
            <p:nvPr/>
          </p:nvGrpSpPr>
          <p:grpSpPr>
            <a:xfrm>
              <a:off x="8282563" y="-277159"/>
              <a:ext cx="1644573" cy="1417736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8C3264FA-B9F9-1842-873D-423A51BA2DE3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B2D545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BB648BE8-EE0B-B145-BE88-423E25550B32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B2D545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FDF009-D1E3-BA4D-A1FE-D04AD749E3EE}"/>
                </a:ext>
              </a:extLst>
            </p:cNvPr>
            <p:cNvGrpSpPr/>
            <p:nvPr/>
          </p:nvGrpSpPr>
          <p:grpSpPr>
            <a:xfrm>
              <a:off x="9721644" y="-966530"/>
              <a:ext cx="1644573" cy="1417736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AA1918C8-6336-6241-846C-10FFF8DB890B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AE4B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8794BE56-2A09-D54C-8757-DA0EE2A9362B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AE4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2FE3206-B157-C54B-BB6C-13EDFB006F49}"/>
                </a:ext>
              </a:extLst>
            </p:cNvPr>
            <p:cNvGrpSpPr/>
            <p:nvPr/>
          </p:nvGrpSpPr>
          <p:grpSpPr>
            <a:xfrm>
              <a:off x="11160725" y="-257662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797EE477-8055-4C4B-A2DF-D601BFA803BB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E3E0FE35-E157-4242-9959-CB06D7AFA0F9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>
                  <a:solidFill>
                    <a:srgbClr val="003764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DD8678A-E146-AD43-A496-8166327A1336}"/>
                </a:ext>
              </a:extLst>
            </p:cNvPr>
            <p:cNvGrpSpPr/>
            <p:nvPr/>
          </p:nvGrpSpPr>
          <p:grpSpPr>
            <a:xfrm>
              <a:off x="11143746" y="1282100"/>
              <a:ext cx="1644573" cy="1417736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C8A16FC1-6E76-2146-9FD7-13B6690F07F2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8CC63F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49BFEAE3-D6B1-5F4A-8457-9C1BEC229D7B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8CC63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5608E00C-5B2E-0A4B-B33D-C930F4301E9D}"/>
                </a:ext>
              </a:extLst>
            </p:cNvPr>
            <p:cNvSpPr/>
            <p:nvPr/>
          </p:nvSpPr>
          <p:spPr>
            <a:xfrm>
              <a:off x="9721644" y="564876"/>
              <a:ext cx="1644573" cy="1417736"/>
            </a:xfrm>
            <a:prstGeom prst="hexagon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57515638-A348-E949-A50A-CAFCD3501D0C}"/>
                </a:ext>
              </a:extLst>
            </p:cNvPr>
            <p:cNvSpPr/>
            <p:nvPr/>
          </p:nvSpPr>
          <p:spPr>
            <a:xfrm>
              <a:off x="9853502" y="678546"/>
              <a:ext cx="1380859" cy="1190395"/>
            </a:xfrm>
            <a:prstGeom prst="hexagon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B4CA5D96-0A7D-0D4E-B466-3527D3227A7C}"/>
                </a:ext>
              </a:extLst>
            </p:cNvPr>
            <p:cNvSpPr/>
            <p:nvPr/>
          </p:nvSpPr>
          <p:spPr>
            <a:xfrm>
              <a:off x="6878096" y="537472"/>
              <a:ext cx="1644573" cy="1417736"/>
            </a:xfrm>
            <a:prstGeom prst="hexagon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F93B79D3-6F9F-C140-9109-16C91F973F6F}"/>
                </a:ext>
              </a:extLst>
            </p:cNvPr>
            <p:cNvSpPr/>
            <p:nvPr/>
          </p:nvSpPr>
          <p:spPr>
            <a:xfrm>
              <a:off x="7009954" y="651142"/>
              <a:ext cx="1380859" cy="1190395"/>
            </a:xfrm>
            <a:prstGeom prst="hexagon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1C406B9-DA35-9540-B043-B3214350AD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99" y="5935940"/>
            <a:ext cx="2353988" cy="6508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2B5882-FF15-CA41-8FF2-3A44C18163D9}"/>
              </a:ext>
            </a:extLst>
          </p:cNvPr>
          <p:cNvSpPr/>
          <p:nvPr/>
        </p:nvSpPr>
        <p:spPr>
          <a:xfrm>
            <a:off x="308460" y="2964035"/>
            <a:ext cx="1001588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KENTUCKY AGRITECH </a:t>
            </a:r>
            <a:b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&amp; DISTILLERS’ GRAINS FORUM </a:t>
            </a:r>
          </a:p>
        </p:txBody>
      </p:sp>
    </p:spTree>
    <p:extLst>
      <p:ext uri="{BB962C8B-B14F-4D97-AF65-F5344CB8AC3E}">
        <p14:creationId xmlns:p14="http://schemas.microsoft.com/office/powerpoint/2010/main" val="229034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C19C38-C797-2F4B-A023-5FD4C76A15A7}"/>
              </a:ext>
            </a:extLst>
          </p:cNvPr>
          <p:cNvSpPr/>
          <p:nvPr/>
        </p:nvSpPr>
        <p:spPr>
          <a:xfrm>
            <a:off x="6812886" y="0"/>
            <a:ext cx="5379113" cy="6853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0CD01C-6144-E24E-9FAE-A7AA5DD9FDDF}"/>
              </a:ext>
            </a:extLst>
          </p:cNvPr>
          <p:cNvSpPr txBox="1"/>
          <p:nvPr/>
        </p:nvSpPr>
        <p:spPr>
          <a:xfrm>
            <a:off x="0" y="1360759"/>
            <a:ext cx="6812886" cy="111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842">
              <a:spcAft>
                <a:spcPts val="500"/>
              </a:spcAft>
            </a:pPr>
            <a:r>
              <a:rPr lang="en-US" sz="3800" b="1" dirty="0">
                <a:solidFill>
                  <a:srgbClr val="0B9444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CASE STUDY</a:t>
            </a:r>
          </a:p>
          <a:p>
            <a:pPr algn="ctr" defTabSz="911842"/>
            <a:r>
              <a:rPr lang="en-US" sz="2400" spc="300" dirty="0">
                <a:latin typeface="Arial" panose="020B0604020202020204" pitchFamily="34" charset="0"/>
                <a:cs typeface="Arial" panose="020B0604020202020204" pitchFamily="34" charset="0"/>
              </a:rPr>
              <a:t>CLERMONT DISTILLING CO.</a:t>
            </a:r>
            <a:endParaRPr lang="en-US" sz="2400" spc="300" dirty="0">
              <a:solidFill>
                <a:srgbClr val="003764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0CD8F9-0417-9A40-B35E-5880FAD1FE25}"/>
              </a:ext>
            </a:extLst>
          </p:cNvPr>
          <p:cNvSpPr txBox="1"/>
          <p:nvPr/>
        </p:nvSpPr>
        <p:spPr>
          <a:xfrm>
            <a:off x="0" y="2654346"/>
            <a:ext cx="6812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distillery project in Bullitt County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by Lee Wilburn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CrossPath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989309-FF9E-8D40-A39D-CB0F1339E1FE}"/>
              </a:ext>
            </a:extLst>
          </p:cNvPr>
          <p:cNvGrpSpPr/>
          <p:nvPr/>
        </p:nvGrpSpPr>
        <p:grpSpPr>
          <a:xfrm>
            <a:off x="1482564" y="3741300"/>
            <a:ext cx="4170135" cy="2376369"/>
            <a:chOff x="2108561" y="3733486"/>
            <a:chExt cx="4170135" cy="237636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B9A1D19-A6FA-7E4A-B540-6DF12B71287B}"/>
                </a:ext>
              </a:extLst>
            </p:cNvPr>
            <p:cNvCxnSpPr>
              <a:cxnSpLocks/>
            </p:cNvCxnSpPr>
            <p:nvPr/>
          </p:nvCxnSpPr>
          <p:spPr>
            <a:xfrm>
              <a:off x="3847313" y="3733486"/>
              <a:ext cx="0" cy="23763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E71BAC-2B96-F541-8FC6-7277AACF4AFD}"/>
                </a:ext>
              </a:extLst>
            </p:cNvPr>
            <p:cNvGrpSpPr/>
            <p:nvPr/>
          </p:nvGrpSpPr>
          <p:grpSpPr>
            <a:xfrm>
              <a:off x="3791893" y="4059126"/>
              <a:ext cx="2486803" cy="1725089"/>
              <a:chOff x="3791893" y="3816641"/>
              <a:chExt cx="2486803" cy="172508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B7340E-417B-5742-A2B2-4F171CC14ED0}"/>
                  </a:ext>
                </a:extLst>
              </p:cNvPr>
              <p:cNvSpPr txBox="1"/>
              <p:nvPr/>
            </p:nvSpPr>
            <p:spPr>
              <a:xfrm>
                <a:off x="3791893" y="4710733"/>
                <a:ext cx="248680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$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13.4M </a:t>
                </a:r>
                <a:b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Investment </a:t>
                </a:r>
              </a:p>
            </p:txBody>
          </p:sp>
          <p:pic>
            <p:nvPicPr>
              <p:cNvPr id="11" name="Graphic 10" descr="Money">
                <a:extLst>
                  <a:ext uri="{FF2B5EF4-FFF2-40B4-BE49-F238E27FC236}">
                    <a16:creationId xmlns:a16="http://schemas.microsoft.com/office/drawing/2014/main" id="{299832AA-D95B-434D-BDD1-3FA0757EF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578094" y="3816641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F0D5D1-6812-054C-AA72-88C6004390F8}"/>
                </a:ext>
              </a:extLst>
            </p:cNvPr>
            <p:cNvGrpSpPr/>
            <p:nvPr/>
          </p:nvGrpSpPr>
          <p:grpSpPr>
            <a:xfrm>
              <a:off x="2108561" y="4135370"/>
              <a:ext cx="1711043" cy="1380941"/>
              <a:chOff x="2191690" y="3781524"/>
              <a:chExt cx="1711043" cy="138094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4ABEEF-6E9C-F146-853D-BC4234293932}"/>
                  </a:ext>
                </a:extLst>
              </p:cNvPr>
              <p:cNvSpPr txBox="1"/>
              <p:nvPr/>
            </p:nvSpPr>
            <p:spPr>
              <a:xfrm>
                <a:off x="2191690" y="4700800"/>
                <a:ext cx="17110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22 jobs</a:t>
                </a:r>
              </a:p>
            </p:txBody>
          </p:sp>
          <p:pic>
            <p:nvPicPr>
              <p:cNvPr id="9" name="Graphic 8" descr="Handshake">
                <a:extLst>
                  <a:ext uri="{FF2B5EF4-FFF2-40B4-BE49-F238E27FC236}">
                    <a16:creationId xmlns:a16="http://schemas.microsoft.com/office/drawing/2014/main" id="{0EF15977-4236-A14D-BE03-9498CE9CF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2553567" y="3781524"/>
                <a:ext cx="987288" cy="987288"/>
              </a:xfrm>
              <a:prstGeom prst="rect">
                <a:avLst/>
              </a:prstGeom>
            </p:spPr>
          </p:pic>
        </p:grpSp>
      </p:grpSp>
      <p:pic>
        <p:nvPicPr>
          <p:cNvPr id="17" name="Picture 16" descr="A picture containing game, badminton, sport&#10;&#10;Description automatically generated">
            <a:extLst>
              <a:ext uri="{FF2B5EF4-FFF2-40B4-BE49-F238E27FC236}">
                <a16:creationId xmlns:a16="http://schemas.microsoft.com/office/drawing/2014/main" id="{130C0B26-A8C1-7340-8FCD-C23899A402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9" t="37758" r="41052" b="34231"/>
          <a:stretch/>
        </p:blipFill>
        <p:spPr>
          <a:xfrm>
            <a:off x="7025994" y="1014532"/>
            <a:ext cx="4952896" cy="48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7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4E1FA1C-35D6-9C44-A994-F20E3D26B0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b="19809"/>
          <a:stretch/>
        </p:blipFill>
        <p:spPr>
          <a:xfrm>
            <a:off x="-11271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16DDF9F-4261-2E4A-AE68-40CD8F62F3A6}"/>
              </a:ext>
            </a:extLst>
          </p:cNvPr>
          <p:cNvGrpSpPr/>
          <p:nvPr/>
        </p:nvGrpSpPr>
        <p:grpSpPr>
          <a:xfrm>
            <a:off x="1824109" y="1985998"/>
            <a:ext cx="8538143" cy="3492356"/>
            <a:chOff x="1424060" y="1978854"/>
            <a:chExt cx="8538143" cy="349235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3DB7CE8-67D0-904B-919D-0C4EBAA9B58A}"/>
                </a:ext>
              </a:extLst>
            </p:cNvPr>
            <p:cNvGrpSpPr/>
            <p:nvPr/>
          </p:nvGrpSpPr>
          <p:grpSpPr>
            <a:xfrm>
              <a:off x="1424060" y="1978854"/>
              <a:ext cx="2296677" cy="3492356"/>
              <a:chOff x="7769201" y="2257072"/>
              <a:chExt cx="2296677" cy="349235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D6E830B-0CDD-6640-A993-722C383C76AD}"/>
                  </a:ext>
                </a:extLst>
              </p:cNvPr>
              <p:cNvSpPr/>
              <p:nvPr/>
            </p:nvSpPr>
            <p:spPr>
              <a:xfrm>
                <a:off x="7769202" y="2834938"/>
                <a:ext cx="2296676" cy="2914490"/>
              </a:xfrm>
              <a:prstGeom prst="rect">
                <a:avLst/>
              </a:prstGeom>
              <a:noFill/>
              <a:ln w="34925">
                <a:solidFill>
                  <a:srgbClr val="7CAE4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4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15">
                <a:extLst>
                  <a:ext uri="{FF2B5EF4-FFF2-40B4-BE49-F238E27FC236}">
                    <a16:creationId xmlns:a16="http://schemas.microsoft.com/office/drawing/2014/main" id="{CD938AFB-2355-B943-AC37-B0800983BD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69201" y="3648525"/>
                <a:ext cx="2296677" cy="15369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srgbClr val="7CAE4B"/>
                    </a:solidFill>
                    <a:latin typeface="Arial" charset="0"/>
                    <a:ea typeface="MS PGothic" charset="0"/>
                    <a:cs typeface="MS PGothic" charset="0"/>
                  </a:rPr>
                  <a:t>213</a:t>
                </a:r>
                <a:endPara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7CAE4B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MS PGothic" charset="0"/>
                </a:endParaRPr>
              </a:p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96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  <a:t>expansion and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96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  <a:t>new-locations projects announced</a:t>
                </a:r>
                <a:endParaRPr kumimoji="0" lang="en-US" sz="17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MS PGothic" charset="0"/>
                  <a:cs typeface="MS PGothic" charset="0"/>
                  <a:sym typeface="Arial" charset="0"/>
                </a:endParaRPr>
              </a:p>
            </p:txBody>
          </p:sp>
          <p:sp>
            <p:nvSpPr>
              <p:cNvPr id="5" name="타원 132">
                <a:extLst>
                  <a:ext uri="{FF2B5EF4-FFF2-40B4-BE49-F238E27FC236}">
                    <a16:creationId xmlns:a16="http://schemas.microsoft.com/office/drawing/2014/main" id="{1B312061-3E42-3C4B-930E-461C09AA3E04}"/>
                  </a:ext>
                </a:extLst>
              </p:cNvPr>
              <p:cNvSpPr/>
              <p:nvPr/>
            </p:nvSpPr>
            <p:spPr>
              <a:xfrm>
                <a:off x="8437305" y="2257072"/>
                <a:ext cx="1032237" cy="1013764"/>
              </a:xfrm>
              <a:prstGeom prst="ellipse">
                <a:avLst/>
              </a:prstGeom>
              <a:solidFill>
                <a:srgbClr val="7CAE4B"/>
              </a:solidFill>
              <a:ln w="12700">
                <a:noFill/>
              </a:ln>
              <a:effec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8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condensed"/>
                  <a:ea typeface="맑은 고딕" panose="020B0503020000020004" pitchFamily="34" charset="-127"/>
                  <a:cs typeface="Roboto condensed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F00FE99-5906-414B-B82C-DACF76F62840}"/>
                  </a:ext>
                </a:extLst>
              </p:cNvPr>
              <p:cNvGrpSpPr/>
              <p:nvPr/>
            </p:nvGrpSpPr>
            <p:grpSpPr>
              <a:xfrm>
                <a:off x="8709783" y="2547502"/>
                <a:ext cx="415511" cy="458912"/>
                <a:chOff x="2490890" y="4011105"/>
                <a:chExt cx="221385" cy="252764"/>
              </a:xfrm>
              <a:solidFill>
                <a:schemeClr val="bg1"/>
              </a:solidFill>
            </p:grpSpPr>
            <p:sp>
              <p:nvSpPr>
                <p:cNvPr id="7" name="AutoShape 491">
                  <a:extLst>
                    <a:ext uri="{FF2B5EF4-FFF2-40B4-BE49-F238E27FC236}">
                      <a16:creationId xmlns:a16="http://schemas.microsoft.com/office/drawing/2014/main" id="{73738817-2007-3345-946C-6B96CFAAF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661" y="4011105"/>
                  <a:ext cx="72614" cy="25276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w 21600"/>
                    <a:gd name="T27" fmla="*/ 0 h 21600"/>
                    <a:gd name="T28" fmla="*/ 0 w 21600"/>
                    <a:gd name="T29" fmla="*/ 0 h 21600"/>
                    <a:gd name="T30" fmla="*/ 0 w 21600"/>
                    <a:gd name="T31" fmla="*/ 0 h 21600"/>
                    <a:gd name="T32" fmla="*/ 0 w 21600"/>
                    <a:gd name="T33" fmla="*/ 0 h 21600"/>
                    <a:gd name="T34" fmla="*/ 0 w 21600"/>
                    <a:gd name="T35" fmla="*/ 0 h 21600"/>
                    <a:gd name="T36" fmla="*/ 0 w 21600"/>
                    <a:gd name="T37" fmla="*/ 0 h 21600"/>
                    <a:gd name="T38" fmla="*/ 0 w 21600"/>
                    <a:gd name="T39" fmla="*/ 0 h 21600"/>
                    <a:gd name="T40" fmla="*/ 0 w 21600"/>
                    <a:gd name="T41" fmla="*/ 0 h 21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  <a:moveTo>
                        <a:pt x="15510" y="16175"/>
                      </a:moveTo>
                      <a:lnTo>
                        <a:pt x="6046" y="16175"/>
                      </a:lnTo>
                      <a:lnTo>
                        <a:pt x="6046" y="13462"/>
                      </a:lnTo>
                      <a:lnTo>
                        <a:pt x="15510" y="13462"/>
                      </a:lnTo>
                      <a:lnTo>
                        <a:pt x="15510" y="16175"/>
                      </a:lnTo>
                      <a:close/>
                      <a:moveTo>
                        <a:pt x="15510" y="10750"/>
                      </a:moveTo>
                      <a:lnTo>
                        <a:pt x="6046" y="10750"/>
                      </a:lnTo>
                      <a:lnTo>
                        <a:pt x="6046" y="8037"/>
                      </a:lnTo>
                      <a:lnTo>
                        <a:pt x="15510" y="8037"/>
                      </a:lnTo>
                      <a:lnTo>
                        <a:pt x="15510" y="10750"/>
                      </a:lnTo>
                      <a:close/>
                      <a:moveTo>
                        <a:pt x="15510" y="5337"/>
                      </a:moveTo>
                      <a:lnTo>
                        <a:pt x="6046" y="5337"/>
                      </a:lnTo>
                      <a:lnTo>
                        <a:pt x="6046" y="2625"/>
                      </a:lnTo>
                      <a:lnTo>
                        <a:pt x="15510" y="2625"/>
                      </a:lnTo>
                      <a:lnTo>
                        <a:pt x="15510" y="5337"/>
                      </a:lnTo>
                      <a:close/>
                      <a:moveTo>
                        <a:pt x="15510" y="5337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AutoShape 492">
                  <a:extLst>
                    <a:ext uri="{FF2B5EF4-FFF2-40B4-BE49-F238E27FC236}">
                      <a16:creationId xmlns:a16="http://schemas.microsoft.com/office/drawing/2014/main" id="{B0C2D02F-F15D-B244-9E53-7101B40BDB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0890" y="4042866"/>
                  <a:ext cx="127518" cy="21879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w 21600"/>
                    <a:gd name="T21" fmla="*/ 0 h 21600"/>
                    <a:gd name="T22" fmla="*/ 0 w 21600"/>
                    <a:gd name="T23" fmla="*/ 0 h 21600"/>
                    <a:gd name="T24" fmla="*/ 0 w 21600"/>
                    <a:gd name="T25" fmla="*/ 0 h 21600"/>
                    <a:gd name="T26" fmla="*/ 0 w 21600"/>
                    <a:gd name="T27" fmla="*/ 0 h 21600"/>
                    <a:gd name="T28" fmla="*/ 0 w 21600"/>
                    <a:gd name="T29" fmla="*/ 0 h 21600"/>
                    <a:gd name="T30" fmla="*/ 0 w 21600"/>
                    <a:gd name="T31" fmla="*/ 0 h 21600"/>
                    <a:gd name="T32" fmla="*/ 0 w 21600"/>
                    <a:gd name="T33" fmla="*/ 0 h 21600"/>
                    <a:gd name="T34" fmla="*/ 0 w 21600"/>
                    <a:gd name="T35" fmla="*/ 0 h 21600"/>
                    <a:gd name="T36" fmla="*/ 0 w 21600"/>
                    <a:gd name="T37" fmla="*/ 0 h 21600"/>
                    <a:gd name="T38" fmla="*/ 0 w 21600"/>
                    <a:gd name="T39" fmla="*/ 0 h 21600"/>
                    <a:gd name="T40" fmla="*/ 0 w 21600"/>
                    <a:gd name="T41" fmla="*/ 0 h 21600"/>
                    <a:gd name="T42" fmla="*/ 0 w 21600"/>
                    <a:gd name="T43" fmla="*/ 0 h 21600"/>
                    <a:gd name="T44" fmla="*/ 0 w 21600"/>
                    <a:gd name="T45" fmla="*/ 0 h 21600"/>
                    <a:gd name="T46" fmla="*/ 0 w 21600"/>
                    <a:gd name="T47" fmla="*/ 0 h 21600"/>
                    <a:gd name="T48" fmla="*/ 0 w 21600"/>
                    <a:gd name="T49" fmla="*/ 0 h 21600"/>
                    <a:gd name="T50" fmla="*/ 0 w 21600"/>
                    <a:gd name="T51" fmla="*/ 0 h 21600"/>
                    <a:gd name="T52" fmla="*/ 0 w 21600"/>
                    <a:gd name="T53" fmla="*/ 0 h 21600"/>
                    <a:gd name="T54" fmla="*/ 0 w 21600"/>
                    <a:gd name="T55" fmla="*/ 0 h 21600"/>
                    <a:gd name="T56" fmla="*/ 0 w 21600"/>
                    <a:gd name="T57" fmla="*/ 0 h 21600"/>
                    <a:gd name="T58" fmla="*/ 0 w 21600"/>
                    <a:gd name="T59" fmla="*/ 0 h 21600"/>
                    <a:gd name="T60" fmla="*/ 0 w 21600"/>
                    <a:gd name="T61" fmla="*/ 0 h 21600"/>
                    <a:gd name="T62" fmla="*/ 0 w 21600"/>
                    <a:gd name="T63" fmla="*/ 0 h 21600"/>
                    <a:gd name="T64" fmla="*/ 0 w 21600"/>
                    <a:gd name="T65" fmla="*/ 0 h 21600"/>
                    <a:gd name="T66" fmla="*/ 0 w 21600"/>
                    <a:gd name="T67" fmla="*/ 0 h 216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1600" h="21600">
                      <a:moveTo>
                        <a:pt x="18001" y="1045"/>
                      </a:moveTo>
                      <a:lnTo>
                        <a:pt x="10000" y="1045"/>
                      </a:lnTo>
                      <a:lnTo>
                        <a:pt x="10000" y="2787"/>
                      </a:lnTo>
                      <a:lnTo>
                        <a:pt x="5100" y="2787"/>
                      </a:lnTo>
                      <a:lnTo>
                        <a:pt x="5100" y="0"/>
                      </a:lnTo>
                      <a:lnTo>
                        <a:pt x="3300" y="0"/>
                      </a:lnTo>
                      <a:lnTo>
                        <a:pt x="3300" y="2787"/>
                      </a:lnTo>
                      <a:lnTo>
                        <a:pt x="0" y="278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2787"/>
                      </a:lnTo>
                      <a:lnTo>
                        <a:pt x="18001" y="2787"/>
                      </a:lnTo>
                      <a:lnTo>
                        <a:pt x="18001" y="1045"/>
                      </a:lnTo>
                      <a:close/>
                      <a:moveTo>
                        <a:pt x="8850" y="15329"/>
                      </a:moveTo>
                      <a:lnTo>
                        <a:pt x="3450" y="15329"/>
                      </a:lnTo>
                      <a:lnTo>
                        <a:pt x="3450" y="12194"/>
                      </a:lnTo>
                      <a:lnTo>
                        <a:pt x="8850" y="12194"/>
                      </a:lnTo>
                      <a:lnTo>
                        <a:pt x="8850" y="15329"/>
                      </a:lnTo>
                      <a:close/>
                      <a:moveTo>
                        <a:pt x="8850" y="9058"/>
                      </a:moveTo>
                      <a:lnTo>
                        <a:pt x="3450" y="9058"/>
                      </a:lnTo>
                      <a:lnTo>
                        <a:pt x="3450" y="5923"/>
                      </a:lnTo>
                      <a:lnTo>
                        <a:pt x="8850" y="5923"/>
                      </a:lnTo>
                      <a:lnTo>
                        <a:pt x="8850" y="9058"/>
                      </a:lnTo>
                      <a:close/>
                      <a:moveTo>
                        <a:pt x="18000" y="15329"/>
                      </a:moveTo>
                      <a:lnTo>
                        <a:pt x="12600" y="15329"/>
                      </a:lnTo>
                      <a:lnTo>
                        <a:pt x="12600" y="12194"/>
                      </a:lnTo>
                      <a:lnTo>
                        <a:pt x="18000" y="12194"/>
                      </a:lnTo>
                      <a:lnTo>
                        <a:pt x="18000" y="15329"/>
                      </a:lnTo>
                      <a:close/>
                      <a:moveTo>
                        <a:pt x="18000" y="9058"/>
                      </a:moveTo>
                      <a:lnTo>
                        <a:pt x="12600" y="9058"/>
                      </a:lnTo>
                      <a:lnTo>
                        <a:pt x="12600" y="5923"/>
                      </a:lnTo>
                      <a:lnTo>
                        <a:pt x="18000" y="5923"/>
                      </a:lnTo>
                      <a:lnTo>
                        <a:pt x="18000" y="9058"/>
                      </a:lnTo>
                      <a:close/>
                      <a:moveTo>
                        <a:pt x="18000" y="9058"/>
                      </a:move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254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4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39F4C2-F391-A644-B37E-169437E952B8}"/>
                </a:ext>
              </a:extLst>
            </p:cNvPr>
            <p:cNvGrpSpPr/>
            <p:nvPr/>
          </p:nvGrpSpPr>
          <p:grpSpPr>
            <a:xfrm>
              <a:off x="4543445" y="1990774"/>
              <a:ext cx="2296677" cy="3468517"/>
              <a:chOff x="2360359" y="2294622"/>
              <a:chExt cx="2296677" cy="346851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F5A293A-F82A-E547-88B1-6D0C5EAE2693}"/>
                  </a:ext>
                </a:extLst>
              </p:cNvPr>
              <p:cNvSpPr/>
              <p:nvPr/>
            </p:nvSpPr>
            <p:spPr>
              <a:xfrm>
                <a:off x="2360359" y="2836909"/>
                <a:ext cx="2296676" cy="2926230"/>
              </a:xfrm>
              <a:prstGeom prst="rect">
                <a:avLst/>
              </a:prstGeom>
              <a:noFill/>
              <a:ln w="34925">
                <a:solidFill>
                  <a:srgbClr val="0B9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4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타원 132">
                <a:extLst>
                  <a:ext uri="{FF2B5EF4-FFF2-40B4-BE49-F238E27FC236}">
                    <a16:creationId xmlns:a16="http://schemas.microsoft.com/office/drawing/2014/main" id="{EAE8BF97-4CCB-9B43-8931-F68CB8563E3C}"/>
                  </a:ext>
                </a:extLst>
              </p:cNvPr>
              <p:cNvSpPr/>
              <p:nvPr/>
            </p:nvSpPr>
            <p:spPr>
              <a:xfrm>
                <a:off x="2987960" y="2294622"/>
                <a:ext cx="1052555" cy="1013134"/>
              </a:xfrm>
              <a:prstGeom prst="ellipse">
                <a:avLst/>
              </a:prstGeom>
              <a:solidFill>
                <a:srgbClr val="0B9444"/>
              </a:solidFill>
              <a:ln w="12700">
                <a:noFill/>
              </a:ln>
              <a:effec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condensed"/>
                  <a:ea typeface="맑은 고딕" panose="020B0503020000020004" pitchFamily="34" charset="-127"/>
                  <a:cs typeface="Roboto condensed"/>
                </a:endParaRPr>
              </a:p>
            </p:txBody>
          </p:sp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id="{FC3D96C6-FAF6-704E-9902-0C41CF9A1B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0359" y="3648525"/>
                <a:ext cx="2296677" cy="1260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s-IS" sz="3996" b="1" dirty="0">
                    <a:solidFill>
                      <a:srgbClr val="0B9444"/>
                    </a:solidFill>
                    <a:latin typeface="Arial" charset="0"/>
                    <a:ea typeface="MS PGothic" charset="0"/>
                    <a:cs typeface="MS PGothic" charset="0"/>
                  </a:rPr>
                  <a:t>7,800</a:t>
                </a:r>
                <a:r>
                  <a:rPr kumimoji="0" lang="en-US" sz="279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3C6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  <a:t/>
                </a:r>
                <a:br>
                  <a:rPr kumimoji="0" lang="en-US" sz="279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3C6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</a:br>
                <a:r>
                  <a:rPr lang="en-US" sz="1798" noProof="0" dirty="0">
                    <a:solidFill>
                      <a:prstClr val="black"/>
                    </a:solidFill>
                    <a:latin typeface="Arial" charset="0"/>
                    <a:ea typeface="MS PGothic" charset="0"/>
                    <a:cs typeface="Arial" charset="0"/>
                    <a:sym typeface="Arial" charset="0"/>
                  </a:rPr>
                  <a:t>n</a:t>
                </a:r>
                <a:r>
                  <a:rPr kumimoji="0" lang="en-US" sz="179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Arial" charset="0"/>
                    <a:sym typeface="Arial" charset="0"/>
                  </a:rPr>
                  <a:t>ew </a:t>
                </a:r>
                <a:r>
                  <a:rPr kumimoji="0" lang="en-US" sz="1798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Arial" charset="0"/>
                    <a:sym typeface="Arial" charset="0"/>
                  </a:rPr>
                  <a:t>fu</a:t>
                </a:r>
                <a:r>
                  <a:rPr lang="en-US" sz="1798" dirty="0" err="1">
                    <a:solidFill>
                      <a:prstClr val="black"/>
                    </a:solidFill>
                    <a:latin typeface="Arial" charset="0"/>
                    <a:ea typeface="MS PGothic" charset="0"/>
                    <a:cs typeface="Arial" charset="0"/>
                    <a:sym typeface="Arial" charset="0"/>
                  </a:rPr>
                  <a:t>ll</a:t>
                </a:r>
                <a:r>
                  <a:rPr lang="en-US" sz="1798" dirty="0">
                    <a:solidFill>
                      <a:prstClr val="black"/>
                    </a:solidFill>
                    <a:latin typeface="Arial" charset="0"/>
                    <a:ea typeface="MS PGothic" charset="0"/>
                    <a:cs typeface="Arial" charset="0"/>
                    <a:sym typeface="Arial" charset="0"/>
                  </a:rPr>
                  <a:t>-time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9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Arial" charset="0"/>
                    <a:sym typeface="Arial" charset="0"/>
                  </a:rPr>
                  <a:t>jobs planned</a:t>
                </a:r>
                <a:endParaRPr kumimoji="0" lang="en-US" sz="179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A7360CA-7291-D540-9229-FB4C407A07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556" t="17545" r="11540" b="11200"/>
              <a:stretch/>
            </p:blipFill>
            <p:spPr>
              <a:xfrm>
                <a:off x="3135884" y="2444426"/>
                <a:ext cx="829772" cy="758952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8E50D2-3469-F64B-88E0-CFC943D0DC6E}"/>
                </a:ext>
              </a:extLst>
            </p:cNvPr>
            <p:cNvGrpSpPr/>
            <p:nvPr/>
          </p:nvGrpSpPr>
          <p:grpSpPr>
            <a:xfrm>
              <a:off x="7662831" y="1990696"/>
              <a:ext cx="2299372" cy="3468672"/>
              <a:chOff x="7662831" y="2002616"/>
              <a:chExt cx="2299372" cy="346867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E6E3800-1FDF-DA42-8BF4-D9B2EDB1E252}"/>
                  </a:ext>
                </a:extLst>
              </p:cNvPr>
              <p:cNvSpPr/>
              <p:nvPr/>
            </p:nvSpPr>
            <p:spPr>
              <a:xfrm>
                <a:off x="7665527" y="2556798"/>
                <a:ext cx="2296676" cy="2914490"/>
              </a:xfrm>
              <a:prstGeom prst="rect">
                <a:avLst/>
              </a:prstGeom>
              <a:noFill/>
              <a:ln w="34925">
                <a:solidFill>
                  <a:srgbClr val="97C24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4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타원 132">
                <a:extLst>
                  <a:ext uri="{FF2B5EF4-FFF2-40B4-BE49-F238E27FC236}">
                    <a16:creationId xmlns:a16="http://schemas.microsoft.com/office/drawing/2014/main" id="{C7A4E3F5-B307-344C-ADF9-C3305EF85738}"/>
                  </a:ext>
                </a:extLst>
              </p:cNvPr>
              <p:cNvSpPr/>
              <p:nvPr/>
            </p:nvSpPr>
            <p:spPr>
              <a:xfrm>
                <a:off x="8337689" y="2002616"/>
                <a:ext cx="1032237" cy="1013764"/>
              </a:xfrm>
              <a:prstGeom prst="ellipse">
                <a:avLst/>
              </a:prstGeom>
              <a:solidFill>
                <a:srgbClr val="97C24E"/>
              </a:solidFill>
              <a:ln w="12700">
                <a:noFill/>
              </a:ln>
              <a:effectLst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25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8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Roboto condensed"/>
                  <a:ea typeface="맑은 고딕" panose="020B0503020000020004" pitchFamily="34" charset="-127"/>
                  <a:cs typeface="Roboto condensed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200588-789E-1948-9E43-CDC12AE9C7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62831" y="3356674"/>
                <a:ext cx="2296676" cy="1260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996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C24E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  <a:t>$</a:t>
                </a:r>
                <a:r>
                  <a:rPr lang="en-US" sz="3996" b="1" dirty="0">
                    <a:solidFill>
                      <a:srgbClr val="97C24E"/>
                    </a:solidFill>
                    <a:latin typeface="Arial" charset="0"/>
                    <a:ea typeface="MS PGothic" charset="0"/>
                    <a:cs typeface="MS PGothic" charset="0"/>
                  </a:rPr>
                  <a:t>2</a:t>
                </a:r>
                <a:r>
                  <a:rPr kumimoji="0" lang="en-US" sz="3996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C24E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  <a:t>.35B</a:t>
                </a:r>
                <a:r>
                  <a:rPr kumimoji="0" lang="en-US" sz="359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  <a:t/>
                </a:r>
                <a:br>
                  <a:rPr kumimoji="0" lang="en-US" sz="3591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</a:br>
                <a:r>
                  <a:rPr lang="en-US" sz="1798" dirty="0">
                    <a:solidFill>
                      <a:prstClr val="black"/>
                    </a:solidFill>
                    <a:latin typeface="Arial" charset="0"/>
                    <a:ea typeface="MS PGothic" charset="0"/>
                    <a:cs typeface="MS PGothic" charset="0"/>
                  </a:rPr>
                  <a:t>i</a:t>
                </a:r>
                <a:r>
                  <a:rPr kumimoji="0" lang="en-US" sz="1798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MS PGothic" charset="0"/>
                    <a:cs typeface="MS PGothic" charset="0"/>
                  </a:rPr>
                  <a:t>n planned ongoing investment</a:t>
                </a:r>
                <a:endParaRPr kumimoji="0" lang="en-US" sz="1798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A37841F-F45B-BB48-8B29-A4C9F04CD8E5}"/>
                  </a:ext>
                </a:extLst>
              </p:cNvPr>
              <p:cNvSpPr/>
              <p:nvPr/>
            </p:nvSpPr>
            <p:spPr>
              <a:xfrm>
                <a:off x="8424717" y="2095151"/>
                <a:ext cx="858181" cy="829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88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Calibri" panose="020F0502020204030204" pitchFamily="34" charset="0"/>
                  </a:rPr>
                  <a:t>$</a:t>
                </a:r>
                <a:endParaRPr kumimoji="0" lang="en-US" sz="4788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F8A66C4-BF80-3F45-BB63-6CE11B8B3F0B}"/>
              </a:ext>
            </a:extLst>
          </p:cNvPr>
          <p:cNvSpPr txBox="1"/>
          <p:nvPr/>
        </p:nvSpPr>
        <p:spPr>
          <a:xfrm>
            <a:off x="39402" y="702314"/>
            <a:ext cx="121413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2020 ANNOUNCEMENTS</a:t>
            </a:r>
          </a:p>
          <a:p>
            <a:pPr marL="0" marR="0" lvl="0" indent="0" algn="ctr" defTabSz="911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YEAR THRU</a:t>
            </a:r>
            <a:r>
              <a:rPr kumimoji="0" lang="en-US" sz="2400" b="0" i="0" u="none" strike="noStrike" kern="1200" cap="none" spc="30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DEC. 15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7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7">
            <a:extLst>
              <a:ext uri="{FF2B5EF4-FFF2-40B4-BE49-F238E27FC236}">
                <a16:creationId xmlns:a16="http://schemas.microsoft.com/office/drawing/2014/main" id="{22644D66-8A34-1E46-8215-5DD8D9C1F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r="26852" b="26778"/>
          <a:stretch>
            <a:fillRect/>
          </a:stretch>
        </p:blipFill>
        <p:spPr bwMode="auto">
          <a:xfrm>
            <a:off x="0" y="0"/>
            <a:ext cx="12186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3EDB190-6761-6147-A8B3-F00419B2C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111" y="6002722"/>
            <a:ext cx="2585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TOTAL – </a:t>
            </a:r>
            <a:r>
              <a:rPr lang="en-CA" b="1" dirty="0">
                <a:solidFill>
                  <a:srgbClr val="0B9444"/>
                </a:solidFill>
                <a:latin typeface="Arial" charset="0"/>
              </a:rPr>
              <a:t>213</a:t>
            </a:r>
            <a:endParaRPr lang="en-US" b="1" dirty="0">
              <a:solidFill>
                <a:srgbClr val="0B9444"/>
              </a:solidFill>
            </a:endParaRPr>
          </a:p>
        </p:txBody>
      </p:sp>
      <p:graphicFrame>
        <p:nvGraphicFramePr>
          <p:cNvPr id="5" name="Chart 7">
            <a:extLst>
              <a:ext uri="{FF2B5EF4-FFF2-40B4-BE49-F238E27FC236}">
                <a16:creationId xmlns:a16="http://schemas.microsoft.com/office/drawing/2014/main" id="{6249F3CB-52AE-6C46-98AC-E0BDAC7506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499901"/>
              </p:ext>
            </p:extLst>
          </p:nvPr>
        </p:nvGraphicFramePr>
        <p:xfrm>
          <a:off x="898186" y="1855266"/>
          <a:ext cx="3557139" cy="4143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18224FF-05DE-E542-95D9-3C16FCB5B417}"/>
              </a:ext>
            </a:extLst>
          </p:cNvPr>
          <p:cNvGrpSpPr/>
          <p:nvPr/>
        </p:nvGrpSpPr>
        <p:grpSpPr>
          <a:xfrm>
            <a:off x="1733083" y="2725388"/>
            <a:ext cx="2468811" cy="546285"/>
            <a:chOff x="489338" y="963716"/>
            <a:chExt cx="1853323" cy="410093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18BEAB03-BE31-7040-A024-64DCCBD0448B}"/>
                </a:ext>
              </a:extLst>
            </p:cNvPr>
            <p:cNvSpPr/>
            <p:nvPr/>
          </p:nvSpPr>
          <p:spPr>
            <a:xfrm>
              <a:off x="489338" y="1222242"/>
              <a:ext cx="75447" cy="75447"/>
            </a:xfrm>
            <a:prstGeom prst="round2DiagRect">
              <a:avLst/>
            </a:prstGeom>
            <a:solidFill>
              <a:srgbClr val="7CA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2FFBF774-A6A6-9C47-AF8C-7B97CB997D9D}"/>
                </a:ext>
              </a:extLst>
            </p:cNvPr>
            <p:cNvSpPr/>
            <p:nvPr/>
          </p:nvSpPr>
          <p:spPr>
            <a:xfrm>
              <a:off x="489339" y="1037592"/>
              <a:ext cx="75447" cy="75447"/>
            </a:xfrm>
            <a:prstGeom prst="round2DiagRect">
              <a:avLst/>
            </a:prstGeom>
            <a:solidFill>
              <a:srgbClr val="0B944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31CC0C-E005-E840-B70E-ACF143597128}"/>
                </a:ext>
              </a:extLst>
            </p:cNvPr>
            <p:cNvSpPr/>
            <p:nvPr/>
          </p:nvSpPr>
          <p:spPr>
            <a:xfrm>
              <a:off x="531355" y="963716"/>
              <a:ext cx="1811306" cy="223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445897">
                <a:defRPr/>
              </a:pPr>
              <a:r>
                <a:rPr kumimoji="0" lang="en-CA" sz="13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lang="en-CA" sz="1332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Existing Industry Expansions</a:t>
              </a:r>
              <a:endParaRPr kumimoji="0" lang="en-CA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A122F5-841E-ED4E-ACFC-6BD60CA6D0BD}"/>
                </a:ext>
              </a:extLst>
            </p:cNvPr>
            <p:cNvSpPr/>
            <p:nvPr/>
          </p:nvSpPr>
          <p:spPr>
            <a:xfrm>
              <a:off x="531355" y="1150609"/>
              <a:ext cx="1014678" cy="223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445897">
                <a:defRPr/>
              </a:pPr>
              <a:r>
                <a:rPr kumimoji="0" lang="en-CA" sz="133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lang="en-CA" sz="1332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New Locations</a:t>
              </a:r>
              <a:endParaRPr kumimoji="0" lang="en-CA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aphicFrame>
        <p:nvGraphicFramePr>
          <p:cNvPr id="11" name="Chart 7">
            <a:extLst>
              <a:ext uri="{FF2B5EF4-FFF2-40B4-BE49-F238E27FC236}">
                <a16:creationId xmlns:a16="http://schemas.microsoft.com/office/drawing/2014/main" id="{3709653C-F59F-D240-85DF-30E8B3144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09335"/>
              </p:ext>
            </p:extLst>
          </p:nvPr>
        </p:nvGraphicFramePr>
        <p:xfrm>
          <a:off x="4307954" y="1813074"/>
          <a:ext cx="3646539" cy="4228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8">
            <a:extLst>
              <a:ext uri="{FF2B5EF4-FFF2-40B4-BE49-F238E27FC236}">
                <a16:creationId xmlns:a16="http://schemas.microsoft.com/office/drawing/2014/main" id="{91234DB8-1B4C-024B-A24A-B5681F73D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949" y="5997721"/>
            <a:ext cx="2658549" cy="3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– </a:t>
            </a:r>
            <a:r>
              <a:rPr lang="is-IS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7,800</a:t>
            </a:r>
            <a:endParaRPr lang="en-US" b="1" dirty="0">
              <a:solidFill>
                <a:srgbClr val="0B94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CD62C5-D9B4-2C4D-8383-DCDE4F41F16A}"/>
              </a:ext>
            </a:extLst>
          </p:cNvPr>
          <p:cNvGrpSpPr/>
          <p:nvPr/>
        </p:nvGrpSpPr>
        <p:grpSpPr>
          <a:xfrm>
            <a:off x="5182378" y="2736786"/>
            <a:ext cx="2459471" cy="546285"/>
            <a:chOff x="460248" y="963716"/>
            <a:chExt cx="1846312" cy="410093"/>
          </a:xfrm>
        </p:grpSpPr>
        <p:sp>
          <p:nvSpPr>
            <p:cNvPr id="14" name="Round Diagonal Corner Rectangle 13">
              <a:extLst>
                <a:ext uri="{FF2B5EF4-FFF2-40B4-BE49-F238E27FC236}">
                  <a16:creationId xmlns:a16="http://schemas.microsoft.com/office/drawing/2014/main" id="{072DDED0-2A5E-D14D-92DF-A575F8FD7FA6}"/>
                </a:ext>
              </a:extLst>
            </p:cNvPr>
            <p:cNvSpPr/>
            <p:nvPr/>
          </p:nvSpPr>
          <p:spPr>
            <a:xfrm>
              <a:off x="460248" y="1236015"/>
              <a:ext cx="75447" cy="75447"/>
            </a:xfrm>
            <a:prstGeom prst="round2DiagRect">
              <a:avLst/>
            </a:prstGeom>
            <a:solidFill>
              <a:srgbClr val="7CA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ound Diagonal Corner Rectangle 14">
              <a:extLst>
                <a:ext uri="{FF2B5EF4-FFF2-40B4-BE49-F238E27FC236}">
                  <a16:creationId xmlns:a16="http://schemas.microsoft.com/office/drawing/2014/main" id="{564AC33C-82C5-4E44-821B-5B771057D0F9}"/>
                </a:ext>
              </a:extLst>
            </p:cNvPr>
            <p:cNvSpPr/>
            <p:nvPr/>
          </p:nvSpPr>
          <p:spPr>
            <a:xfrm>
              <a:off x="460249" y="1034314"/>
              <a:ext cx="75447" cy="75447"/>
            </a:xfrm>
            <a:prstGeom prst="round2DiagRect">
              <a:avLst/>
            </a:prstGeom>
            <a:solidFill>
              <a:srgbClr val="0B9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F96D622-0F1F-4D43-BB3D-361167C10B74}"/>
                </a:ext>
              </a:extLst>
            </p:cNvPr>
            <p:cNvSpPr/>
            <p:nvPr/>
          </p:nvSpPr>
          <p:spPr>
            <a:xfrm>
              <a:off x="531355" y="963716"/>
              <a:ext cx="1775205" cy="3770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445897">
                <a:defRPr/>
              </a:pPr>
              <a:r>
                <a:rPr lang="en-CA" sz="1332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Existing Industry Expansions</a:t>
              </a:r>
            </a:p>
            <a:p>
              <a:pPr marL="0" marR="0" lvl="0" indent="0" algn="l" defTabSz="14458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220CD7-86F5-2D4B-9EDC-0DA295E72B86}"/>
                </a:ext>
              </a:extLst>
            </p:cNvPr>
            <p:cNvSpPr/>
            <p:nvPr/>
          </p:nvSpPr>
          <p:spPr>
            <a:xfrm>
              <a:off x="531355" y="1150609"/>
              <a:ext cx="978577" cy="223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445897">
                <a:defRPr/>
              </a:pPr>
              <a:r>
                <a:rPr lang="en-CA" sz="1332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New Locations</a:t>
              </a:r>
              <a:endParaRPr kumimoji="0" lang="en-CA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aphicFrame>
        <p:nvGraphicFramePr>
          <p:cNvPr id="18" name="Chart 7">
            <a:extLst>
              <a:ext uri="{FF2B5EF4-FFF2-40B4-BE49-F238E27FC236}">
                <a16:creationId xmlns:a16="http://schemas.microsoft.com/office/drawing/2014/main" id="{A87DEFBF-3666-904C-AB4D-D7912BB4A0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38047"/>
              </p:ext>
            </p:extLst>
          </p:nvPr>
        </p:nvGraphicFramePr>
        <p:xfrm>
          <a:off x="7807123" y="1832691"/>
          <a:ext cx="3693232" cy="4188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ctangle 17">
            <a:extLst>
              <a:ext uri="{FF2B5EF4-FFF2-40B4-BE49-F238E27FC236}">
                <a16:creationId xmlns:a16="http://schemas.microsoft.com/office/drawing/2014/main" id="{C4BF5194-042D-9E4D-9195-31797F707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2536" y="6002722"/>
            <a:ext cx="3557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TOTAL – </a:t>
            </a:r>
            <a:r>
              <a:rPr lang="en-CA" b="1" dirty="0">
                <a:solidFill>
                  <a:srgbClr val="0B9444"/>
                </a:solidFill>
                <a:latin typeface="Arial" charset="0"/>
              </a:rPr>
              <a:t>$</a:t>
            </a:r>
            <a:r>
              <a:rPr lang="en-US" b="1" dirty="0">
                <a:solidFill>
                  <a:srgbClr val="0B9444"/>
                </a:solidFill>
                <a:latin typeface="Arial" charset="0"/>
              </a:rPr>
              <a:t>2.35B</a:t>
            </a:r>
            <a:endParaRPr lang="en-US" b="1" dirty="0">
              <a:solidFill>
                <a:srgbClr val="0B9444"/>
              </a:solidFill>
              <a:cs typeface="Arial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7F7151-AE83-FA49-8E3B-E2E74EB6B80A}"/>
              </a:ext>
            </a:extLst>
          </p:cNvPr>
          <p:cNvGrpSpPr/>
          <p:nvPr/>
        </p:nvGrpSpPr>
        <p:grpSpPr>
          <a:xfrm>
            <a:off x="8451296" y="2769358"/>
            <a:ext cx="2444819" cy="546697"/>
            <a:chOff x="501226" y="963407"/>
            <a:chExt cx="1835312" cy="410402"/>
          </a:xfrm>
        </p:grpSpPr>
        <p:sp>
          <p:nvSpPr>
            <p:cNvPr id="21" name="Round Diagonal Corner Rectangle 20">
              <a:extLst>
                <a:ext uri="{FF2B5EF4-FFF2-40B4-BE49-F238E27FC236}">
                  <a16:creationId xmlns:a16="http://schemas.microsoft.com/office/drawing/2014/main" id="{0C1224F1-6184-3C43-BAA4-8E79AACF46D1}"/>
                </a:ext>
              </a:extLst>
            </p:cNvPr>
            <p:cNvSpPr/>
            <p:nvPr/>
          </p:nvSpPr>
          <p:spPr>
            <a:xfrm>
              <a:off x="501226" y="1220320"/>
              <a:ext cx="75447" cy="75447"/>
            </a:xfrm>
            <a:prstGeom prst="round2DiagRect">
              <a:avLst/>
            </a:prstGeom>
            <a:solidFill>
              <a:srgbClr val="7CA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ound Diagonal Corner Rectangle 21">
              <a:extLst>
                <a:ext uri="{FF2B5EF4-FFF2-40B4-BE49-F238E27FC236}">
                  <a16:creationId xmlns:a16="http://schemas.microsoft.com/office/drawing/2014/main" id="{B3D71023-9F81-1A4F-9B43-D05C6700DB16}"/>
                </a:ext>
              </a:extLst>
            </p:cNvPr>
            <p:cNvSpPr/>
            <p:nvPr/>
          </p:nvSpPr>
          <p:spPr>
            <a:xfrm>
              <a:off x="501226" y="1047785"/>
              <a:ext cx="75447" cy="75447"/>
            </a:xfrm>
            <a:prstGeom prst="round2DiagRect">
              <a:avLst/>
            </a:prstGeom>
            <a:solidFill>
              <a:srgbClr val="0B9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86A8B6-E76F-B54E-933A-4E0D82C14B0C}"/>
                </a:ext>
              </a:extLst>
            </p:cNvPr>
            <p:cNvSpPr/>
            <p:nvPr/>
          </p:nvSpPr>
          <p:spPr>
            <a:xfrm>
              <a:off x="561333" y="963407"/>
              <a:ext cx="1775205" cy="3770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445897">
                <a:defRPr/>
              </a:pPr>
              <a:r>
                <a:rPr lang="en-CA" sz="1332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Existing Industry Expansions</a:t>
              </a:r>
            </a:p>
            <a:p>
              <a:pPr marL="0" marR="0" lvl="0" indent="0" algn="l" defTabSz="14458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3B570D5-F728-2A41-BEB1-8F5A1A41AD71}"/>
                </a:ext>
              </a:extLst>
            </p:cNvPr>
            <p:cNvSpPr/>
            <p:nvPr/>
          </p:nvSpPr>
          <p:spPr>
            <a:xfrm>
              <a:off x="531355" y="1150609"/>
              <a:ext cx="1014678" cy="223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1445897">
                <a:defRPr/>
              </a:pPr>
              <a:r>
                <a:rPr lang="en-CA" sz="1332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New Locations</a:t>
              </a:r>
              <a:endParaRPr kumimoji="0" lang="en-CA" sz="13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25" name="Rectangle 1">
            <a:extLst>
              <a:ext uri="{FF2B5EF4-FFF2-40B4-BE49-F238E27FC236}">
                <a16:creationId xmlns:a16="http://schemas.microsoft.com/office/drawing/2014/main" id="{5161CFA4-748C-894E-8AFA-A67023A29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8" y="279556"/>
            <a:ext cx="12180722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445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EXISTING INDUSTRY </a:t>
            </a:r>
            <a:b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</a:br>
            <a:r>
              <a:rPr kumimoji="0" lang="en-CA" sz="4000" b="1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EXPANSIONS LEAD THE WAY</a:t>
            </a:r>
          </a:p>
          <a:p>
            <a:pPr marL="0" marR="0" lvl="0" indent="0" algn="ctr" defTabSz="1445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</a:p>
          <a:p>
            <a:pPr marL="0" marR="0" lvl="0" indent="0" algn="ctr" defTabSz="1445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spc="300" dirty="0">
                <a:solidFill>
                  <a:prstClr val="black"/>
                </a:solidFill>
                <a:latin typeface="Arial" charset="0"/>
                <a:cs typeface="Arial" charset="0"/>
              </a:rPr>
              <a:t>2020</a:t>
            </a:r>
            <a:r>
              <a:rPr kumimoji="0" lang="en-CA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THRU </a:t>
            </a:r>
            <a:r>
              <a:rPr lang="en-CA" sz="2400" spc="300" dirty="0">
                <a:solidFill>
                  <a:prstClr val="black"/>
                </a:solidFill>
                <a:latin typeface="Arial" charset="0"/>
                <a:cs typeface="Arial" charset="0"/>
              </a:rPr>
              <a:t>DEC. 15</a:t>
            </a:r>
            <a:endParaRPr kumimoji="0" lang="en-CA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19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BB84C-3C0E-2E4B-AC3F-E3F3B5301D9F}"/>
              </a:ext>
            </a:extLst>
          </p:cNvPr>
          <p:cNvSpPr txBox="1"/>
          <p:nvPr/>
        </p:nvSpPr>
        <p:spPr>
          <a:xfrm>
            <a:off x="54041" y="1355732"/>
            <a:ext cx="7792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CAE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CAE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CAE4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vital part of Kentucky’s economy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CAE4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E12E6-46FC-1C46-9DF6-0019A2D62A98}"/>
              </a:ext>
            </a:extLst>
          </p:cNvPr>
          <p:cNvSpPr txBox="1"/>
          <p:nvPr/>
        </p:nvSpPr>
        <p:spPr>
          <a:xfrm>
            <a:off x="925907" y="2142036"/>
            <a:ext cx="67356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300-plus Food &amp; Beverage facilities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52,000-plus employees in Kentucky’s Food &amp; Beverage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$4.04 billion in investments and nearly 6,400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jobs announced over the last 5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$7 billion-plus contributed to Kentucky’s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economy from Food &amp; Beverage related industries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world’s bourbon is produced in Kentucky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Kentucky has the greatest concentration – 2x more than average – of beverage manufacturing in the U.S.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CCED9-8B3A-184A-B085-6271614D098B}"/>
              </a:ext>
            </a:extLst>
          </p:cNvPr>
          <p:cNvSpPr txBox="1"/>
          <p:nvPr/>
        </p:nvSpPr>
        <p:spPr>
          <a:xfrm>
            <a:off x="-13549" y="460445"/>
            <a:ext cx="787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6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</a:rPr>
              <a:t>KENTUCKY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25370-5B5D-F146-A819-99F4BE95EEFE}"/>
              </a:ext>
            </a:extLst>
          </p:cNvPr>
          <p:cNvSpPr txBox="1"/>
          <p:nvPr/>
        </p:nvSpPr>
        <p:spPr>
          <a:xfrm>
            <a:off x="-13549" y="1073528"/>
            <a:ext cx="7873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FOOD &amp; BEVERAGE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16EE97-A662-8748-879D-420234E20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04"/>
          <a:stretch/>
        </p:blipFill>
        <p:spPr>
          <a:xfrm>
            <a:off x="7873721" y="2176540"/>
            <a:ext cx="4318378" cy="2550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61B29F-20BF-044E-B88B-61155AA12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" b="24495"/>
          <a:stretch/>
        </p:blipFill>
        <p:spPr>
          <a:xfrm>
            <a:off x="7873622" y="-38840"/>
            <a:ext cx="4318577" cy="2215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545593-E5B1-1645-AA59-984634477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13" r="3544" b="21032"/>
          <a:stretch/>
        </p:blipFill>
        <p:spPr>
          <a:xfrm>
            <a:off x="7873721" y="4727329"/>
            <a:ext cx="4318378" cy="213067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BEB9E0-0F4C-C144-90F0-3046F1E6DAF5}"/>
              </a:ext>
            </a:extLst>
          </p:cNvPr>
          <p:cNvCxnSpPr/>
          <p:nvPr/>
        </p:nvCxnSpPr>
        <p:spPr>
          <a:xfrm>
            <a:off x="7819729" y="2222845"/>
            <a:ext cx="437227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35B313-C60D-9F41-B0A4-7C42E5DA2CBB}"/>
              </a:ext>
            </a:extLst>
          </p:cNvPr>
          <p:cNvCxnSpPr/>
          <p:nvPr/>
        </p:nvCxnSpPr>
        <p:spPr>
          <a:xfrm>
            <a:off x="7846774" y="4731387"/>
            <a:ext cx="437227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DDCBE59-4E01-C445-B230-7970281A5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-17474" b="47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FF0101F1-7F1F-D845-BAA6-B43ECF8D8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0" y="1423149"/>
            <a:ext cx="11026801" cy="5061738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4649B2-CFD3-2F45-ABB1-FAFBBAE8D0EA}"/>
              </a:ext>
            </a:extLst>
          </p:cNvPr>
          <p:cNvGrpSpPr/>
          <p:nvPr/>
        </p:nvGrpSpPr>
        <p:grpSpPr>
          <a:xfrm>
            <a:off x="1090248" y="2149538"/>
            <a:ext cx="4841281" cy="369332"/>
            <a:chOff x="1097743" y="1891523"/>
            <a:chExt cx="4841281" cy="3693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05BBEF-39F0-E745-A6AA-F0CE7429A3B3}"/>
                </a:ext>
              </a:extLst>
            </p:cNvPr>
            <p:cNvSpPr/>
            <p:nvPr/>
          </p:nvSpPr>
          <p:spPr>
            <a:xfrm>
              <a:off x="1304422" y="1891523"/>
              <a:ext cx="46346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Food and Beverage Facility (366 locations)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CBC95D-6FFD-5844-98DE-656692955456}"/>
                </a:ext>
              </a:extLst>
            </p:cNvPr>
            <p:cNvSpPr/>
            <p:nvPr/>
          </p:nvSpPr>
          <p:spPr>
            <a:xfrm>
              <a:off x="1097743" y="1982244"/>
              <a:ext cx="187890" cy="187890"/>
            </a:xfrm>
            <a:prstGeom prst="ellipse">
              <a:avLst/>
            </a:prstGeom>
            <a:solidFill>
              <a:srgbClr val="7CAE4B"/>
            </a:solidFill>
            <a:ln w="9525">
              <a:solidFill>
                <a:srgbClr val="B2B2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676A118-C664-1047-BC73-DAF21335A7CF}"/>
              </a:ext>
            </a:extLst>
          </p:cNvPr>
          <p:cNvSpPr txBox="1"/>
          <p:nvPr/>
        </p:nvSpPr>
        <p:spPr>
          <a:xfrm>
            <a:off x="1" y="46526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FOOD &amp; BEVERAGE FACILITIES IN KENTUCKY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6DED2-6AD1-1647-86EF-17AF345624F8}"/>
              </a:ext>
            </a:extLst>
          </p:cNvPr>
          <p:cNvSpPr txBox="1"/>
          <p:nvPr/>
        </p:nvSpPr>
        <p:spPr>
          <a:xfrm>
            <a:off x="10476126" y="6269628"/>
            <a:ext cx="1519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Date: May 29, 2020 </a:t>
            </a:r>
          </a:p>
        </p:txBody>
      </p:sp>
    </p:spTree>
    <p:extLst>
      <p:ext uri="{BB962C8B-B14F-4D97-AF65-F5344CB8AC3E}">
        <p14:creationId xmlns:p14="http://schemas.microsoft.com/office/powerpoint/2010/main" val="10531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B46B73-382C-A345-95FF-5F6B27E6D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6" r="6367"/>
          <a:stretch/>
        </p:blipFill>
        <p:spPr>
          <a:xfrm>
            <a:off x="5639" y="0"/>
            <a:ext cx="12180722" cy="686223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7E19422-E6B7-B34C-9212-14020BB0057E}"/>
              </a:ext>
            </a:extLst>
          </p:cNvPr>
          <p:cNvSpPr/>
          <p:nvPr/>
        </p:nvSpPr>
        <p:spPr>
          <a:xfrm>
            <a:off x="-1" y="2550696"/>
            <a:ext cx="12186361" cy="3923720"/>
          </a:xfrm>
          <a:prstGeom prst="rect">
            <a:avLst/>
          </a:prstGeom>
          <a:solidFill>
            <a:srgbClr val="0B944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88" b="0" i="0" u="none" strike="noStrike" kern="1200" cap="none" spc="0" normalizeH="0" baseline="0" noProof="0" dirty="0">
              <a:ln>
                <a:noFill/>
              </a:ln>
              <a:solidFill>
                <a:srgbClr val="1D314F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BEC55F-A7F9-364C-9064-B32DAC5AA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305859"/>
              </p:ext>
            </p:extLst>
          </p:nvPr>
        </p:nvGraphicFramePr>
        <p:xfrm>
          <a:off x="2353770" y="3564212"/>
          <a:ext cx="8633673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030">
                  <a:extLst>
                    <a:ext uri="{9D8B030D-6E8A-4147-A177-3AD203B41FA5}">
                      <a16:colId xmlns:a16="http://schemas.microsoft.com/office/drawing/2014/main" val="3230074301"/>
                    </a:ext>
                  </a:extLst>
                </a:gridCol>
                <a:gridCol w="4586643">
                  <a:extLst>
                    <a:ext uri="{9D8B030D-6E8A-4147-A177-3AD203B41FA5}">
                      <a16:colId xmlns:a16="http://schemas.microsoft.com/office/drawing/2014/main" val="1437356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sz="2400" b="1" i="0" spc="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Courier New" panose="02070309020205020404" pitchFamily="49" charset="0"/>
                        <a:buNone/>
                      </a:pPr>
                      <a:r>
                        <a:rPr lang="en-US" sz="2400" b="1" spc="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969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Incentive programs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evaluation services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0840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Build-Ready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Detailed community data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356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Zoom Prospector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 you to resources and expertise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935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Ready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Incentive and training inducements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59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Development Initiative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Workforce services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329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Opportunity Zones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17119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A9499DD-725B-E147-A03B-6107A917EE97}"/>
              </a:ext>
            </a:extLst>
          </p:cNvPr>
          <p:cNvSpPr txBox="1"/>
          <p:nvPr/>
        </p:nvSpPr>
        <p:spPr>
          <a:xfrm>
            <a:off x="48126" y="2726019"/>
            <a:ext cx="12138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HOW WE CAN HELP</a:t>
            </a:r>
          </a:p>
        </p:txBody>
      </p:sp>
    </p:spTree>
    <p:extLst>
      <p:ext uri="{BB962C8B-B14F-4D97-AF65-F5344CB8AC3E}">
        <p14:creationId xmlns:p14="http://schemas.microsoft.com/office/powerpoint/2010/main" val="21501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1C3CD5-530E-F248-B994-E394B9B922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-17474" b="47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42B93-ABF2-9748-A9D5-708182C6EB99}"/>
              </a:ext>
            </a:extLst>
          </p:cNvPr>
          <p:cNvSpPr txBox="1"/>
          <p:nvPr/>
        </p:nvSpPr>
        <p:spPr>
          <a:xfrm>
            <a:off x="67734" y="305022"/>
            <a:ext cx="12124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INCENTIVES AT A GLANCE</a:t>
            </a:r>
            <a:endParaRPr lang="en-US" sz="4000" dirty="0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B402A62-8DCE-BA4D-8326-6D69C74F82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2"/>
          <a:stretch/>
        </p:blipFill>
        <p:spPr>
          <a:xfrm>
            <a:off x="2821997" y="1189924"/>
            <a:ext cx="6548006" cy="54223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09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23">
            <a:extLst>
              <a:ext uri="{FF2B5EF4-FFF2-40B4-BE49-F238E27FC236}">
                <a16:creationId xmlns:a16="http://schemas.microsoft.com/office/drawing/2014/main" id="{7BC0BB16-A516-CC49-AE90-5FC821838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838" y="305239"/>
            <a:ext cx="13005074" cy="97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78" tIns="45678" rIns="45678" bIns="456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B944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>KENTUCKY BUSINESS </a:t>
            </a:r>
            <a:br>
              <a:rPr lang="en-US" altLang="en-US" b="1" dirty="0">
                <a:solidFill>
                  <a:srgbClr val="0B944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</a:br>
            <a:r>
              <a:rPr lang="en-US" altLang="en-US" b="1" dirty="0">
                <a:solidFill>
                  <a:srgbClr val="0B944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>INVESTMENT PROGRAM </a:t>
            </a:r>
            <a:r>
              <a:rPr lang="en-US" altLang="en-US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>(KBI)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B63D8C-232F-6447-BF90-39ECFA61510B}"/>
              </a:ext>
            </a:extLst>
          </p:cNvPr>
          <p:cNvSpPr txBox="1">
            <a:spLocks/>
          </p:cNvSpPr>
          <p:nvPr/>
        </p:nvSpPr>
        <p:spPr bwMode="auto">
          <a:xfrm>
            <a:off x="428139" y="1517264"/>
            <a:ext cx="6996697" cy="4413398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/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</a:t>
            </a:r>
          </a:p>
          <a:p>
            <a:pPr marL="306633" indent="-14803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Manufacturing, agribusiness, regional/national 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headquarters or non-retail service and technology businesses</a:t>
            </a:r>
          </a:p>
          <a:p>
            <a:pPr marL="306633" indent="-148030" algn="l"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574" indent="-10574" algn="l">
              <a:defRPr/>
            </a:pPr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METHOD</a:t>
            </a:r>
          </a:p>
          <a:p>
            <a:pPr marL="306633" indent="-14803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income/LLET credits and employee wage 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assessments for up to 10 or 15 years, depending on location</a:t>
            </a:r>
          </a:p>
          <a:p>
            <a:pPr marL="306633" indent="-148030" algn="l">
              <a:defRPr/>
            </a:pPr>
            <a:endParaRPr lang="en-US" sz="1600" dirty="0">
              <a:solidFill>
                <a:srgbClr val="0037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574" algn="l">
              <a:defRPr/>
            </a:pPr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 marL="306633" indent="-14803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at least 10 new, full-time jobs for Kentucky residents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633" indent="-14803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investment of $100,000 in eligible costs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633" indent="-14803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hourly wage and total hourly compensation requirements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633" indent="-148030" algn="l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Negotiated job and wage targets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9B2F0-B4E8-244D-A68D-1E2F4D042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r="18900"/>
          <a:stretch/>
        </p:blipFill>
        <p:spPr>
          <a:xfrm>
            <a:off x="6932574" y="-1"/>
            <a:ext cx="6358338" cy="6858001"/>
          </a:xfrm>
          <a:prstGeom prst="parallelogram">
            <a:avLst>
              <a:gd name="adj" fmla="val 11051"/>
            </a:avLst>
          </a:prstGeom>
        </p:spPr>
      </p:pic>
    </p:spTree>
    <p:extLst>
      <p:ext uri="{BB962C8B-B14F-4D97-AF65-F5344CB8AC3E}">
        <p14:creationId xmlns:p14="http://schemas.microsoft.com/office/powerpoint/2010/main" val="26712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6DE8834-C5FE-FC47-B699-86411F133301}"/>
              </a:ext>
            </a:extLst>
          </p:cNvPr>
          <p:cNvSpPr txBox="1">
            <a:spLocks/>
          </p:cNvSpPr>
          <p:nvPr/>
        </p:nvSpPr>
        <p:spPr bwMode="auto">
          <a:xfrm>
            <a:off x="857445" y="1993437"/>
            <a:ext cx="5711827" cy="4240724"/>
          </a:xfrm>
          <a:prstGeom prst="rect">
            <a:avLst/>
          </a:prstGeom>
          <a:noFill/>
          <a:ln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ato Regular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</a:t>
            </a:r>
          </a:p>
          <a:p>
            <a:pPr marL="306633" indent="-148030" algn="l">
              <a:buFont typeface="Arial" panose="020B0604020202020204" pitchFamily="34" charset="0"/>
              <a:buChar char="•"/>
              <a:defRPr/>
            </a:pPr>
            <a: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Manufacturing, service and technology businesses, </a:t>
            </a:r>
            <a:b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those operating or developing a tourism attraction</a:t>
            </a:r>
            <a:endParaRPr lang="pt-BR" sz="15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en-US" sz="1066" dirty="0">
              <a:solidFill>
                <a:srgbClr val="0037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METHOD</a:t>
            </a:r>
          </a:p>
          <a:p>
            <a:pPr marL="306633" indent="-158604" algn="l">
              <a:buFont typeface="Arial" panose="020B0604020202020204" pitchFamily="34" charset="0"/>
              <a:buChar char="•"/>
              <a:defRPr/>
            </a:pPr>
            <a: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Refund of sales and use tax paid for building fixtures, </a:t>
            </a:r>
            <a:b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materials, electronic processing equipment </a:t>
            </a:r>
            <a:b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and/or R&amp;D equipment</a:t>
            </a:r>
          </a:p>
          <a:p>
            <a:pPr algn="l">
              <a:defRPr/>
            </a:pPr>
            <a:endParaRPr lang="en-US" sz="1066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 marL="306633" indent="-158604" algn="l">
              <a:buFont typeface="Arial" panose="020B0604020202020204" pitchFamily="34" charset="0"/>
              <a:buChar char="•"/>
              <a:defRPr/>
            </a:pPr>
            <a:r>
              <a:rPr lang="en-US" sz="159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investment of</a:t>
            </a:r>
            <a:r>
              <a:rPr lang="en-US" sz="159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9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$500,000 in eligible costs</a:t>
            </a:r>
            <a:br>
              <a:rPr lang="en-US" sz="159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99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6633" indent="-158604" algn="l">
              <a:buFont typeface="Arial" panose="020B0604020202020204" pitchFamily="34" charset="0"/>
              <a:buChar char="•"/>
              <a:defRPr/>
            </a:pPr>
            <a:r>
              <a:rPr lang="en-US" sz="15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Statutory limit of $20 million for building fixtures and construction materials, and $5 million for electronic processing and R&amp;D equipment per fiscal year</a:t>
            </a:r>
          </a:p>
        </p:txBody>
      </p:sp>
      <p:sp>
        <p:nvSpPr>
          <p:cNvPr id="9" name="Shape 123">
            <a:extLst>
              <a:ext uri="{FF2B5EF4-FFF2-40B4-BE49-F238E27FC236}">
                <a16:creationId xmlns:a16="http://schemas.microsoft.com/office/drawing/2014/main" id="{41548BDA-E396-6447-AD0E-34F31FDF4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73" y="623841"/>
            <a:ext cx="10935158" cy="105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78" tIns="45678" rIns="45678" bIns="456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463" b="1" dirty="0">
                <a:solidFill>
                  <a:srgbClr val="0B944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>KENTUCKY ENTERPRISE </a:t>
            </a:r>
            <a:br>
              <a:rPr lang="en-US" altLang="en-US" sz="3463" b="1" dirty="0">
                <a:solidFill>
                  <a:srgbClr val="0B944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</a:br>
            <a:r>
              <a:rPr lang="en-US" altLang="en-US" sz="3463" b="1" dirty="0">
                <a:solidFill>
                  <a:srgbClr val="0B944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>INITIATIVE ACT </a:t>
            </a:r>
            <a:r>
              <a:rPr lang="en-US" altLang="en-US" sz="3463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>(KEIA)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EF8E9-5436-D447-8D3B-5F4787712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09" t="613" r="18741" b="276"/>
          <a:stretch/>
        </p:blipFill>
        <p:spPr>
          <a:xfrm>
            <a:off x="6826841" y="1"/>
            <a:ext cx="6139086" cy="6858001"/>
          </a:xfrm>
          <a:prstGeom prst="parallelogram">
            <a:avLst>
              <a:gd name="adj" fmla="val 10062"/>
            </a:avLst>
          </a:prstGeom>
        </p:spPr>
      </p:pic>
    </p:spTree>
    <p:extLst>
      <p:ext uri="{BB962C8B-B14F-4D97-AF65-F5344CB8AC3E}">
        <p14:creationId xmlns:p14="http://schemas.microsoft.com/office/powerpoint/2010/main" val="20382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5" name="TextBox 18"/>
          <p:cNvSpPr txBox="1">
            <a:spLocks noChangeArrowheads="1"/>
          </p:cNvSpPr>
          <p:nvPr/>
        </p:nvSpPr>
        <p:spPr bwMode="auto">
          <a:xfrm>
            <a:off x="4729397" y="699151"/>
            <a:ext cx="746260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B9444"/>
                </a:solidFill>
                <a:effectLst/>
                <a:uLnTx/>
                <a:uFillTx/>
                <a:latin typeface="Arial Black" panose="020B0604020202020204" pitchFamily="34" charset="0"/>
                <a:ea typeface="MS PGothic" charset="-128"/>
                <a:cs typeface="Arial Black" panose="020B0604020202020204" pitchFamily="34" charset="0"/>
              </a:rPr>
              <a:t>KENTUCKY HELPS TRAIN YOUR WORKFORCE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46E63-446B-C34A-955F-46263BB7F669}"/>
              </a:ext>
            </a:extLst>
          </p:cNvPr>
          <p:cNvSpPr/>
          <p:nvPr/>
        </p:nvSpPr>
        <p:spPr>
          <a:xfrm>
            <a:off x="6096000" y="2015016"/>
            <a:ext cx="48677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Recruitment &amp; Job Placement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Customized Training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Training Incentives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Skill Development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143D9-E1A4-294E-B51D-E1E9D707E680}"/>
              </a:ext>
            </a:extLst>
          </p:cNvPr>
          <p:cNvGrpSpPr/>
          <p:nvPr/>
        </p:nvGrpSpPr>
        <p:grpSpPr>
          <a:xfrm>
            <a:off x="5231146" y="5069321"/>
            <a:ext cx="6459107" cy="975303"/>
            <a:chOff x="5175502" y="5312382"/>
            <a:chExt cx="6459107" cy="975303"/>
          </a:xfrm>
        </p:grpSpPr>
        <p:pic>
          <p:nvPicPr>
            <p:cNvPr id="4" name="Picture 3" descr="A close up of a sign&#10;&#10;Description automatically generated">
              <a:extLst>
                <a:ext uri="{FF2B5EF4-FFF2-40B4-BE49-F238E27FC236}">
                  <a16:creationId xmlns:a16="http://schemas.microsoft.com/office/drawing/2014/main" id="{30FABC91-AC0A-3542-9D7E-9547AFDE6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5997" y="5312382"/>
              <a:ext cx="975303" cy="975303"/>
            </a:xfrm>
            <a:prstGeom prst="rect">
              <a:avLst/>
            </a:prstGeom>
          </p:spPr>
        </p:pic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D34663A3-442C-424E-ABAC-B1374E64A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1042" y="5342316"/>
              <a:ext cx="1554985" cy="936738"/>
            </a:xfrm>
            <a:prstGeom prst="rect">
              <a:avLst/>
            </a:prstGeom>
          </p:spPr>
        </p:pic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C493B650-7A98-F546-8EA8-36BA38923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5502" y="5379833"/>
              <a:ext cx="1203869" cy="8885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B2A7B7-851D-CB44-BF09-485FED9DB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8136" y="5379833"/>
              <a:ext cx="2196473" cy="779016"/>
            </a:xfrm>
            <a:prstGeom prst="rect">
              <a:avLst/>
            </a:prstGeom>
          </p:spPr>
        </p:pic>
      </p:grpSp>
      <p:pic>
        <p:nvPicPr>
          <p:cNvPr id="3" name="Picture 2" descr="A person that is standing in the street&#10;&#10;Description automatically generated">
            <a:extLst>
              <a:ext uri="{FF2B5EF4-FFF2-40B4-BE49-F238E27FC236}">
                <a16:creationId xmlns:a16="http://schemas.microsoft.com/office/drawing/2014/main" id="{E735040A-CAC1-8D4E-B828-4E31AFC477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42"/>
          <a:stretch/>
        </p:blipFill>
        <p:spPr>
          <a:xfrm>
            <a:off x="0" y="0"/>
            <a:ext cx="4729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25C348E5-B811-BF46-A77E-F0A50F0387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-17474" b="47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DB42A57-7503-1242-BA44-820AD5DD4CDD}"/>
              </a:ext>
            </a:extLst>
          </p:cNvPr>
          <p:cNvGrpSpPr/>
          <p:nvPr/>
        </p:nvGrpSpPr>
        <p:grpSpPr>
          <a:xfrm>
            <a:off x="2488200" y="865751"/>
            <a:ext cx="9359716" cy="5638269"/>
            <a:chOff x="1117625" y="507971"/>
            <a:chExt cx="9359716" cy="5638269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23379268-EF38-7141-BC22-7040162DE00C}"/>
                </a:ext>
              </a:extLst>
            </p:cNvPr>
            <p:cNvSpPr/>
            <p:nvPr/>
          </p:nvSpPr>
          <p:spPr>
            <a:xfrm>
              <a:off x="2699068" y="1344570"/>
              <a:ext cx="1784325" cy="1538211"/>
            </a:xfrm>
            <a:prstGeom prst="hexagon">
              <a:avLst/>
            </a:prstGeom>
            <a:solidFill>
              <a:srgbClr val="B2D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CDCC1374-9E69-F540-A282-107EED39FEFE}"/>
                </a:ext>
              </a:extLst>
            </p:cNvPr>
            <p:cNvSpPr/>
            <p:nvPr/>
          </p:nvSpPr>
          <p:spPr>
            <a:xfrm>
              <a:off x="1210710" y="2175927"/>
              <a:ext cx="1784325" cy="1538211"/>
            </a:xfrm>
            <a:prstGeom prst="hexagon">
              <a:avLst/>
            </a:prstGeom>
            <a:solidFill>
              <a:srgbClr val="0B9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114DCBB6-62EA-6746-87DE-5B0C3AFB1FEA}"/>
                </a:ext>
              </a:extLst>
            </p:cNvPr>
            <p:cNvSpPr/>
            <p:nvPr/>
          </p:nvSpPr>
          <p:spPr>
            <a:xfrm>
              <a:off x="4187426" y="507971"/>
              <a:ext cx="1784325" cy="1538211"/>
            </a:xfrm>
            <a:prstGeom prst="hexagon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4917B13E-15EB-AD4D-8974-D2D7BCABFDF2}"/>
                </a:ext>
              </a:extLst>
            </p:cNvPr>
            <p:cNvSpPr/>
            <p:nvPr/>
          </p:nvSpPr>
          <p:spPr>
            <a:xfrm>
              <a:off x="4187424" y="3793781"/>
              <a:ext cx="1784325" cy="1538211"/>
            </a:xfrm>
            <a:prstGeom prst="hexagon">
              <a:avLst/>
            </a:prstGeom>
            <a:solidFill>
              <a:srgbClr val="8CC6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425999E4-1D3C-2D4E-9EB4-5E6DFFC2997E}"/>
                </a:ext>
              </a:extLst>
            </p:cNvPr>
            <p:cNvSpPr/>
            <p:nvPr/>
          </p:nvSpPr>
          <p:spPr>
            <a:xfrm>
              <a:off x="7154938" y="3760219"/>
              <a:ext cx="1784325" cy="1538211"/>
            </a:xfrm>
            <a:prstGeom prst="hexagon">
              <a:avLst/>
            </a:prstGeom>
            <a:solidFill>
              <a:srgbClr val="97C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62F75FD0-0155-6444-A6BF-42D004E98D8C}"/>
                </a:ext>
              </a:extLst>
            </p:cNvPr>
            <p:cNvSpPr/>
            <p:nvPr/>
          </p:nvSpPr>
          <p:spPr>
            <a:xfrm>
              <a:off x="5689164" y="1314277"/>
              <a:ext cx="1784325" cy="1538211"/>
            </a:xfrm>
            <a:prstGeom prst="hexagon">
              <a:avLst/>
            </a:prstGeom>
            <a:solidFill>
              <a:srgbClr val="B2D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DF13521F-94EE-954F-A4CB-E61A02B81A85}"/>
                </a:ext>
              </a:extLst>
            </p:cNvPr>
            <p:cNvSpPr/>
            <p:nvPr/>
          </p:nvSpPr>
          <p:spPr>
            <a:xfrm>
              <a:off x="2699067" y="2987475"/>
              <a:ext cx="1784325" cy="1538211"/>
            </a:xfrm>
            <a:prstGeom prst="hexagon">
              <a:avLst/>
            </a:prstGeom>
            <a:solidFill>
              <a:srgbClr val="7CA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A540C9D5-B8CC-1F48-AB76-8C15C01C327B}"/>
                </a:ext>
              </a:extLst>
            </p:cNvPr>
            <p:cNvSpPr/>
            <p:nvPr/>
          </p:nvSpPr>
          <p:spPr>
            <a:xfrm>
              <a:off x="8639240" y="2972328"/>
              <a:ext cx="1784325" cy="1538211"/>
            </a:xfrm>
            <a:prstGeom prst="hexagon">
              <a:avLst/>
            </a:prstGeom>
            <a:solidFill>
              <a:srgbClr val="7CA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3FC5FD1A-B501-DE4A-9794-FCD4BDAA54BC}"/>
                </a:ext>
              </a:extLst>
            </p:cNvPr>
            <p:cNvSpPr/>
            <p:nvPr/>
          </p:nvSpPr>
          <p:spPr>
            <a:xfrm>
              <a:off x="8656678" y="4608029"/>
              <a:ext cx="1784325" cy="1538211"/>
            </a:xfrm>
            <a:prstGeom prst="hexagon">
              <a:avLst/>
            </a:prstGeom>
            <a:solidFill>
              <a:srgbClr val="0B9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B2ACD67F-5B52-2045-B6AE-D1E202D8E56B}"/>
                </a:ext>
              </a:extLst>
            </p:cNvPr>
            <p:cNvSpPr/>
            <p:nvPr/>
          </p:nvSpPr>
          <p:spPr>
            <a:xfrm>
              <a:off x="4200806" y="2150876"/>
              <a:ext cx="1784325" cy="1538211"/>
            </a:xfrm>
            <a:prstGeom prst="hexagon">
              <a:avLst/>
            </a:prstGeom>
            <a:solidFill>
              <a:srgbClr val="0B9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B6758E8A-7D00-0247-8C74-6854E5B4E4A3}"/>
                </a:ext>
              </a:extLst>
            </p:cNvPr>
            <p:cNvSpPr/>
            <p:nvPr/>
          </p:nvSpPr>
          <p:spPr>
            <a:xfrm>
              <a:off x="5677872" y="2972329"/>
              <a:ext cx="1784325" cy="1538211"/>
            </a:xfrm>
            <a:prstGeom prst="hexagon">
              <a:avLst/>
            </a:prstGeom>
            <a:solidFill>
              <a:srgbClr val="7CA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90188FEC-4246-7747-9F44-2793056CA5AE}"/>
                </a:ext>
              </a:extLst>
            </p:cNvPr>
            <p:cNvSpPr/>
            <p:nvPr/>
          </p:nvSpPr>
          <p:spPr>
            <a:xfrm>
              <a:off x="7162174" y="2143303"/>
              <a:ext cx="1784325" cy="1538211"/>
            </a:xfrm>
            <a:prstGeom prst="hexagon">
              <a:avLst/>
            </a:prstGeom>
            <a:solidFill>
              <a:srgbClr val="0B94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C8F6E1B9-9ACE-EB45-8465-A3E7AAA98AE5}"/>
                </a:ext>
              </a:extLst>
            </p:cNvPr>
            <p:cNvSpPr/>
            <p:nvPr/>
          </p:nvSpPr>
          <p:spPr>
            <a:xfrm>
              <a:off x="5689164" y="4600087"/>
              <a:ext cx="1784325" cy="1538211"/>
            </a:xfrm>
            <a:prstGeom prst="hexagon">
              <a:avLst/>
            </a:prstGeom>
            <a:solidFill>
              <a:srgbClr val="B2D5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AD1C00-AB68-E444-A067-A1E472ECAB45}"/>
                </a:ext>
              </a:extLst>
            </p:cNvPr>
            <p:cNvSpPr/>
            <p:nvPr/>
          </p:nvSpPr>
          <p:spPr>
            <a:xfrm>
              <a:off x="1117625" y="2589242"/>
              <a:ext cx="19858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483745-EFF6-5744-94E0-DDFED273ABE7}"/>
                </a:ext>
              </a:extLst>
            </p:cNvPr>
            <p:cNvSpPr/>
            <p:nvPr/>
          </p:nvSpPr>
          <p:spPr>
            <a:xfrm>
              <a:off x="2619364" y="1798084"/>
              <a:ext cx="19858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Animal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4B3B04-7401-AF42-9A80-1FCA16440EAB}"/>
                </a:ext>
              </a:extLst>
            </p:cNvPr>
            <p:cNvSpPr/>
            <p:nvPr/>
          </p:nvSpPr>
          <p:spPr>
            <a:xfrm>
              <a:off x="4269717" y="553707"/>
              <a:ext cx="161973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 Management Software, Sensing </a:t>
              </a:r>
            </a:p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IOT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B7FE963-7389-7943-8238-8D5DD774A237}"/>
                </a:ext>
              </a:extLst>
            </p:cNvPr>
            <p:cNvSpPr/>
            <p:nvPr/>
          </p:nvSpPr>
          <p:spPr>
            <a:xfrm>
              <a:off x="2655660" y="3081349"/>
              <a:ext cx="189188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Robotics, Mechanization </a:t>
              </a:r>
              <a:b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Equipment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6B0E27-8B90-E74F-BD60-2DF18F41DCB9}"/>
                </a:ext>
              </a:extLst>
            </p:cNvPr>
            <p:cNvSpPr/>
            <p:nvPr/>
          </p:nvSpPr>
          <p:spPr>
            <a:xfrm>
              <a:off x="4414409" y="2315707"/>
              <a:ext cx="138527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Food Safety &amp; Traceability Tech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54B0DD-CC30-C245-8E29-364727749220}"/>
                </a:ext>
              </a:extLst>
            </p:cNvPr>
            <p:cNvSpPr/>
            <p:nvPr/>
          </p:nvSpPr>
          <p:spPr>
            <a:xfrm>
              <a:off x="5802946" y="1767790"/>
              <a:ext cx="15567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Bioenergy &amp; Biomaterials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68F7659-3FD3-9B41-9A2B-8FF36D9FA70C}"/>
                </a:ext>
              </a:extLst>
            </p:cNvPr>
            <p:cNvSpPr/>
            <p:nvPr/>
          </p:nvSpPr>
          <p:spPr>
            <a:xfrm>
              <a:off x="4336012" y="4138422"/>
              <a:ext cx="150250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Processing &amp; Storage Tech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44193A-8667-EF4C-8EB7-130F33143931}"/>
                </a:ext>
              </a:extLst>
            </p:cNvPr>
            <p:cNvSpPr/>
            <p:nvPr/>
          </p:nvSpPr>
          <p:spPr>
            <a:xfrm>
              <a:off x="6063741" y="3253989"/>
              <a:ext cx="109517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Novel </a:t>
              </a:r>
            </a:p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Farming </a:t>
              </a:r>
            </a:p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Systems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D1D949F-65F8-304E-94A2-62B534DD75EC}"/>
                </a:ext>
              </a:extLst>
            </p:cNvPr>
            <p:cNvSpPr/>
            <p:nvPr/>
          </p:nvSpPr>
          <p:spPr>
            <a:xfrm>
              <a:off x="7420642" y="2600418"/>
              <a:ext cx="13011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Logistics &amp; Transport 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799A4A-02E5-394A-883C-CFD215BD3B98}"/>
                </a:ext>
              </a:extLst>
            </p:cNvPr>
            <p:cNvSpPr/>
            <p:nvPr/>
          </p:nvSpPr>
          <p:spPr>
            <a:xfrm>
              <a:off x="5772416" y="4907527"/>
              <a:ext cx="162749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Innovative Food &amp; Ingredients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FFD3485-5CDC-B646-94DB-36C97DCA9A61}"/>
                </a:ext>
              </a:extLst>
            </p:cNvPr>
            <p:cNvSpPr/>
            <p:nvPr/>
          </p:nvSpPr>
          <p:spPr>
            <a:xfrm>
              <a:off x="7414498" y="3929159"/>
              <a:ext cx="13011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In-Store Retail &amp; Restaurant Tech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13978F-F6D9-504A-954F-6A4437CFFC38}"/>
                </a:ext>
              </a:extLst>
            </p:cNvPr>
            <p:cNvSpPr/>
            <p:nvPr/>
          </p:nvSpPr>
          <p:spPr>
            <a:xfrm>
              <a:off x="8585462" y="3396732"/>
              <a:ext cx="18918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&amp; Cooking Tech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F55F3BC-16F3-C146-BB01-C3255FF91664}"/>
                </a:ext>
              </a:extLst>
            </p:cNvPr>
            <p:cNvSpPr/>
            <p:nvPr/>
          </p:nvSpPr>
          <p:spPr>
            <a:xfrm>
              <a:off x="8898254" y="5075505"/>
              <a:ext cx="13011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Fintech for Farmers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2BAE7E1-D679-814C-B2CD-944F36200322}"/>
              </a:ext>
            </a:extLst>
          </p:cNvPr>
          <p:cNvSpPr txBox="1"/>
          <p:nvPr/>
        </p:nvSpPr>
        <p:spPr>
          <a:xfrm>
            <a:off x="0" y="308912"/>
            <a:ext cx="4474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FEW EXAMPLES</a:t>
            </a:r>
          </a:p>
        </p:txBody>
      </p:sp>
    </p:spTree>
    <p:extLst>
      <p:ext uri="{BB962C8B-B14F-4D97-AF65-F5344CB8AC3E}">
        <p14:creationId xmlns:p14="http://schemas.microsoft.com/office/powerpoint/2010/main" val="845358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FAF7E4-646F-8741-A4F9-480BB54B351D}"/>
              </a:ext>
            </a:extLst>
          </p:cNvPr>
          <p:cNvSpPr/>
          <p:nvPr/>
        </p:nvSpPr>
        <p:spPr>
          <a:xfrm>
            <a:off x="0" y="2326518"/>
            <a:ext cx="12186361" cy="3882682"/>
          </a:xfrm>
          <a:prstGeom prst="rect">
            <a:avLst/>
          </a:prstGeom>
          <a:solidFill>
            <a:srgbClr val="F2F2F2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398">
              <a:solidFill>
                <a:srgbClr val="FFFFFF"/>
              </a:solidFill>
              <a:latin typeface="Lato Regular"/>
              <a:ea typeface="Helvetica"/>
              <a:cs typeface="Helvetica"/>
            </a:endParaRPr>
          </a:p>
        </p:txBody>
      </p:sp>
      <p:sp>
        <p:nvSpPr>
          <p:cNvPr id="13" name="Shape 123">
            <a:extLst>
              <a:ext uri="{FF2B5EF4-FFF2-40B4-BE49-F238E27FC236}">
                <a16:creationId xmlns:a16="http://schemas.microsoft.com/office/drawing/2014/main" id="{48FE7923-11D8-5042-943E-8A1F0F290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9" y="690498"/>
            <a:ext cx="12186361" cy="114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78" tIns="45678" rIns="45678" bIns="456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4796" b="1" dirty="0">
                <a:solidFill>
                  <a:srgbClr val="0B944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>WORKFORCE PROGRAMS</a:t>
            </a:r>
            <a:r>
              <a:rPr lang="en-US" altLang="en-US" sz="3996" b="1" dirty="0">
                <a:solidFill>
                  <a:srgbClr val="00376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  <a:t/>
            </a:r>
            <a:br>
              <a:rPr lang="en-US" altLang="en-US" sz="3996" b="1" dirty="0">
                <a:solidFill>
                  <a:srgbClr val="003764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  <a:sym typeface="Arial Black" panose="020B0604020202020204" pitchFamily="34" charset="0"/>
              </a:rPr>
            </a:br>
            <a:r>
              <a:rPr lang="en-US" altLang="en-US" sz="2800" spc="300" dirty="0">
                <a:latin typeface="Arial" panose="020B0604020202020204" pitchFamily="34" charset="0"/>
                <a:ea typeface="Arial Black" panose="020B0604020202020204" pitchFamily="34" charset="0"/>
                <a:cs typeface="Arial" panose="020B0604020202020204" pitchFamily="34" charset="0"/>
                <a:sym typeface="Arial Black" panose="020B0604020202020204" pitchFamily="34" charset="0"/>
              </a:rPr>
              <a:t>BLUEGRASS STATE SKILLS CORPORATION (BSSC)</a:t>
            </a:r>
            <a:endParaRPr lang="en-US" altLang="en-US" sz="2800" i="1" spc="300" dirty="0">
              <a:latin typeface="Arial" panose="020B0604020202020204" pitchFamily="34" charset="0"/>
              <a:ea typeface="Arial Black" panose="020B0604020202020204" pitchFamily="34" charset="0"/>
              <a:cs typeface="Arial" panose="020B0604020202020204" pitchFamily="34" charset="0"/>
              <a:sym typeface="Arial Black" panose="020B0604020202020204" pitchFamily="34" charset="0"/>
            </a:endParaRPr>
          </a:p>
        </p:txBody>
      </p:sp>
      <p:sp>
        <p:nvSpPr>
          <p:cNvPr id="537602" name="Content Placeholder 2">
            <a:extLst>
              <a:ext uri="{FF2B5EF4-FFF2-40B4-BE49-F238E27FC236}">
                <a16:creationId xmlns:a16="http://schemas.microsoft.com/office/drawing/2014/main" id="{CB565291-3391-A54D-99BC-AE20BDADC5B7}"/>
              </a:ext>
            </a:extLst>
          </p:cNvPr>
          <p:cNvSpPr txBox="1">
            <a:spLocks/>
          </p:cNvSpPr>
          <p:nvPr/>
        </p:nvSpPr>
        <p:spPr bwMode="auto">
          <a:xfrm>
            <a:off x="1523057" y="2644590"/>
            <a:ext cx="10085174" cy="356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ato Regular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marL="228389" indent="-228389">
              <a:spcBef>
                <a:spcPts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Grant-in-Aid (GIA) – Provides up to 50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cash reimbursement of eligible costs 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eligible companies/consortia for approved training activities</a:t>
            </a:r>
          </a:p>
          <a:p>
            <a:pPr marL="228389" indent="-228389">
              <a:spcBef>
                <a:spcPts val="0"/>
              </a:spcBef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389" indent="-228389">
              <a:spcBef>
                <a:spcPts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Training Investment Credit (STIC) - Provides up to 50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tax credit of eligible costs to eligible companies/consortia for approved training activities</a:t>
            </a:r>
          </a:p>
          <a:p>
            <a:pPr marL="228389" indent="-228389">
              <a:spcBef>
                <a:spcPts val="0"/>
              </a:spcBef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389" indent="-228389">
              <a:spcBef>
                <a:spcPts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trainees must be FTE, Kentucky residents and meet wage requirements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389" indent="-228389">
              <a:spcBef>
                <a:spcPts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includes $6.8 million funding for this program - $4.3 million for GIA, </a:t>
            </a:r>
            <a:b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$2.5 million for STIC</a:t>
            </a:r>
          </a:p>
        </p:txBody>
      </p:sp>
    </p:spTree>
    <p:extLst>
      <p:ext uri="{BB962C8B-B14F-4D97-AF65-F5344CB8AC3E}">
        <p14:creationId xmlns:p14="http://schemas.microsoft.com/office/powerpoint/2010/main" val="8647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4327C6-9014-7C48-B653-47385DC50668}"/>
              </a:ext>
            </a:extLst>
          </p:cNvPr>
          <p:cNvGrpSpPr/>
          <p:nvPr/>
        </p:nvGrpSpPr>
        <p:grpSpPr>
          <a:xfrm>
            <a:off x="5410331" y="-1018215"/>
            <a:ext cx="7383092" cy="3744047"/>
            <a:chOff x="5422206" y="-1044211"/>
            <a:chExt cx="7383092" cy="374404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48FC2807-BEDC-634B-83F9-7FD48A4E5FE4}"/>
                </a:ext>
              </a:extLst>
            </p:cNvPr>
            <p:cNvSpPr/>
            <p:nvPr/>
          </p:nvSpPr>
          <p:spPr>
            <a:xfrm>
              <a:off x="5422206" y="-249307"/>
              <a:ext cx="1644573" cy="1417736"/>
            </a:xfrm>
            <a:prstGeom prst="hexagon">
              <a:avLst/>
            </a:prstGeom>
            <a:solidFill>
              <a:srgbClr val="0B9444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703B0608-B8C7-B540-BF7B-A82F10449684}"/>
                </a:ext>
              </a:extLst>
            </p:cNvPr>
            <p:cNvSpPr/>
            <p:nvPr/>
          </p:nvSpPr>
          <p:spPr>
            <a:xfrm>
              <a:off x="5554064" y="-135637"/>
              <a:ext cx="1380859" cy="1190395"/>
            </a:xfrm>
            <a:prstGeom prst="hexagon">
              <a:avLst/>
            </a:prstGeom>
            <a:solidFill>
              <a:srgbClr val="0B944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DC7D49-3ED5-6346-B3E7-8C7ECF030266}"/>
                </a:ext>
              </a:extLst>
            </p:cNvPr>
            <p:cNvGrpSpPr/>
            <p:nvPr/>
          </p:nvGrpSpPr>
          <p:grpSpPr>
            <a:xfrm>
              <a:off x="6848479" y="-1044211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FA286D5E-B452-DD40-B283-9C5E63A9AA3A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97C24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CF823D55-3D6E-7747-80E2-E7B87ACB52A0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97C24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F2DFE9-FDAD-C340-B58A-2E50EED50321}"/>
                </a:ext>
              </a:extLst>
            </p:cNvPr>
            <p:cNvGrpSpPr/>
            <p:nvPr/>
          </p:nvGrpSpPr>
          <p:grpSpPr>
            <a:xfrm>
              <a:off x="8282563" y="-277159"/>
              <a:ext cx="1644573" cy="1417736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6A733CF7-284F-EF4C-AA5D-C21AA7DA824F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2876CEB2-7470-FA47-9A0F-C82FA69AD6FA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3043ED-CAB2-814B-BA6A-EE0F4F52E674}"/>
                </a:ext>
              </a:extLst>
            </p:cNvPr>
            <p:cNvGrpSpPr/>
            <p:nvPr/>
          </p:nvGrpSpPr>
          <p:grpSpPr>
            <a:xfrm>
              <a:off x="9721644" y="-966530"/>
              <a:ext cx="1644573" cy="1417736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CE11038B-828B-8C4D-B041-46CA115B22A5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AE4B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5B5D6A7-E908-7B47-809C-56BBC230F489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AE4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AF27C-A1CE-C045-A014-55EB09FE8D55}"/>
                </a:ext>
              </a:extLst>
            </p:cNvPr>
            <p:cNvGrpSpPr/>
            <p:nvPr/>
          </p:nvGrpSpPr>
          <p:grpSpPr>
            <a:xfrm>
              <a:off x="11160725" y="-257662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05BD8689-8443-E849-B8D8-85040FD413AC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039DBA69-BBBB-824D-A586-3F285EE0A4E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>
                  <a:solidFill>
                    <a:srgbClr val="003764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DFF8D9-6062-504A-86FC-244B4C33A59B}"/>
                </a:ext>
              </a:extLst>
            </p:cNvPr>
            <p:cNvGrpSpPr/>
            <p:nvPr/>
          </p:nvGrpSpPr>
          <p:grpSpPr>
            <a:xfrm>
              <a:off x="11143746" y="1282100"/>
              <a:ext cx="1644573" cy="1417736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BE98AD5B-C015-9646-89DC-29DCF9F8CF80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8CC63F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C4434633-C68F-934F-A4E0-40F105F0636E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8CC63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75E2314-25B5-D34B-AA44-1B909C8B4A35}"/>
                </a:ext>
              </a:extLst>
            </p:cNvPr>
            <p:cNvSpPr/>
            <p:nvPr/>
          </p:nvSpPr>
          <p:spPr>
            <a:xfrm>
              <a:off x="9721644" y="564876"/>
              <a:ext cx="1644573" cy="1417736"/>
            </a:xfrm>
            <a:prstGeom prst="hexagon">
              <a:avLst/>
            </a:prstGeom>
            <a:solidFill>
              <a:srgbClr val="B2D545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9E9CE821-75A4-CA4E-8BC5-80EED9E3921B}"/>
                </a:ext>
              </a:extLst>
            </p:cNvPr>
            <p:cNvSpPr/>
            <p:nvPr/>
          </p:nvSpPr>
          <p:spPr>
            <a:xfrm>
              <a:off x="9853502" y="678546"/>
              <a:ext cx="1380859" cy="1190395"/>
            </a:xfrm>
            <a:prstGeom prst="hexagon">
              <a:avLst/>
            </a:prstGeom>
            <a:solidFill>
              <a:srgbClr val="B2D54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74CFEF6D-F01E-5241-BE33-025D0AC7F0B1}"/>
                </a:ext>
              </a:extLst>
            </p:cNvPr>
            <p:cNvSpPr/>
            <p:nvPr/>
          </p:nvSpPr>
          <p:spPr>
            <a:xfrm>
              <a:off x="6878096" y="537472"/>
              <a:ext cx="1644573" cy="1417736"/>
            </a:xfrm>
            <a:prstGeom prst="hexagon">
              <a:avLst/>
            </a:prstGeom>
            <a:solidFill>
              <a:srgbClr val="7CAE4B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6C08C26-5F6C-4343-8787-E48C77ECABD1}"/>
                </a:ext>
              </a:extLst>
            </p:cNvPr>
            <p:cNvSpPr/>
            <p:nvPr/>
          </p:nvSpPr>
          <p:spPr>
            <a:xfrm>
              <a:off x="7009954" y="651142"/>
              <a:ext cx="1380859" cy="1190395"/>
            </a:xfrm>
            <a:prstGeom prst="hexagon">
              <a:avLst/>
            </a:prstGeom>
            <a:solidFill>
              <a:srgbClr val="7CAE4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544F629-BA4B-A04D-811C-B52F6F848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b="40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C0E58A-3392-DA4E-BD8E-245BCBE648CA}"/>
              </a:ext>
            </a:extLst>
          </p:cNvPr>
          <p:cNvSpPr txBox="1"/>
          <p:nvPr/>
        </p:nvSpPr>
        <p:spPr>
          <a:xfrm>
            <a:off x="0" y="3185385"/>
            <a:ext cx="12192000" cy="2098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KY INNOVATION</a:t>
            </a:r>
          </a:p>
          <a:p>
            <a:pPr algn="ctr"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Ellie Puckett</a:t>
            </a:r>
          </a:p>
          <a:p>
            <a:pPr algn="ctr"/>
            <a:endParaRPr lang="en-US" sz="5400" b="1" dirty="0">
              <a:solidFill>
                <a:srgbClr val="0B944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C0AC281-70E5-0644-A0C3-FCA712DA7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90" y="5283395"/>
            <a:ext cx="1528119" cy="152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9BC1D44-29F7-4E4B-B8FB-BB53692E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b="40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0" name="Google Shape;170;p27"/>
          <p:cNvSpPr txBox="1"/>
          <p:nvPr/>
        </p:nvSpPr>
        <p:spPr>
          <a:xfrm>
            <a:off x="0" y="2732498"/>
            <a:ext cx="12191999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PROGRAMS &amp; INCENTIVES </a:t>
            </a:r>
            <a:endParaRPr lang="en-US" sz="4000" dirty="0">
              <a:solidFill>
                <a:srgbClr val="0B9444"/>
              </a:solidFill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528420" y="3817190"/>
            <a:ext cx="5243129" cy="2572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KY Innovation Hubs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Kentucky Commercialization Ventures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Governor’s School for Entrepreneurs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Clr>
                <a:schemeClr val="dk1"/>
              </a:buClr>
              <a:buSzPts val="1400"/>
              <a:buChar char="●"/>
            </a:pPr>
            <a:r>
              <a:rPr lang="en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 Pitch 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Kentucky Enterprise Fund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Commonwealth Seed Capital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6096000" y="3817190"/>
            <a:ext cx="5624922" cy="245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KIIP - SBIR Matching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Kentucky Small Business Tax Credit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Kentucky Angel Investment Tax Credit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Kentucky Investment Fund Act (KIFA) 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Kentucky Small Business Credit Initiative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585" indent="-423323">
              <a:spcAft>
                <a:spcPts val="500"/>
              </a:spcAft>
              <a:buSzPts val="1400"/>
              <a:buChar char="●"/>
            </a:pPr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Selling Farmer Tax Credit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A3B3E3-4BBE-E84E-88A4-143485FEECB8}"/>
              </a:ext>
            </a:extLst>
          </p:cNvPr>
          <p:cNvGrpSpPr/>
          <p:nvPr/>
        </p:nvGrpSpPr>
        <p:grpSpPr>
          <a:xfrm>
            <a:off x="5410331" y="-1018215"/>
            <a:ext cx="7383092" cy="3744047"/>
            <a:chOff x="5422206" y="-1044211"/>
            <a:chExt cx="7383092" cy="3744047"/>
          </a:xfrm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604FA41D-FA1A-034A-94E8-91646C5CFA1E}"/>
                </a:ext>
              </a:extLst>
            </p:cNvPr>
            <p:cNvSpPr/>
            <p:nvPr/>
          </p:nvSpPr>
          <p:spPr>
            <a:xfrm>
              <a:off x="5422206" y="-249307"/>
              <a:ext cx="1644573" cy="1417736"/>
            </a:xfrm>
            <a:prstGeom prst="hexagon">
              <a:avLst/>
            </a:prstGeom>
            <a:solidFill>
              <a:srgbClr val="0B9444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8F293158-F816-7846-9194-6028FBBA89CD}"/>
                </a:ext>
              </a:extLst>
            </p:cNvPr>
            <p:cNvSpPr/>
            <p:nvPr/>
          </p:nvSpPr>
          <p:spPr>
            <a:xfrm>
              <a:off x="5554064" y="-135637"/>
              <a:ext cx="1380859" cy="1190395"/>
            </a:xfrm>
            <a:prstGeom prst="hexagon">
              <a:avLst/>
            </a:prstGeom>
            <a:solidFill>
              <a:srgbClr val="0B944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D461AB9-4568-584E-B78B-99A7A196F927}"/>
                </a:ext>
              </a:extLst>
            </p:cNvPr>
            <p:cNvGrpSpPr/>
            <p:nvPr/>
          </p:nvGrpSpPr>
          <p:grpSpPr>
            <a:xfrm>
              <a:off x="6848479" y="-1044211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156BDCD6-3770-A046-89F7-0341E1371125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97C24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EBEFED2E-74A8-4F42-BA9A-434A6D85907D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97C24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F5BC4CA-C428-9648-B9B6-AA489B0C0EF9}"/>
                </a:ext>
              </a:extLst>
            </p:cNvPr>
            <p:cNvGrpSpPr/>
            <p:nvPr/>
          </p:nvGrpSpPr>
          <p:grpSpPr>
            <a:xfrm>
              <a:off x="8282563" y="-277159"/>
              <a:ext cx="1644573" cy="1417736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50" name="Hexagon 49">
                <a:extLst>
                  <a:ext uri="{FF2B5EF4-FFF2-40B4-BE49-F238E27FC236}">
                    <a16:creationId xmlns:a16="http://schemas.microsoft.com/office/drawing/2014/main" id="{21CF031A-1F27-B048-A085-E55A44E83956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51" name="Hexagon 50">
                <a:extLst>
                  <a:ext uri="{FF2B5EF4-FFF2-40B4-BE49-F238E27FC236}">
                    <a16:creationId xmlns:a16="http://schemas.microsoft.com/office/drawing/2014/main" id="{A484D45C-3BE9-154C-8400-9BABDF3EBC58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11DC8A1-2FF9-2A42-B017-3DC1BAB91249}"/>
                </a:ext>
              </a:extLst>
            </p:cNvPr>
            <p:cNvGrpSpPr/>
            <p:nvPr/>
          </p:nvGrpSpPr>
          <p:grpSpPr>
            <a:xfrm>
              <a:off x="9721644" y="-966530"/>
              <a:ext cx="1644573" cy="1417736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48" name="Hexagon 47">
                <a:extLst>
                  <a:ext uri="{FF2B5EF4-FFF2-40B4-BE49-F238E27FC236}">
                    <a16:creationId xmlns:a16="http://schemas.microsoft.com/office/drawing/2014/main" id="{AB5C6558-8DF5-2D46-9F7D-67D499D5FE90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AE4B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49" name="Hexagon 48">
                <a:extLst>
                  <a:ext uri="{FF2B5EF4-FFF2-40B4-BE49-F238E27FC236}">
                    <a16:creationId xmlns:a16="http://schemas.microsoft.com/office/drawing/2014/main" id="{5D40F25F-768E-FF43-8AFB-5B14C1E19DF3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AE4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3528CB0-EDE1-1347-ACB0-59F10C0DCE01}"/>
                </a:ext>
              </a:extLst>
            </p:cNvPr>
            <p:cNvGrpSpPr/>
            <p:nvPr/>
          </p:nvGrpSpPr>
          <p:grpSpPr>
            <a:xfrm>
              <a:off x="11160725" y="-257662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47A1BC4A-62F4-F540-98C1-D0EB7C3D8DF8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47" name="Hexagon 46">
                <a:extLst>
                  <a:ext uri="{FF2B5EF4-FFF2-40B4-BE49-F238E27FC236}">
                    <a16:creationId xmlns:a16="http://schemas.microsoft.com/office/drawing/2014/main" id="{38A4E7D6-AF64-1842-9687-95DF0F302AA3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>
                  <a:solidFill>
                    <a:srgbClr val="003764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461DAB6-937B-7044-AD68-5B86997C4412}"/>
                </a:ext>
              </a:extLst>
            </p:cNvPr>
            <p:cNvGrpSpPr/>
            <p:nvPr/>
          </p:nvGrpSpPr>
          <p:grpSpPr>
            <a:xfrm>
              <a:off x="11143746" y="1282100"/>
              <a:ext cx="1644573" cy="1417736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43E21F4A-7438-1B4F-A711-CDF00A3E4002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8CC63F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CD1BCF7D-3F52-3B41-9E7D-4DD668E3A025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8CC63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F3BF3214-E52F-A944-868C-E098A1B52777}"/>
                </a:ext>
              </a:extLst>
            </p:cNvPr>
            <p:cNvSpPr/>
            <p:nvPr/>
          </p:nvSpPr>
          <p:spPr>
            <a:xfrm>
              <a:off x="9721644" y="564876"/>
              <a:ext cx="1644573" cy="1417736"/>
            </a:xfrm>
            <a:prstGeom prst="hexagon">
              <a:avLst/>
            </a:prstGeom>
            <a:solidFill>
              <a:srgbClr val="B2D545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346EF960-DE78-4C4F-A558-1358D1888053}"/>
                </a:ext>
              </a:extLst>
            </p:cNvPr>
            <p:cNvSpPr/>
            <p:nvPr/>
          </p:nvSpPr>
          <p:spPr>
            <a:xfrm>
              <a:off x="9853502" y="678546"/>
              <a:ext cx="1380859" cy="1190395"/>
            </a:xfrm>
            <a:prstGeom prst="hexagon">
              <a:avLst/>
            </a:prstGeom>
            <a:solidFill>
              <a:srgbClr val="B2D54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AA03ABE9-219D-6A4F-99B6-4C0BEC5CED51}"/>
                </a:ext>
              </a:extLst>
            </p:cNvPr>
            <p:cNvSpPr/>
            <p:nvPr/>
          </p:nvSpPr>
          <p:spPr>
            <a:xfrm>
              <a:off x="6878096" y="537472"/>
              <a:ext cx="1644573" cy="1417736"/>
            </a:xfrm>
            <a:prstGeom prst="hexagon">
              <a:avLst/>
            </a:prstGeom>
            <a:solidFill>
              <a:srgbClr val="7CAE4B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D06F91A-367A-6141-B80C-ECF861E9A807}"/>
                </a:ext>
              </a:extLst>
            </p:cNvPr>
            <p:cNvSpPr/>
            <p:nvPr/>
          </p:nvSpPr>
          <p:spPr>
            <a:xfrm>
              <a:off x="7009954" y="651142"/>
              <a:ext cx="1380859" cy="1190395"/>
            </a:xfrm>
            <a:prstGeom prst="hexagon">
              <a:avLst/>
            </a:prstGeom>
            <a:solidFill>
              <a:srgbClr val="7CAE4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</p:grpSp>
    </p:spTree>
    <p:extLst>
      <p:ext uri="{BB962C8B-B14F-4D97-AF65-F5344CB8AC3E}">
        <p14:creationId xmlns:p14="http://schemas.microsoft.com/office/powerpoint/2010/main" val="2771748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4;p28">
            <a:extLst>
              <a:ext uri="{FF2B5EF4-FFF2-40B4-BE49-F238E27FC236}">
                <a16:creationId xmlns:a16="http://schemas.microsoft.com/office/drawing/2014/main" id="{82C4C413-82C4-0146-B6E2-2922ECC9988B}"/>
              </a:ext>
            </a:extLst>
          </p:cNvPr>
          <p:cNvSpPr txBox="1"/>
          <p:nvPr/>
        </p:nvSpPr>
        <p:spPr>
          <a:xfrm>
            <a:off x="1232080" y="2296955"/>
            <a:ext cx="434046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 offices provide support to startups and entrepreneurs through coaching and connecting companies to:</a:t>
            </a:r>
            <a:endParaRPr dirty="0"/>
          </a:p>
        </p:txBody>
      </p:sp>
      <p:sp>
        <p:nvSpPr>
          <p:cNvPr id="3" name="Google Shape;205;p28">
            <a:extLst>
              <a:ext uri="{FF2B5EF4-FFF2-40B4-BE49-F238E27FC236}">
                <a16:creationId xmlns:a16="http://schemas.microsoft.com/office/drawing/2014/main" id="{3053B920-C221-8148-AA77-2970484034C2}"/>
              </a:ext>
            </a:extLst>
          </p:cNvPr>
          <p:cNvSpPr txBox="1"/>
          <p:nvPr/>
        </p:nvSpPr>
        <p:spPr>
          <a:xfrm>
            <a:off x="1205081" y="3454490"/>
            <a:ext cx="4209300" cy="19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673100" marR="0" lvl="0" indent="-209550" algn="l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Entrepreneurial community</a:t>
            </a:r>
            <a:endParaRPr dirty="0"/>
          </a:p>
          <a:p>
            <a:pPr marL="673100" marR="0" lvl="0" indent="-209550" algn="l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Investors</a:t>
            </a:r>
            <a:endParaRPr dirty="0"/>
          </a:p>
          <a:p>
            <a:pPr marL="673100" marR="0" lvl="0" indent="-209550" algn="l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Mentors</a:t>
            </a:r>
            <a:endParaRPr dirty="0"/>
          </a:p>
          <a:p>
            <a:pPr marL="673100" marR="0" lvl="0" indent="-209550" algn="l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Business leaders</a:t>
            </a:r>
            <a:endParaRPr dirty="0"/>
          </a:p>
          <a:p>
            <a:pPr marL="673100" marR="0" lvl="0" indent="-209550" algn="l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Universities</a:t>
            </a:r>
            <a:endParaRPr dirty="0"/>
          </a:p>
          <a:p>
            <a:pPr marL="673100" marR="0" lvl="0" indent="-209550" algn="l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governments</a:t>
            </a:r>
            <a:endParaRPr dirty="0"/>
          </a:p>
          <a:p>
            <a:pPr marL="673100" marR="0" lvl="0" indent="-209550" algn="l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providers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07;p28">
            <a:extLst>
              <a:ext uri="{FF2B5EF4-FFF2-40B4-BE49-F238E27FC236}">
                <a16:creationId xmlns:a16="http://schemas.microsoft.com/office/drawing/2014/main" id="{DB35DBE4-2F57-B149-A826-0A87E142703A}"/>
              </a:ext>
            </a:extLst>
          </p:cNvPr>
          <p:cNvSpPr txBox="1"/>
          <p:nvPr/>
        </p:nvSpPr>
        <p:spPr>
          <a:xfrm>
            <a:off x="0" y="1119755"/>
            <a:ext cx="6619461" cy="11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SUPPORTING KY’S STARTUP</a:t>
            </a:r>
            <a:br>
              <a:rPr lang="en" sz="28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" sz="28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&amp; INNOVATION ECOSYSTEM</a:t>
            </a:r>
            <a:endParaRPr sz="2800" dirty="0">
              <a:solidFill>
                <a:srgbClr val="0B9444"/>
              </a:solidFill>
            </a:endParaRPr>
          </a:p>
        </p:txBody>
      </p:sp>
      <p:pic>
        <p:nvPicPr>
          <p:cNvPr id="6" name="Google Shape;206;p2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E3F9213-8171-8C49-BD7D-76FD173370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821" r="21070" b="3271"/>
          <a:stretch/>
        </p:blipFill>
        <p:spPr>
          <a:xfrm>
            <a:off x="6619461" y="0"/>
            <a:ext cx="557253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276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9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700" y="723630"/>
            <a:ext cx="11136869" cy="594595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/>
        </p:nvSpPr>
        <p:spPr>
          <a:xfrm>
            <a:off x="-142503" y="295289"/>
            <a:ext cx="4745600" cy="14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44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STATEWIDE </a:t>
            </a:r>
            <a:endParaRPr sz="1467" dirty="0">
              <a:solidFill>
                <a:srgbClr val="0B9444"/>
              </a:solidFill>
            </a:endParaRPr>
          </a:p>
          <a:p>
            <a:pPr algn="ctr"/>
            <a:r>
              <a:rPr lang="en" sz="44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PRESENCE </a:t>
            </a:r>
            <a:endParaRPr sz="1467" dirty="0">
              <a:solidFill>
                <a:srgbClr val="0B9444"/>
              </a:solidFill>
            </a:endParaRPr>
          </a:p>
        </p:txBody>
      </p:sp>
      <p:grpSp>
        <p:nvGrpSpPr>
          <p:cNvPr id="216" name="Google Shape;216;p29"/>
          <p:cNvGrpSpPr/>
          <p:nvPr/>
        </p:nvGrpSpPr>
        <p:grpSpPr>
          <a:xfrm>
            <a:off x="989819" y="1985515"/>
            <a:ext cx="3891559" cy="369300"/>
            <a:chOff x="1163068" y="1985514"/>
            <a:chExt cx="3891558" cy="369300"/>
          </a:xfrm>
        </p:grpSpPr>
        <p:sp>
          <p:nvSpPr>
            <p:cNvPr id="217" name="Google Shape;217;p29"/>
            <p:cNvSpPr/>
            <p:nvPr/>
          </p:nvSpPr>
          <p:spPr>
            <a:xfrm>
              <a:off x="1424326" y="1985514"/>
              <a:ext cx="3630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r>
                <a:rPr lang="en"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KY Innovation Hub Headquarters </a:t>
              </a: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1163068" y="2029442"/>
              <a:ext cx="261300" cy="281400"/>
            </a:xfrm>
            <a:prstGeom prst="rect">
              <a:avLst/>
            </a:prstGeom>
            <a:solidFill>
              <a:srgbClr val="0B9444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12448572" y="5287963"/>
            <a:ext cx="2057200" cy="27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2280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/>
          <p:nvPr/>
        </p:nvSpPr>
        <p:spPr>
          <a:xfrm>
            <a:off x="482309" y="2092441"/>
            <a:ext cx="5671200" cy="1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public-private partnership to create market-ready 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products, services and businesses from research and intellectual property developed at Kentucky’s public colleges and universities by:</a:t>
            </a:r>
            <a:endParaRPr sz="1467" dirty="0"/>
          </a:p>
        </p:txBody>
      </p:sp>
      <p:sp>
        <p:nvSpPr>
          <p:cNvPr id="227" name="Google Shape;227;p30"/>
          <p:cNvSpPr txBox="1"/>
          <p:nvPr/>
        </p:nvSpPr>
        <p:spPr>
          <a:xfrm>
            <a:off x="0" y="202600"/>
            <a:ext cx="6764800" cy="167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36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KENTUCKY COMMERCIALIZATION </a:t>
            </a:r>
            <a:br>
              <a:rPr lang="en" sz="36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" sz="36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VENTURES (KCV)  </a:t>
            </a:r>
            <a:endParaRPr sz="1467" dirty="0">
              <a:solidFill>
                <a:srgbClr val="0B9444"/>
              </a:solidFill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482309" y="3511877"/>
            <a:ext cx="5427200" cy="32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895335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Working with inventors at public colleges </a:t>
            </a:r>
            <a:b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universities statewide</a:t>
            </a:r>
            <a:endParaRPr dirty="0"/>
          </a:p>
          <a:p>
            <a:pPr marL="895335" indent="-285750">
              <a:spcBef>
                <a:spcPts val="1067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Identifying and advancing innovations</a:t>
            </a:r>
            <a:endParaRPr dirty="0"/>
          </a:p>
          <a:p>
            <a:pPr marL="895335" indent="-285750">
              <a:spcBef>
                <a:spcPts val="1067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Helping to license and protect intellectual property (IP)</a:t>
            </a:r>
            <a:endParaRPr dirty="0"/>
          </a:p>
          <a:p>
            <a:pPr marL="895335" indent="-285750">
              <a:spcBef>
                <a:spcPts val="1067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Moving IP toward market-ready products and services</a:t>
            </a:r>
            <a:endParaRPr dirty="0"/>
          </a:p>
          <a:p>
            <a:pPr marL="895335" indent="-285750">
              <a:spcBef>
                <a:spcPts val="1067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Creating high-growth potential startups </a:t>
            </a:r>
            <a:endParaRPr dirty="0"/>
          </a:p>
          <a:p>
            <a:pPr>
              <a:spcBef>
                <a:spcPts val="1067"/>
              </a:spcBef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person, table, reading, sitting&#10;&#10;Description automatically generated">
            <a:extLst>
              <a:ext uri="{FF2B5EF4-FFF2-40B4-BE49-F238E27FC236}">
                <a16:creationId xmlns:a16="http://schemas.microsoft.com/office/drawing/2014/main" id="{D00F704A-2266-064F-BC13-AAD4027DD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7" r="18209"/>
          <a:stretch/>
        </p:blipFill>
        <p:spPr>
          <a:xfrm>
            <a:off x="6764800" y="0"/>
            <a:ext cx="542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12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1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840" y="1172500"/>
            <a:ext cx="10076320" cy="537503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 txBox="1"/>
          <p:nvPr/>
        </p:nvSpPr>
        <p:spPr>
          <a:xfrm>
            <a:off x="8488099" y="4209638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355591" indent="-338658" algn="ctr"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Northern Kentucky University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1057837" y="2359479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253994" indent="-237061" algn="ctr">
              <a:lnSpc>
                <a:spcPct val="115000"/>
              </a:lnSpc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Morehead State University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8488099" y="1386071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253994" indent="-237061" algn="ctr"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KY Innovation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1057837" y="1241660"/>
            <a:ext cx="2646000" cy="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16933" indent="67732" algn="ctr"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Kentucky Science  </a:t>
            </a:r>
            <a:endParaRPr sz="1467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933" indent="67732" algn="ctr">
              <a:lnSpc>
                <a:spcPct val="115000"/>
              </a:lnSpc>
              <a:spcBef>
                <a:spcPts val="267"/>
              </a:spcBef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Technology Corp.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1057837" y="3294411"/>
            <a:ext cx="2646000" cy="2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6933" algn="ctr"/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University of Louisville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1057837" y="4104038"/>
            <a:ext cx="2646000" cy="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16933" indent="84665" algn="ctr"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Kentucky Community &amp;  Technical College System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1057837" y="5152940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135463" indent="-118530" algn="ctr">
              <a:lnSpc>
                <a:spcPct val="115000"/>
              </a:lnSpc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Murray State University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1057837" y="6063244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220128" indent="-203195" algn="ctr">
              <a:lnSpc>
                <a:spcPct val="115000"/>
              </a:lnSpc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Eastern Kentucky University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8488099" y="2524627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321725" indent="-304792" algn="ctr"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Kentucky State University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8488099" y="3731439"/>
            <a:ext cx="2646000" cy="2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6933" algn="ctr"/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University of Kentucky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8488099" y="4891932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338658" indent="-321725" algn="ctr"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Northern Kentucky University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8488099" y="6030488"/>
            <a:ext cx="2646000" cy="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67" rIns="0" bIns="0" anchor="t" anchorCtr="0">
            <a:noAutofit/>
          </a:bodyPr>
          <a:lstStyle/>
          <a:p>
            <a:pPr marL="338658" indent="-321725" algn="ctr">
              <a:lnSpc>
                <a:spcPct val="115000"/>
              </a:lnSpc>
            </a:pPr>
            <a:r>
              <a:rPr lang="en" sz="1467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Western Kentucky University</a:t>
            </a:r>
            <a:endParaRPr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1"/>
          <p:cNvSpPr txBox="1"/>
          <p:nvPr/>
        </p:nvSpPr>
        <p:spPr>
          <a:xfrm>
            <a:off x="4614439" y="3392596"/>
            <a:ext cx="2963200" cy="13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67" rIns="0" bIns="0" anchor="t" anchorCtr="0">
            <a:noAutofit/>
          </a:bodyPr>
          <a:lstStyle/>
          <a:p>
            <a:pPr marL="16933" algn="ctr">
              <a:lnSpc>
                <a:spcPct val="99600"/>
              </a:lnSpc>
            </a:pPr>
            <a:r>
              <a:rPr lang="en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Kentucky  Commercial  Ventures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1"/>
          <p:cNvSpPr txBox="1"/>
          <p:nvPr/>
        </p:nvSpPr>
        <p:spPr>
          <a:xfrm>
            <a:off x="0" y="263793"/>
            <a:ext cx="121920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noAutofit/>
          </a:bodyPr>
          <a:lstStyle/>
          <a:p>
            <a:pPr marL="16933" algn="ctr">
              <a:buClr>
                <a:srgbClr val="003865"/>
              </a:buClr>
              <a:buSzPts val="2700"/>
            </a:pPr>
            <a:r>
              <a:rPr lang="en" sz="36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KCV PARTNER NETWORK</a:t>
            </a:r>
            <a:endParaRPr sz="1467" dirty="0">
              <a:solidFill>
                <a:srgbClr val="0B9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21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 l="38030" r="-38030"/>
          <a:stretch/>
        </p:blipFill>
        <p:spPr>
          <a:xfrm>
            <a:off x="6594181" y="1"/>
            <a:ext cx="1028123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2"/>
          <p:cNvSpPr txBox="1"/>
          <p:nvPr/>
        </p:nvSpPr>
        <p:spPr>
          <a:xfrm>
            <a:off x="735577" y="2478495"/>
            <a:ext cx="5123011" cy="3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7859" indent="-279393"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Non-refundable tax credit for businesses creating full-time jobs and investing $5,000 or more in qualifying equipment or technology </a:t>
            </a:r>
            <a:b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859" indent="-279393"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 credits range from $3,500 </a:t>
            </a:r>
            <a:b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$25,000 per calendar year per applicant business</a:t>
            </a:r>
            <a:b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859" indent="-279393"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Job creation is the driver!</a:t>
            </a:r>
            <a:endParaRPr sz="1467" dirty="0"/>
          </a:p>
        </p:txBody>
      </p:sp>
      <p:sp>
        <p:nvSpPr>
          <p:cNvPr id="258" name="Google Shape;258;p32"/>
          <p:cNvSpPr txBox="1"/>
          <p:nvPr/>
        </p:nvSpPr>
        <p:spPr>
          <a:xfrm>
            <a:off x="-2" y="835495"/>
            <a:ext cx="6594167" cy="1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KENTUCKY SMALL BUSINESS TAX CREDIT   </a:t>
            </a:r>
            <a:endParaRPr lang="en-US" sz="2400" dirty="0">
              <a:solidFill>
                <a:srgbClr val="0B9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78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3"/>
          <p:cNvPicPr preferRelativeResize="0"/>
          <p:nvPr/>
        </p:nvPicPr>
        <p:blipFill rotWithShape="1">
          <a:blip r:embed="rId3">
            <a:alphaModFix/>
          </a:blip>
          <a:srcRect b="9633"/>
          <a:stretch/>
        </p:blipFill>
        <p:spPr>
          <a:xfrm>
            <a:off x="6165683" y="0"/>
            <a:ext cx="6026317" cy="36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4">
            <a:alphaModFix/>
          </a:blip>
          <a:srcRect l="5704" r="5704" b="4615"/>
          <a:stretch/>
        </p:blipFill>
        <p:spPr>
          <a:xfrm>
            <a:off x="6165683" y="3632200"/>
            <a:ext cx="6026317" cy="32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/>
          <p:nvPr/>
        </p:nvSpPr>
        <p:spPr>
          <a:xfrm>
            <a:off x="470052" y="2501600"/>
            <a:ext cx="5416400" cy="3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287859" indent="-287859"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Encourages continued use of agricultural land 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farming by granting tax credits to selling 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farmers who agree to sell agricultural land 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assets to beginning farmers</a:t>
            </a:r>
            <a:endParaRPr sz="1467" dirty="0"/>
          </a:p>
          <a:p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7859" indent="-287859"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Farmers wanting to sell agricultural land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assets may be eligible for a Kentucky income tax credit up to 5</a:t>
            </a:r>
            <a:r>
              <a:rPr lang="en" sz="1867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the purchase 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price of qualifying agricultural assets, 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subject to a $25,000 calendar year cap </a:t>
            </a:r>
            <a:b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a $100,000 lifetime cap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3"/>
          <p:cNvSpPr txBox="1"/>
          <p:nvPr/>
        </p:nvSpPr>
        <p:spPr>
          <a:xfrm>
            <a:off x="0" y="827195"/>
            <a:ext cx="6165688" cy="14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6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KENTUCKY SELLING </a:t>
            </a:r>
          </a:p>
          <a:p>
            <a:pPr algn="ctr"/>
            <a:r>
              <a:rPr lang="en-US" sz="3600" b="1" dirty="0">
                <a:solidFill>
                  <a:srgbClr val="0B9444"/>
                </a:solidFill>
                <a:latin typeface="Arial Black"/>
                <a:ea typeface="Arial Black"/>
                <a:cs typeface="Arial Black"/>
                <a:sym typeface="Arial Black"/>
              </a:rPr>
              <a:t>FARMER TAX CREDIT   </a:t>
            </a:r>
            <a:endParaRPr lang="en-US" sz="2400" dirty="0">
              <a:solidFill>
                <a:srgbClr val="0B9444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5AE0F43-7277-F74C-A3CF-9C9DF6E6682A}"/>
              </a:ext>
            </a:extLst>
          </p:cNvPr>
          <p:cNvCxnSpPr/>
          <p:nvPr/>
        </p:nvCxnSpPr>
        <p:spPr>
          <a:xfrm>
            <a:off x="6096000" y="3632200"/>
            <a:ext cx="756424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044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4327C6-9014-7C48-B653-47385DC50668}"/>
              </a:ext>
            </a:extLst>
          </p:cNvPr>
          <p:cNvGrpSpPr/>
          <p:nvPr/>
        </p:nvGrpSpPr>
        <p:grpSpPr>
          <a:xfrm>
            <a:off x="5410331" y="-1024841"/>
            <a:ext cx="7383092" cy="3744047"/>
            <a:chOff x="5422206" y="-1044211"/>
            <a:chExt cx="7383092" cy="374404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48FC2807-BEDC-634B-83F9-7FD48A4E5FE4}"/>
                </a:ext>
              </a:extLst>
            </p:cNvPr>
            <p:cNvSpPr/>
            <p:nvPr/>
          </p:nvSpPr>
          <p:spPr>
            <a:xfrm>
              <a:off x="5422206" y="-249307"/>
              <a:ext cx="1644573" cy="1417736"/>
            </a:xfrm>
            <a:prstGeom prst="hexagon">
              <a:avLst/>
            </a:prstGeom>
            <a:solidFill>
              <a:srgbClr val="0B9444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703B0608-B8C7-B540-BF7B-A82F10449684}"/>
                </a:ext>
              </a:extLst>
            </p:cNvPr>
            <p:cNvSpPr/>
            <p:nvPr/>
          </p:nvSpPr>
          <p:spPr>
            <a:xfrm>
              <a:off x="5554064" y="-135637"/>
              <a:ext cx="1380859" cy="1190395"/>
            </a:xfrm>
            <a:prstGeom prst="hexagon">
              <a:avLst/>
            </a:prstGeom>
            <a:solidFill>
              <a:srgbClr val="0B944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DC7D49-3ED5-6346-B3E7-8C7ECF030266}"/>
                </a:ext>
              </a:extLst>
            </p:cNvPr>
            <p:cNvGrpSpPr/>
            <p:nvPr/>
          </p:nvGrpSpPr>
          <p:grpSpPr>
            <a:xfrm>
              <a:off x="6848479" y="-1044211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FA286D5E-B452-DD40-B283-9C5E63A9AA3A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97C24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CF823D55-3D6E-7747-80E2-E7B87ACB52A0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97C24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F2DFE9-FDAD-C340-B58A-2E50EED50321}"/>
                </a:ext>
              </a:extLst>
            </p:cNvPr>
            <p:cNvGrpSpPr/>
            <p:nvPr/>
          </p:nvGrpSpPr>
          <p:grpSpPr>
            <a:xfrm>
              <a:off x="8282563" y="-277159"/>
              <a:ext cx="1644573" cy="1417736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6A733CF7-284F-EF4C-AA5D-C21AA7DA824F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2876CEB2-7470-FA47-9A0F-C82FA69AD6FA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3043ED-CAB2-814B-BA6A-EE0F4F52E674}"/>
                </a:ext>
              </a:extLst>
            </p:cNvPr>
            <p:cNvGrpSpPr/>
            <p:nvPr/>
          </p:nvGrpSpPr>
          <p:grpSpPr>
            <a:xfrm>
              <a:off x="9721644" y="-966530"/>
              <a:ext cx="1644573" cy="1417736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CE11038B-828B-8C4D-B041-46CA115B22A5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AE4B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5B5D6A7-E908-7B47-809C-56BBC230F489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AE4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AF27C-A1CE-C045-A014-55EB09FE8D55}"/>
                </a:ext>
              </a:extLst>
            </p:cNvPr>
            <p:cNvGrpSpPr/>
            <p:nvPr/>
          </p:nvGrpSpPr>
          <p:grpSpPr>
            <a:xfrm>
              <a:off x="11160725" y="-257662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05BD8689-8443-E849-B8D8-85040FD413AC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039DBA69-BBBB-824D-A586-3F285EE0A4E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>
                  <a:solidFill>
                    <a:srgbClr val="003764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DFF8D9-6062-504A-86FC-244B4C33A59B}"/>
                </a:ext>
              </a:extLst>
            </p:cNvPr>
            <p:cNvGrpSpPr/>
            <p:nvPr/>
          </p:nvGrpSpPr>
          <p:grpSpPr>
            <a:xfrm>
              <a:off x="11143746" y="1282100"/>
              <a:ext cx="1644573" cy="1417736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BE98AD5B-C015-9646-89DC-29DCF9F8CF80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8CC63F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C4434633-C68F-934F-A4E0-40F105F0636E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8CC63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75E2314-25B5-D34B-AA44-1B909C8B4A35}"/>
                </a:ext>
              </a:extLst>
            </p:cNvPr>
            <p:cNvSpPr/>
            <p:nvPr/>
          </p:nvSpPr>
          <p:spPr>
            <a:xfrm>
              <a:off x="9721644" y="564876"/>
              <a:ext cx="1644573" cy="1417736"/>
            </a:xfrm>
            <a:prstGeom prst="hexagon">
              <a:avLst/>
            </a:prstGeom>
            <a:solidFill>
              <a:srgbClr val="B2D545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9E9CE821-75A4-CA4E-8BC5-80EED9E3921B}"/>
                </a:ext>
              </a:extLst>
            </p:cNvPr>
            <p:cNvSpPr/>
            <p:nvPr/>
          </p:nvSpPr>
          <p:spPr>
            <a:xfrm>
              <a:off x="9853502" y="678546"/>
              <a:ext cx="1380859" cy="1190395"/>
            </a:xfrm>
            <a:prstGeom prst="hexagon">
              <a:avLst/>
            </a:prstGeom>
            <a:solidFill>
              <a:srgbClr val="B2D54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74CFEF6D-F01E-5241-BE33-025D0AC7F0B1}"/>
                </a:ext>
              </a:extLst>
            </p:cNvPr>
            <p:cNvSpPr/>
            <p:nvPr/>
          </p:nvSpPr>
          <p:spPr>
            <a:xfrm>
              <a:off x="6878096" y="537472"/>
              <a:ext cx="1644573" cy="1417736"/>
            </a:xfrm>
            <a:prstGeom prst="hexagon">
              <a:avLst/>
            </a:prstGeom>
            <a:solidFill>
              <a:srgbClr val="7CAE4B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6C08C26-5F6C-4343-8787-E48C77ECABD1}"/>
                </a:ext>
              </a:extLst>
            </p:cNvPr>
            <p:cNvSpPr/>
            <p:nvPr/>
          </p:nvSpPr>
          <p:spPr>
            <a:xfrm>
              <a:off x="7009954" y="651142"/>
              <a:ext cx="1380859" cy="1190395"/>
            </a:xfrm>
            <a:prstGeom prst="hexagon">
              <a:avLst/>
            </a:prstGeom>
            <a:solidFill>
              <a:srgbClr val="7CAE4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AC0E58A-3392-DA4E-BD8E-245BCBE648CA}"/>
              </a:ext>
            </a:extLst>
          </p:cNvPr>
          <p:cNvSpPr txBox="1"/>
          <p:nvPr/>
        </p:nvSpPr>
        <p:spPr>
          <a:xfrm>
            <a:off x="0" y="31126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0E37A0-D25C-DF4C-90A4-B1F6B0201548}"/>
              </a:ext>
            </a:extLst>
          </p:cNvPr>
          <p:cNvGrpSpPr/>
          <p:nvPr/>
        </p:nvGrpSpPr>
        <p:grpSpPr>
          <a:xfrm>
            <a:off x="2116114" y="4051841"/>
            <a:ext cx="7959773" cy="1540164"/>
            <a:chOff x="2775139" y="4051841"/>
            <a:chExt cx="7959773" cy="154016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EF7E75-E460-E046-9E84-C1E3183F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748" y="4051841"/>
              <a:ext cx="1540164" cy="15401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C590669-4A02-8346-A9F2-EA26D78E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8537" y="4509280"/>
              <a:ext cx="1763026" cy="62528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C044A8C-D308-E646-9B91-691236DF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188" y="4161853"/>
              <a:ext cx="1540164" cy="1320141"/>
            </a:xfrm>
            <a:prstGeom prst="rect">
              <a:avLst/>
            </a:prstGeom>
          </p:spPr>
        </p:pic>
        <p:pic>
          <p:nvPicPr>
            <p:cNvPr id="34" name="Picture 33" descr="Logo, company name&#10;&#10;Description automatically generated">
              <a:extLst>
                <a:ext uri="{FF2B5EF4-FFF2-40B4-BE49-F238E27FC236}">
                  <a16:creationId xmlns:a16="http://schemas.microsoft.com/office/drawing/2014/main" id="{1FB2B072-C09A-0143-89B9-1DEE7FC0A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77" b="9087"/>
            <a:stretch/>
          </p:blipFill>
          <p:spPr>
            <a:xfrm>
              <a:off x="2775139" y="4139514"/>
              <a:ext cx="1726864" cy="1364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96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888C57-671B-554C-8D0B-FA0B707519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-17474" b="47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0278783"/>
              </p:ext>
            </p:extLst>
          </p:nvPr>
        </p:nvGraphicFramePr>
        <p:xfrm>
          <a:off x="898071" y="372292"/>
          <a:ext cx="10395857" cy="611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572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0215" y="2298823"/>
            <a:ext cx="6951785" cy="38302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STATE GOVERNMENT SUPPORT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7459" y="3380334"/>
            <a:ext cx="6862453" cy="1753156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Convening players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Cooperating &amp; coordinating internally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Contributing expertise &amp; existing financial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support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29D7B-2FAC-A54C-93A7-955816C038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4" r="35739"/>
          <a:stretch/>
        </p:blipFill>
        <p:spPr>
          <a:xfrm>
            <a:off x="0" y="0"/>
            <a:ext cx="524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0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4327C6-9014-7C48-B653-47385DC50668}"/>
              </a:ext>
            </a:extLst>
          </p:cNvPr>
          <p:cNvGrpSpPr/>
          <p:nvPr/>
        </p:nvGrpSpPr>
        <p:grpSpPr>
          <a:xfrm>
            <a:off x="5410331" y="-1024841"/>
            <a:ext cx="7383092" cy="3744047"/>
            <a:chOff x="5422206" y="-1044211"/>
            <a:chExt cx="7383092" cy="374404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48FC2807-BEDC-634B-83F9-7FD48A4E5FE4}"/>
                </a:ext>
              </a:extLst>
            </p:cNvPr>
            <p:cNvSpPr/>
            <p:nvPr/>
          </p:nvSpPr>
          <p:spPr>
            <a:xfrm>
              <a:off x="5422206" y="-249307"/>
              <a:ext cx="1644573" cy="1417736"/>
            </a:xfrm>
            <a:prstGeom prst="hexagon">
              <a:avLst/>
            </a:prstGeom>
            <a:solidFill>
              <a:srgbClr val="0B9444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703B0608-B8C7-B540-BF7B-A82F10449684}"/>
                </a:ext>
              </a:extLst>
            </p:cNvPr>
            <p:cNvSpPr/>
            <p:nvPr/>
          </p:nvSpPr>
          <p:spPr>
            <a:xfrm>
              <a:off x="5554064" y="-135637"/>
              <a:ext cx="1380859" cy="1190395"/>
            </a:xfrm>
            <a:prstGeom prst="hexagon">
              <a:avLst/>
            </a:prstGeom>
            <a:solidFill>
              <a:srgbClr val="0B944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DC7D49-3ED5-6346-B3E7-8C7ECF030266}"/>
                </a:ext>
              </a:extLst>
            </p:cNvPr>
            <p:cNvGrpSpPr/>
            <p:nvPr/>
          </p:nvGrpSpPr>
          <p:grpSpPr>
            <a:xfrm>
              <a:off x="6848479" y="-1044211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FA286D5E-B452-DD40-B283-9C5E63A9AA3A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97C24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CF823D55-3D6E-7747-80E2-E7B87ACB52A0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97C24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F2DFE9-FDAD-C340-B58A-2E50EED50321}"/>
                </a:ext>
              </a:extLst>
            </p:cNvPr>
            <p:cNvGrpSpPr/>
            <p:nvPr/>
          </p:nvGrpSpPr>
          <p:grpSpPr>
            <a:xfrm>
              <a:off x="8282563" y="-277159"/>
              <a:ext cx="1644573" cy="1417736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6A733CF7-284F-EF4C-AA5D-C21AA7DA824F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2876CEB2-7470-FA47-9A0F-C82FA69AD6FA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3043ED-CAB2-814B-BA6A-EE0F4F52E674}"/>
                </a:ext>
              </a:extLst>
            </p:cNvPr>
            <p:cNvGrpSpPr/>
            <p:nvPr/>
          </p:nvGrpSpPr>
          <p:grpSpPr>
            <a:xfrm>
              <a:off x="9721644" y="-966530"/>
              <a:ext cx="1644573" cy="1417736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CE11038B-828B-8C4D-B041-46CA115B22A5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AE4B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5B5D6A7-E908-7B47-809C-56BBC230F489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AE4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AF27C-A1CE-C045-A014-55EB09FE8D55}"/>
                </a:ext>
              </a:extLst>
            </p:cNvPr>
            <p:cNvGrpSpPr/>
            <p:nvPr/>
          </p:nvGrpSpPr>
          <p:grpSpPr>
            <a:xfrm>
              <a:off x="11160725" y="-257662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05BD8689-8443-E849-B8D8-85040FD413AC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039DBA69-BBBB-824D-A586-3F285EE0A4E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>
                  <a:solidFill>
                    <a:srgbClr val="003764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DFF8D9-6062-504A-86FC-244B4C33A59B}"/>
                </a:ext>
              </a:extLst>
            </p:cNvPr>
            <p:cNvGrpSpPr/>
            <p:nvPr/>
          </p:nvGrpSpPr>
          <p:grpSpPr>
            <a:xfrm>
              <a:off x="11143746" y="1282100"/>
              <a:ext cx="1644573" cy="1417736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BE98AD5B-C015-9646-89DC-29DCF9F8CF80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8CC63F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C4434633-C68F-934F-A4E0-40F105F0636E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8CC63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75E2314-25B5-D34B-AA44-1B909C8B4A35}"/>
                </a:ext>
              </a:extLst>
            </p:cNvPr>
            <p:cNvSpPr/>
            <p:nvPr/>
          </p:nvSpPr>
          <p:spPr>
            <a:xfrm>
              <a:off x="9721644" y="564876"/>
              <a:ext cx="1644573" cy="1417736"/>
            </a:xfrm>
            <a:prstGeom prst="hexagon">
              <a:avLst/>
            </a:prstGeom>
            <a:solidFill>
              <a:srgbClr val="B2D545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9E9CE821-75A4-CA4E-8BC5-80EED9E3921B}"/>
                </a:ext>
              </a:extLst>
            </p:cNvPr>
            <p:cNvSpPr/>
            <p:nvPr/>
          </p:nvSpPr>
          <p:spPr>
            <a:xfrm>
              <a:off x="9853502" y="678546"/>
              <a:ext cx="1380859" cy="1190395"/>
            </a:xfrm>
            <a:prstGeom prst="hexagon">
              <a:avLst/>
            </a:prstGeom>
            <a:solidFill>
              <a:srgbClr val="B2D54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74CFEF6D-F01E-5241-BE33-025D0AC7F0B1}"/>
                </a:ext>
              </a:extLst>
            </p:cNvPr>
            <p:cNvSpPr/>
            <p:nvPr/>
          </p:nvSpPr>
          <p:spPr>
            <a:xfrm>
              <a:off x="6878096" y="537472"/>
              <a:ext cx="1644573" cy="1417736"/>
            </a:xfrm>
            <a:prstGeom prst="hexagon">
              <a:avLst/>
            </a:prstGeom>
            <a:solidFill>
              <a:srgbClr val="7CAE4B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6C08C26-5F6C-4343-8787-E48C77ECABD1}"/>
                </a:ext>
              </a:extLst>
            </p:cNvPr>
            <p:cNvSpPr/>
            <p:nvPr/>
          </p:nvSpPr>
          <p:spPr>
            <a:xfrm>
              <a:off x="7009954" y="651142"/>
              <a:ext cx="1380859" cy="1190395"/>
            </a:xfrm>
            <a:prstGeom prst="hexagon">
              <a:avLst/>
            </a:prstGeom>
            <a:solidFill>
              <a:srgbClr val="7CAE4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544F629-BA4B-A04D-811C-B52F6F848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b="40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C0E58A-3392-DA4E-BD8E-245BCBE648CA}"/>
              </a:ext>
            </a:extLst>
          </p:cNvPr>
          <p:cNvSpPr txBox="1"/>
          <p:nvPr/>
        </p:nvSpPr>
        <p:spPr>
          <a:xfrm>
            <a:off x="0" y="3122348"/>
            <a:ext cx="12192000" cy="277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GOVERNOR’S OFFICE OF AGRICULTURAL POLICY</a:t>
            </a:r>
          </a:p>
          <a:p>
            <a:pPr algn="ctr"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Anne Marie Franklin </a:t>
            </a:r>
          </a:p>
          <a:p>
            <a:pPr algn="ctr"/>
            <a:endParaRPr lang="en-US" sz="5400" b="1" dirty="0">
              <a:solidFill>
                <a:srgbClr val="0B944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8" name="Picture 27" descr="A large building&#10;&#10;Description automatically generated">
            <a:extLst>
              <a:ext uri="{FF2B5EF4-FFF2-40B4-BE49-F238E27FC236}">
                <a16:creationId xmlns:a16="http://schemas.microsoft.com/office/drawing/2014/main" id="{6231D9C0-1EFA-7E48-8E46-948FCFA7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65" y="5055050"/>
            <a:ext cx="1837992" cy="15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B6992B-B8ED-5A46-A76D-4B9F188B1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-17474" b="47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3BEDB3-A48F-8F4B-B884-440E9F4864CE}"/>
              </a:ext>
            </a:extLst>
          </p:cNvPr>
          <p:cNvGrpSpPr/>
          <p:nvPr/>
        </p:nvGrpSpPr>
        <p:grpSpPr>
          <a:xfrm>
            <a:off x="1632042" y="1762138"/>
            <a:ext cx="8934059" cy="3712464"/>
            <a:chOff x="1458976" y="1501139"/>
            <a:chExt cx="7523574" cy="31263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181FDE-18DE-FE46-B880-3C713E0DD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976" y="1501139"/>
              <a:ext cx="7523574" cy="312635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647632-FD4A-234F-9AE2-E0059D98A272}"/>
                </a:ext>
              </a:extLst>
            </p:cNvPr>
            <p:cNvSpPr/>
            <p:nvPr/>
          </p:nvSpPr>
          <p:spPr>
            <a:xfrm>
              <a:off x="5490812" y="2296406"/>
              <a:ext cx="277095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FUNDS INVESTED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INTO KADF PROJECTS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PROGRAMS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4DE19D-AA40-3D4D-B4AB-D881B7F9E6D2}"/>
                </a:ext>
              </a:extLst>
            </p:cNvPr>
            <p:cNvSpPr txBox="1"/>
            <p:nvPr/>
          </p:nvSpPr>
          <p:spPr>
            <a:xfrm>
              <a:off x="2750979" y="3282867"/>
              <a:ext cx="5510784" cy="855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$632,609,208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9CCBE2-B86D-DF48-A6AB-38E8D4197E76}"/>
              </a:ext>
            </a:extLst>
          </p:cNvPr>
          <p:cNvSpPr txBox="1"/>
          <p:nvPr/>
        </p:nvSpPr>
        <p:spPr>
          <a:xfrm>
            <a:off x="438912" y="6356859"/>
            <a:ext cx="1540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Info as of 7/15/2020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1F6FBA-DF70-8B43-9CFB-F0D2D9BE9FCA}"/>
              </a:ext>
            </a:extLst>
          </p:cNvPr>
          <p:cNvSpPr/>
          <p:nvPr/>
        </p:nvSpPr>
        <p:spPr>
          <a:xfrm>
            <a:off x="438912" y="6049630"/>
            <a:ext cx="780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404 Ann Street Frankfort, KY 40601 |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agpolicy.ky.gov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| 502-782-1757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4E06A-BD94-024F-80D1-8AD9805449B2}"/>
              </a:ext>
            </a:extLst>
          </p:cNvPr>
          <p:cNvSpPr/>
          <p:nvPr/>
        </p:nvSpPr>
        <p:spPr>
          <a:xfrm>
            <a:off x="0" y="151846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GOVERNOR’S OFFICE </a:t>
            </a:r>
            <a:br>
              <a:rPr lang="en-US" sz="4000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000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OF AGRICULTURAL POLICY</a:t>
            </a:r>
            <a:endParaRPr lang="en-US" sz="4000" dirty="0">
              <a:solidFill>
                <a:srgbClr val="0B9444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192FC9-9F29-0C41-8EE3-6318295DD217}"/>
              </a:ext>
            </a:extLst>
          </p:cNvPr>
          <p:cNvSpPr/>
          <p:nvPr/>
        </p:nvSpPr>
        <p:spPr>
          <a:xfrm>
            <a:off x="1440604" y="1858216"/>
            <a:ext cx="4857224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en-US" spc="300" dirty="0">
                <a:latin typeface="Arial" panose="020B0604020202020204" pitchFamily="34" charset="0"/>
                <a:cs typeface="Arial" panose="020B0604020202020204" pitchFamily="34" charset="0"/>
              </a:rPr>
              <a:t>INVESTING IN GROWING OPPORTUNITIES </a:t>
            </a:r>
          </a:p>
          <a:p>
            <a:pPr algn="ctr"/>
            <a:r>
              <a:rPr lang="en-US" spc="300" dirty="0">
                <a:latin typeface="Arial" panose="020B0604020202020204" pitchFamily="34" charset="0"/>
                <a:cs typeface="Arial" panose="020B0604020202020204" pitchFamily="34" charset="0"/>
              </a:rPr>
              <a:t>THROUGHOUT KENTUCKY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AF1C5-2322-5F44-AC0D-6480A4E4A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16" y="5654847"/>
            <a:ext cx="1858772" cy="8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94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8822-FE2A-4A4A-92F1-96C8EEC4087E}"/>
              </a:ext>
            </a:extLst>
          </p:cNvPr>
          <p:cNvSpPr txBox="1">
            <a:spLocks/>
          </p:cNvSpPr>
          <p:nvPr/>
        </p:nvSpPr>
        <p:spPr>
          <a:xfrm>
            <a:off x="0" y="763334"/>
            <a:ext cx="630121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0B9444"/>
                </a:solidFill>
                <a:latin typeface="Arial Black" panose="020B0A04020102020204" pitchFamily="34" charset="0"/>
              </a:rPr>
              <a:t>AVAILABLE KAFC LOAN PROGRAMS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6A5AA2-C78C-7D41-B18B-1B3A684A7708}"/>
              </a:ext>
            </a:extLst>
          </p:cNvPr>
          <p:cNvSpPr/>
          <p:nvPr/>
        </p:nvSpPr>
        <p:spPr>
          <a:xfrm>
            <a:off x="790790" y="211404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Agricultural Processing (APLP)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Agricultural Infrastructure (AILP)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Diversification through Entrepreneurship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Agribusiness (DEAL)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96A9F-B09A-E643-ACB2-7713F0FF1F6E}"/>
              </a:ext>
            </a:extLst>
          </p:cNvPr>
          <p:cNvSpPr/>
          <p:nvPr/>
        </p:nvSpPr>
        <p:spPr>
          <a:xfrm>
            <a:off x="6301213" y="0"/>
            <a:ext cx="58907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AAADFB-9464-D445-89A2-4E78AB4A6F72}"/>
              </a:ext>
            </a:extLst>
          </p:cNvPr>
          <p:cNvGrpSpPr/>
          <p:nvPr/>
        </p:nvGrpSpPr>
        <p:grpSpPr>
          <a:xfrm>
            <a:off x="6478874" y="3332876"/>
            <a:ext cx="5999619" cy="2298632"/>
            <a:chOff x="6480774" y="2675478"/>
            <a:chExt cx="5999619" cy="229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DA09BA-A94B-FC44-B664-BF51113C1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774" y="2675478"/>
              <a:ext cx="5531666" cy="22986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0AF804-0759-3B4A-9975-3A05D8910B8A}"/>
                </a:ext>
              </a:extLst>
            </p:cNvPr>
            <p:cNvSpPr txBox="1"/>
            <p:nvPr/>
          </p:nvSpPr>
          <p:spPr>
            <a:xfrm>
              <a:off x="6589345" y="3884856"/>
              <a:ext cx="589104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$17,043,773</a:t>
              </a:r>
              <a:r>
                <a:rPr lang="en-US" sz="4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7D3589A8-1466-DD42-8770-A8F8A5A69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2552" y="3703499"/>
              <a:ext cx="3061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FUNDS APPROVED</a:t>
              </a:r>
            </a:p>
          </p:txBody>
        </p:sp>
      </p:grpSp>
      <p:pic>
        <p:nvPicPr>
          <p:cNvPr id="10" name="Picture 9" descr="kafc_logo-newcolor.jpg">
            <a:extLst>
              <a:ext uri="{FF2B5EF4-FFF2-40B4-BE49-F238E27FC236}">
                <a16:creationId xmlns:a16="http://schemas.microsoft.com/office/drawing/2014/main" id="{1CF505F3-36ED-3247-A5E9-016AED7802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845" y="5933607"/>
            <a:ext cx="1855522" cy="578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733851-626A-2743-B15A-5DD3C802F29E}"/>
              </a:ext>
            </a:extLst>
          </p:cNvPr>
          <p:cNvSpPr txBox="1"/>
          <p:nvPr/>
        </p:nvSpPr>
        <p:spPr>
          <a:xfrm>
            <a:off x="6293239" y="987289"/>
            <a:ext cx="5890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</a:p>
          <a:p>
            <a:pPr algn="ctr"/>
            <a:r>
              <a:rPr lang="en-US" sz="72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1,030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LOANS APPROVED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175F3-FEA7-9945-9FFB-A61BF6D6EC60}"/>
              </a:ext>
            </a:extLst>
          </p:cNvPr>
          <p:cNvSpPr/>
          <p:nvPr/>
        </p:nvSpPr>
        <p:spPr>
          <a:xfrm>
            <a:off x="0" y="4553178"/>
            <a:ext cx="63012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KAFC Rate is 2%, Lender Servicing Fee is 0.75%;</a:t>
            </a:r>
          </a:p>
          <a:p>
            <a:pPr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Maximum term not to exceed 15 years or remaining economic life;</a:t>
            </a:r>
          </a:p>
          <a:p>
            <a:pPr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Loans secured by real estate may be amortized over 25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years.</a:t>
            </a:r>
          </a:p>
          <a:p>
            <a:pPr algn="ctr">
              <a:buNone/>
            </a:pP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Ali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Hulett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Loan Manager – 502-782-1760</a:t>
            </a:r>
          </a:p>
        </p:txBody>
      </p:sp>
    </p:spTree>
    <p:extLst>
      <p:ext uri="{BB962C8B-B14F-4D97-AF65-F5344CB8AC3E}">
        <p14:creationId xmlns:p14="http://schemas.microsoft.com/office/powerpoint/2010/main" val="2605170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20DB2C9-2E7D-8A4C-A03C-41FF848591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b="19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450F254-C29B-5549-A832-ED3204F8F4C6}"/>
              </a:ext>
            </a:extLst>
          </p:cNvPr>
          <p:cNvGrpSpPr/>
          <p:nvPr/>
        </p:nvGrpSpPr>
        <p:grpSpPr>
          <a:xfrm>
            <a:off x="352913" y="3802744"/>
            <a:ext cx="11486175" cy="2690148"/>
            <a:chOff x="121920" y="4080355"/>
            <a:chExt cx="11486175" cy="269014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B3B488A-48B6-AB43-AACA-2F41C1DEA04E}"/>
                </a:ext>
              </a:extLst>
            </p:cNvPr>
            <p:cNvSpPr txBox="1"/>
            <p:nvPr/>
          </p:nvSpPr>
          <p:spPr>
            <a:xfrm>
              <a:off x="121920" y="6025694"/>
              <a:ext cx="231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 glycerin refinery, Daviess County</a:t>
              </a:r>
            </a:p>
          </p:txBody>
        </p:sp>
        <p:pic>
          <p:nvPicPr>
            <p:cNvPr id="3" name="Picture 12" descr="http://www.owensborograin.com/images/E0309401/Crushing.gif">
              <a:extLst>
                <a:ext uri="{FF2B5EF4-FFF2-40B4-BE49-F238E27FC236}">
                  <a16:creationId xmlns:a16="http://schemas.microsoft.com/office/drawing/2014/main" id="{F1D19184-FD7F-EA4F-897A-D9A4993091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80" y="4099610"/>
              <a:ext cx="2234420" cy="18769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7D0C761-2F0F-424B-99AE-C5967B177A57}"/>
                </a:ext>
              </a:extLst>
            </p:cNvPr>
            <p:cNvGrpSpPr/>
            <p:nvPr/>
          </p:nvGrpSpPr>
          <p:grpSpPr>
            <a:xfrm>
              <a:off x="2712001" y="4080355"/>
              <a:ext cx="1911893" cy="1906328"/>
              <a:chOff x="2685623" y="4080355"/>
              <a:chExt cx="1911893" cy="1906328"/>
            </a:xfrm>
          </p:grpSpPr>
          <p:pic>
            <p:nvPicPr>
              <p:cNvPr id="4" name="Picture 4" descr="See the source image">
                <a:extLst>
                  <a:ext uri="{FF2B5EF4-FFF2-40B4-BE49-F238E27FC236}">
                    <a16:creationId xmlns:a16="http://schemas.microsoft.com/office/drawing/2014/main" id="{AD85A332-3A13-4341-A2FC-0508EBCD9B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39" r="434" b="2083"/>
              <a:stretch/>
            </p:blipFill>
            <p:spPr bwMode="auto">
              <a:xfrm>
                <a:off x="2685623" y="4080355"/>
                <a:ext cx="1911893" cy="11987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https://kentuckypeerless.com/wp-content/uploads/2018/06/Kentucky-Peerless-Distilling-Co-2.jpg">
                <a:extLst>
                  <a:ext uri="{FF2B5EF4-FFF2-40B4-BE49-F238E27FC236}">
                    <a16:creationId xmlns:a16="http://schemas.microsoft.com/office/drawing/2014/main" id="{27085ADE-7355-0C44-964E-054B9FA2D9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4443" r="-1"/>
              <a:stretch/>
            </p:blipFill>
            <p:spPr bwMode="auto">
              <a:xfrm>
                <a:off x="2685623" y="5279074"/>
                <a:ext cx="1911892" cy="70760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A9767D-359E-3D4A-ADA5-A8B804461500}"/>
                </a:ext>
              </a:extLst>
            </p:cNvPr>
            <p:cNvSpPr txBox="1"/>
            <p:nvPr/>
          </p:nvSpPr>
          <p:spPr>
            <a:xfrm>
              <a:off x="2681165" y="6031839"/>
              <a:ext cx="19427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Renovation of facility </a:t>
              </a:r>
              <a:b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equipment, 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Jefferson County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4E3972B-549B-B843-BE85-21F1B7E1F313}"/>
                </a:ext>
              </a:extLst>
            </p:cNvPr>
            <p:cNvGrpSpPr/>
            <p:nvPr/>
          </p:nvGrpSpPr>
          <p:grpSpPr>
            <a:xfrm>
              <a:off x="4898895" y="4109770"/>
              <a:ext cx="2645977" cy="1873967"/>
              <a:chOff x="5150882" y="4080355"/>
              <a:chExt cx="2645977" cy="1873967"/>
            </a:xfrm>
          </p:grpSpPr>
          <p:pic>
            <p:nvPicPr>
              <p:cNvPr id="7" name="Picture 8" descr="http://5c3ae8def513233997a7-e87978aaae5cf97349d88697fd53e4c9.r77.cf1.rackcdn.com/12279.jpg">
                <a:extLst>
                  <a:ext uri="{FF2B5EF4-FFF2-40B4-BE49-F238E27FC236}">
                    <a16:creationId xmlns:a16="http://schemas.microsoft.com/office/drawing/2014/main" id="{1FEB79A1-9040-B241-816F-0FB19E19B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lum bright="10000" contras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872" r="20334" b="23241"/>
              <a:stretch/>
            </p:blipFill>
            <p:spPr bwMode="auto">
              <a:xfrm>
                <a:off x="5150882" y="4080356"/>
                <a:ext cx="1556715" cy="187396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Kenny's Farmhouse Cheese">
                <a:extLst>
                  <a:ext uri="{FF2B5EF4-FFF2-40B4-BE49-F238E27FC236}">
                    <a16:creationId xmlns:a16="http://schemas.microsoft.com/office/drawing/2014/main" id="{E9159675-8960-F244-B10D-F2A678FE1A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54" b="-1"/>
              <a:stretch/>
            </p:blipFill>
            <p:spPr bwMode="auto">
              <a:xfrm>
                <a:off x="6748946" y="4080355"/>
                <a:ext cx="1047913" cy="96929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</p:pic>
          <p:pic>
            <p:nvPicPr>
              <p:cNvPr id="9" name="Picture 10" descr="Nena">
                <a:extLst>
                  <a:ext uri="{FF2B5EF4-FFF2-40B4-BE49-F238E27FC236}">
                    <a16:creationId xmlns:a16="http://schemas.microsoft.com/office/drawing/2014/main" id="{FCABF9B7-860D-9B44-86E3-FAEDAE8ED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3" b="17036"/>
              <a:stretch/>
            </p:blipFill>
            <p:spPr bwMode="auto">
              <a:xfrm>
                <a:off x="6748946" y="5091149"/>
                <a:ext cx="1047913" cy="8631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2A0414-806D-7B43-8302-02CB88E5F433}"/>
                </a:ext>
              </a:extLst>
            </p:cNvPr>
            <p:cNvSpPr/>
            <p:nvPr/>
          </p:nvSpPr>
          <p:spPr>
            <a:xfrm>
              <a:off x="4844263" y="6025237"/>
              <a:ext cx="27583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 storage &amp; aging facilities, Barren County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48FA7F-4449-694C-BC26-A8CC237DF2F7}"/>
                </a:ext>
              </a:extLst>
            </p:cNvPr>
            <p:cNvGrpSpPr/>
            <p:nvPr/>
          </p:nvGrpSpPr>
          <p:grpSpPr>
            <a:xfrm>
              <a:off x="7819872" y="4108302"/>
              <a:ext cx="3788223" cy="1875434"/>
              <a:chOff x="7819872" y="4108302"/>
              <a:chExt cx="3788223" cy="187543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DE473D1-631B-F34E-99A0-4737235AC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84" t="3814" r="11681" b="2407"/>
              <a:stretch/>
            </p:blipFill>
            <p:spPr>
              <a:xfrm>
                <a:off x="7819872" y="4109770"/>
                <a:ext cx="2073771" cy="1873966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AADDCCA-D400-0A42-A8DE-D7C32F526D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84" t="8547" r="28653" b="14601"/>
              <a:stretch/>
            </p:blipFill>
            <p:spPr>
              <a:xfrm>
                <a:off x="9931695" y="4108302"/>
                <a:ext cx="1676400" cy="1873966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666CF6-FD10-8B4E-8988-0FBC7E8790EF}"/>
                </a:ext>
              </a:extLst>
            </p:cNvPr>
            <p:cNvSpPr txBox="1"/>
            <p:nvPr/>
          </p:nvSpPr>
          <p:spPr>
            <a:xfrm>
              <a:off x="7819872" y="6023457"/>
              <a:ext cx="37774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 brewing facility </a:t>
              </a:r>
              <a:b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purchase equipment, Scott County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6E847D4-3796-B848-9447-D14DA1082AAA}"/>
              </a:ext>
            </a:extLst>
          </p:cNvPr>
          <p:cNvSpPr txBox="1"/>
          <p:nvPr/>
        </p:nvSpPr>
        <p:spPr>
          <a:xfrm>
            <a:off x="0" y="53275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B9444"/>
                </a:solidFill>
                <a:latin typeface="Arial Black" panose="020B0A04020102020204" pitchFamily="34" charset="0"/>
              </a:rPr>
              <a:t>AG PROCESSING LOAN PROGRAM</a:t>
            </a:r>
            <a:endParaRPr lang="en-US" sz="4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9EE4C0-D0D5-E248-840B-EC51AE2B9BE7}"/>
              </a:ext>
            </a:extLst>
          </p:cNvPr>
          <p:cNvSpPr/>
          <p:nvPr/>
        </p:nvSpPr>
        <p:spPr>
          <a:xfrm>
            <a:off x="1645731" y="1731818"/>
            <a:ext cx="8900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participation may vary, but will be limited to 50% of project cost</a:t>
            </a:r>
          </a:p>
          <a:p>
            <a:pPr marL="396875"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expenses: purchase of equipment; acquisition, construction or </a:t>
            </a:r>
            <a:b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renovation of operating facilities; permanent working capital</a:t>
            </a:r>
            <a:endParaRPr lang="en-US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44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4327C6-9014-7C48-B653-47385DC50668}"/>
              </a:ext>
            </a:extLst>
          </p:cNvPr>
          <p:cNvGrpSpPr/>
          <p:nvPr/>
        </p:nvGrpSpPr>
        <p:grpSpPr>
          <a:xfrm>
            <a:off x="5410331" y="-1024841"/>
            <a:ext cx="7383092" cy="3744047"/>
            <a:chOff x="5422206" y="-1044211"/>
            <a:chExt cx="7383092" cy="3744047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48FC2807-BEDC-634B-83F9-7FD48A4E5FE4}"/>
                </a:ext>
              </a:extLst>
            </p:cNvPr>
            <p:cNvSpPr/>
            <p:nvPr/>
          </p:nvSpPr>
          <p:spPr>
            <a:xfrm>
              <a:off x="5422206" y="-249307"/>
              <a:ext cx="1644573" cy="1417736"/>
            </a:xfrm>
            <a:prstGeom prst="hexagon">
              <a:avLst/>
            </a:prstGeom>
            <a:solidFill>
              <a:srgbClr val="0B9444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703B0608-B8C7-B540-BF7B-A82F10449684}"/>
                </a:ext>
              </a:extLst>
            </p:cNvPr>
            <p:cNvSpPr/>
            <p:nvPr/>
          </p:nvSpPr>
          <p:spPr>
            <a:xfrm>
              <a:off x="5554064" y="-135637"/>
              <a:ext cx="1380859" cy="1190395"/>
            </a:xfrm>
            <a:prstGeom prst="hexagon">
              <a:avLst/>
            </a:prstGeom>
            <a:solidFill>
              <a:srgbClr val="0B944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DC7D49-3ED5-6346-B3E7-8C7ECF030266}"/>
                </a:ext>
              </a:extLst>
            </p:cNvPr>
            <p:cNvGrpSpPr/>
            <p:nvPr/>
          </p:nvGrpSpPr>
          <p:grpSpPr>
            <a:xfrm>
              <a:off x="6848479" y="-1044211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22" name="Hexagon 21">
                <a:extLst>
                  <a:ext uri="{FF2B5EF4-FFF2-40B4-BE49-F238E27FC236}">
                    <a16:creationId xmlns:a16="http://schemas.microsoft.com/office/drawing/2014/main" id="{FA286D5E-B452-DD40-B283-9C5E63A9AA3A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97C24E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CF823D55-3D6E-7747-80E2-E7B87ACB52A0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97C24E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F2DFE9-FDAD-C340-B58A-2E50EED50321}"/>
                </a:ext>
              </a:extLst>
            </p:cNvPr>
            <p:cNvGrpSpPr/>
            <p:nvPr/>
          </p:nvGrpSpPr>
          <p:grpSpPr>
            <a:xfrm>
              <a:off x="8282563" y="-277159"/>
              <a:ext cx="1644573" cy="1417736"/>
              <a:chOff x="7608203" y="3118616"/>
              <a:chExt cx="1468928" cy="1266318"/>
            </a:xfrm>
            <a:solidFill>
              <a:srgbClr val="DBEDF0"/>
            </a:solidFill>
          </p:grpSpPr>
          <p:sp>
            <p:nvSpPr>
              <p:cNvPr id="20" name="Hexagon 19">
                <a:extLst>
                  <a:ext uri="{FF2B5EF4-FFF2-40B4-BE49-F238E27FC236}">
                    <a16:creationId xmlns:a16="http://schemas.microsoft.com/office/drawing/2014/main" id="{6A733CF7-284F-EF4C-AA5D-C21AA7DA824F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2876CEB2-7470-FA47-9A0F-C82FA69AD6FA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3043ED-CAB2-814B-BA6A-EE0F4F52E674}"/>
                </a:ext>
              </a:extLst>
            </p:cNvPr>
            <p:cNvGrpSpPr/>
            <p:nvPr/>
          </p:nvGrpSpPr>
          <p:grpSpPr>
            <a:xfrm>
              <a:off x="9721644" y="-966530"/>
              <a:ext cx="1644573" cy="1417736"/>
              <a:chOff x="7608203" y="3118616"/>
              <a:chExt cx="1468928" cy="1266318"/>
            </a:xfrm>
            <a:solidFill>
              <a:srgbClr val="009BBF"/>
            </a:solidFill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CE11038B-828B-8C4D-B041-46CA115B22A5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7CAE4B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5B5D6A7-E908-7B47-809C-56BBC230F489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7CAE4B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AF27C-A1CE-C045-A014-55EB09FE8D55}"/>
                </a:ext>
              </a:extLst>
            </p:cNvPr>
            <p:cNvGrpSpPr/>
            <p:nvPr/>
          </p:nvGrpSpPr>
          <p:grpSpPr>
            <a:xfrm>
              <a:off x="11160725" y="-257662"/>
              <a:ext cx="1644573" cy="1417736"/>
              <a:chOff x="7608203" y="3118616"/>
              <a:chExt cx="1468928" cy="1266318"/>
            </a:xfrm>
            <a:solidFill>
              <a:srgbClr val="2A5F71"/>
            </a:solidFill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05BD8689-8443-E849-B8D8-85040FD413AC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0B9444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039DBA69-BBBB-824D-A586-3F285EE0A4EF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0B944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>
                  <a:solidFill>
                    <a:srgbClr val="003764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DFF8D9-6062-504A-86FC-244B4C33A59B}"/>
                </a:ext>
              </a:extLst>
            </p:cNvPr>
            <p:cNvGrpSpPr/>
            <p:nvPr/>
          </p:nvGrpSpPr>
          <p:grpSpPr>
            <a:xfrm>
              <a:off x="11143746" y="1282100"/>
              <a:ext cx="1644573" cy="1417736"/>
              <a:chOff x="7608203" y="3118616"/>
              <a:chExt cx="1468928" cy="1266318"/>
            </a:xfrm>
            <a:solidFill>
              <a:srgbClr val="ACDEE6"/>
            </a:solidFill>
          </p:grpSpPr>
          <p:sp>
            <p:nvSpPr>
              <p:cNvPr id="14" name="Hexagon 13">
                <a:extLst>
                  <a:ext uri="{FF2B5EF4-FFF2-40B4-BE49-F238E27FC236}">
                    <a16:creationId xmlns:a16="http://schemas.microsoft.com/office/drawing/2014/main" id="{BE98AD5B-C015-9646-89DC-29DCF9F8CF80}"/>
                  </a:ext>
                </a:extLst>
              </p:cNvPr>
              <p:cNvSpPr/>
              <p:nvPr/>
            </p:nvSpPr>
            <p:spPr>
              <a:xfrm>
                <a:off x="7608203" y="3118616"/>
                <a:ext cx="1468928" cy="1266318"/>
              </a:xfrm>
              <a:prstGeom prst="hexagon">
                <a:avLst/>
              </a:prstGeom>
              <a:solidFill>
                <a:srgbClr val="8CC63F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C4434633-C68F-934F-A4E0-40F105F0636E}"/>
                  </a:ext>
                </a:extLst>
              </p:cNvPr>
              <p:cNvSpPr/>
              <p:nvPr/>
            </p:nvSpPr>
            <p:spPr>
              <a:xfrm>
                <a:off x="7725978" y="3220146"/>
                <a:ext cx="1233379" cy="1063258"/>
              </a:xfrm>
              <a:prstGeom prst="hexagon">
                <a:avLst/>
              </a:prstGeom>
              <a:solidFill>
                <a:srgbClr val="8CC63F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6" dirty="0"/>
              </a:p>
            </p:txBody>
          </p:sp>
        </p:grp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375E2314-25B5-D34B-AA44-1B909C8B4A35}"/>
                </a:ext>
              </a:extLst>
            </p:cNvPr>
            <p:cNvSpPr/>
            <p:nvPr/>
          </p:nvSpPr>
          <p:spPr>
            <a:xfrm>
              <a:off x="9721644" y="564876"/>
              <a:ext cx="1644573" cy="1417736"/>
            </a:xfrm>
            <a:prstGeom prst="hexagon">
              <a:avLst/>
            </a:prstGeom>
            <a:solidFill>
              <a:srgbClr val="B2D545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9E9CE821-75A4-CA4E-8BC5-80EED9E3921B}"/>
                </a:ext>
              </a:extLst>
            </p:cNvPr>
            <p:cNvSpPr/>
            <p:nvPr/>
          </p:nvSpPr>
          <p:spPr>
            <a:xfrm>
              <a:off x="9853502" y="678546"/>
              <a:ext cx="1380859" cy="1190395"/>
            </a:xfrm>
            <a:prstGeom prst="hexagon">
              <a:avLst/>
            </a:prstGeom>
            <a:solidFill>
              <a:srgbClr val="B2D54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74CFEF6D-F01E-5241-BE33-025D0AC7F0B1}"/>
                </a:ext>
              </a:extLst>
            </p:cNvPr>
            <p:cNvSpPr/>
            <p:nvPr/>
          </p:nvSpPr>
          <p:spPr>
            <a:xfrm>
              <a:off x="6878096" y="537472"/>
              <a:ext cx="1644573" cy="1417736"/>
            </a:xfrm>
            <a:prstGeom prst="hexagon">
              <a:avLst/>
            </a:prstGeom>
            <a:solidFill>
              <a:srgbClr val="7CAE4B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6C08C26-5F6C-4343-8787-E48C77ECABD1}"/>
                </a:ext>
              </a:extLst>
            </p:cNvPr>
            <p:cNvSpPr/>
            <p:nvPr/>
          </p:nvSpPr>
          <p:spPr>
            <a:xfrm>
              <a:off x="7009954" y="651142"/>
              <a:ext cx="1380859" cy="1190395"/>
            </a:xfrm>
            <a:prstGeom prst="hexagon">
              <a:avLst/>
            </a:prstGeom>
            <a:solidFill>
              <a:srgbClr val="7CAE4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6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544F629-BA4B-A04D-811C-B52F6F848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b="40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C0E58A-3392-DA4E-BD8E-245BCBE648CA}"/>
              </a:ext>
            </a:extLst>
          </p:cNvPr>
          <p:cNvSpPr txBox="1"/>
          <p:nvPr/>
        </p:nvSpPr>
        <p:spPr>
          <a:xfrm>
            <a:off x="0" y="2997098"/>
            <a:ext cx="12192000" cy="2775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B944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CABINET FOR ECONOMIC DEVELOPMENT</a:t>
            </a:r>
          </a:p>
          <a:p>
            <a:pPr algn="ctr">
              <a:spcAft>
                <a:spcPts val="1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Kristina Slattery &amp; Annie Franklin</a:t>
            </a:r>
          </a:p>
          <a:p>
            <a:pPr algn="ctr"/>
            <a:endParaRPr lang="en-US" sz="5400" b="1" dirty="0">
              <a:solidFill>
                <a:srgbClr val="0B944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06F06-7EF2-B34B-A900-31395B597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78" y="5786450"/>
            <a:ext cx="2196473" cy="77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69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4BB871D2A064C9D43C7BDCE273559" ma:contentTypeVersion="1" ma:contentTypeDescription="Create a new document." ma:contentTypeScope="" ma:versionID="8259646c14cfd4811909c531fd3be2cc">
  <xsd:schema xmlns:xsd="http://www.w3.org/2001/XMLSchema" xmlns:xs="http://www.w3.org/2001/XMLSchema" xmlns:p="http://schemas.microsoft.com/office/2006/metadata/properties" xmlns:ns2="e309d946-9fb8-48a3-ae4d-f86d881f4691" targetNamespace="http://schemas.microsoft.com/office/2006/metadata/properties" ma:root="true" ma:fieldsID="b97990dc9d80ab1d22cb211055bab533" ns2:_="">
    <xsd:import namespace="e309d946-9fb8-48a3-ae4d-f86d881f469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9d946-9fb8-48a3-ae4d-f86d881f46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5851DE-0A6B-4164-8786-71DF1BCF100F}"/>
</file>

<file path=customXml/itemProps2.xml><?xml version="1.0" encoding="utf-8"?>
<ds:datastoreItem xmlns:ds="http://schemas.openxmlformats.org/officeDocument/2006/customXml" ds:itemID="{F6172594-3E7A-462C-BF1B-CA8C833BA343}"/>
</file>

<file path=customXml/itemProps3.xml><?xml version="1.0" encoding="utf-8"?>
<ds:datastoreItem xmlns:ds="http://schemas.openxmlformats.org/officeDocument/2006/customXml" ds:itemID="{46BBFEC1-4C8A-461C-B29B-5634250113B3}"/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1574</Words>
  <Application>Microsoft Office PowerPoint</Application>
  <PresentationFormat>Widescreen</PresentationFormat>
  <Paragraphs>270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맑은 고딕</vt:lpstr>
      <vt:lpstr>ＭＳ Ｐゴシック</vt:lpstr>
      <vt:lpstr>ＭＳ Ｐゴシック</vt:lpstr>
      <vt:lpstr>Arial</vt:lpstr>
      <vt:lpstr>Arial Black</vt:lpstr>
      <vt:lpstr>Calibri</vt:lpstr>
      <vt:lpstr>Calibri Light</vt:lpstr>
      <vt:lpstr>Courier New</vt:lpstr>
      <vt:lpstr>Helvetica</vt:lpstr>
      <vt:lpstr>Lato Regular</vt:lpstr>
      <vt:lpstr>Roboto condensed</vt:lpstr>
      <vt:lpstr>Office Theme</vt:lpstr>
      <vt:lpstr>PowerPoint Presentation</vt:lpstr>
      <vt:lpstr>PowerPoint Presentation</vt:lpstr>
      <vt:lpstr>PowerPoint Presentation</vt:lpstr>
      <vt:lpstr>STATE GOVERNMENT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Vega, Angelica (CED)</dc:creator>
  <cp:lastModifiedBy>Mazurak, Jack P (CED)</cp:lastModifiedBy>
  <cp:revision>70</cp:revision>
  <dcterms:created xsi:type="dcterms:W3CDTF">2020-09-14T19:01:07Z</dcterms:created>
  <dcterms:modified xsi:type="dcterms:W3CDTF">2020-12-16T19:01:01Z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0x0101008D24BB871D2A064C9D43C7BDCE273559</vt:lpwstr>
  </property>
</Properties>
</file>