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9" r:id="rId4"/>
  </p:sldMasterIdLst>
  <p:notesMasterIdLst>
    <p:notesMasterId r:id="rId18"/>
  </p:notesMasterIdLst>
  <p:handoutMasterIdLst>
    <p:handoutMasterId r:id="rId19"/>
  </p:handoutMasterIdLst>
  <p:sldIdLst>
    <p:sldId id="460" r:id="rId5"/>
    <p:sldId id="461" r:id="rId6"/>
    <p:sldId id="495" r:id="rId7"/>
    <p:sldId id="504" r:id="rId8"/>
    <p:sldId id="507" r:id="rId9"/>
    <p:sldId id="512" r:id="rId10"/>
    <p:sldId id="510" r:id="rId11"/>
    <p:sldId id="514" r:id="rId12"/>
    <p:sldId id="515" r:id="rId13"/>
    <p:sldId id="509" r:id="rId14"/>
    <p:sldId id="513" r:id="rId15"/>
    <p:sldId id="511" r:id="rId16"/>
    <p:sldId id="500" r:id="rId17"/>
  </p:sldIdLst>
  <p:sldSz cx="12192000" cy="6858000"/>
  <p:notesSz cx="6858000" cy="9296400"/>
  <p:embeddedFontLst>
    <p:embeddedFont>
      <p:font typeface="Aptos Narrow" panose="020B0004020202020204" pitchFamily="34" charset="0"/>
      <p:regular r:id="rId20"/>
      <p:bold r:id="rId21"/>
      <p:italic r:id="rId22"/>
      <p:boldItalic r:id="rId23"/>
    </p:embeddedFont>
    <p:embeddedFont>
      <p:font typeface="Trebuchet MS" panose="020B0603020202020204" pitchFamily="34" charset="0"/>
      <p:regular r:id="rId24"/>
      <p:bold r:id="rId25"/>
      <p:italic r:id="rId26"/>
      <p:boldItalic r:id="rId27"/>
    </p:embeddedFont>
    <p:embeddedFont>
      <p:font typeface="Wingdings 3" panose="05040102010807070707" pitchFamily="18" charset="2"/>
      <p:regular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04040"/>
    <a:srgbClr val="04617B"/>
    <a:srgbClr val="069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99469E-7C75-4288-BD39-43CD2BBFBFE1}" v="1" dt="2024-09-16T15:49:03.8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40" autoAdjust="0"/>
  </p:normalViewPr>
  <p:slideViewPr>
    <p:cSldViewPr>
      <p:cViewPr varScale="1">
        <p:scale>
          <a:sx n="76" d="100"/>
          <a:sy n="76" d="100"/>
        </p:scale>
        <p:origin x="917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dd Adams" userId="fdf7b832-acc4-4579-ab6d-1483f55b624d" providerId="ADAL" clId="{6899469E-7C75-4288-BD39-43CD2BBFBFE1}"/>
    <pc:docChg chg="custSel modSld">
      <pc:chgData name="Todd Adams" userId="fdf7b832-acc4-4579-ab6d-1483f55b624d" providerId="ADAL" clId="{6899469E-7C75-4288-BD39-43CD2BBFBFE1}" dt="2024-09-16T16:55:24.183" v="675" actId="6549"/>
      <pc:docMkLst>
        <pc:docMk/>
      </pc:docMkLst>
      <pc:sldChg chg="modSp mod">
        <pc:chgData name="Todd Adams" userId="fdf7b832-acc4-4579-ab6d-1483f55b624d" providerId="ADAL" clId="{6899469E-7C75-4288-BD39-43CD2BBFBFE1}" dt="2024-09-16T14:52:44.148" v="611" actId="20577"/>
        <pc:sldMkLst>
          <pc:docMk/>
          <pc:sldMk cId="4055760417" sldId="495"/>
        </pc:sldMkLst>
        <pc:spChg chg="mod">
          <ac:chgData name="Todd Adams" userId="fdf7b832-acc4-4579-ab6d-1483f55b624d" providerId="ADAL" clId="{6899469E-7C75-4288-BD39-43CD2BBFBFE1}" dt="2024-09-16T14:52:44.148" v="611" actId="20577"/>
          <ac:spMkLst>
            <pc:docMk/>
            <pc:sldMk cId="4055760417" sldId="495"/>
            <ac:spMk id="5" creationId="{AE66238B-9470-4ECB-A7D5-30AF8A0D98B0}"/>
          </ac:spMkLst>
        </pc:spChg>
      </pc:sldChg>
      <pc:sldChg chg="modSp mod">
        <pc:chgData name="Todd Adams" userId="fdf7b832-acc4-4579-ab6d-1483f55b624d" providerId="ADAL" clId="{6899469E-7C75-4288-BD39-43CD2BBFBFE1}" dt="2024-09-16T14:54:31.597" v="615" actId="20577"/>
        <pc:sldMkLst>
          <pc:docMk/>
          <pc:sldMk cId="132951398" sldId="504"/>
        </pc:sldMkLst>
        <pc:spChg chg="mod">
          <ac:chgData name="Todd Adams" userId="fdf7b832-acc4-4579-ab6d-1483f55b624d" providerId="ADAL" clId="{6899469E-7C75-4288-BD39-43CD2BBFBFE1}" dt="2024-09-16T14:54:31.597" v="615" actId="20577"/>
          <ac:spMkLst>
            <pc:docMk/>
            <pc:sldMk cId="132951398" sldId="504"/>
            <ac:spMk id="5" creationId="{AE66238B-9470-4ECB-A7D5-30AF8A0D98B0}"/>
          </ac:spMkLst>
        </pc:spChg>
      </pc:sldChg>
      <pc:sldChg chg="addSp delSp modSp mod">
        <pc:chgData name="Todd Adams" userId="fdf7b832-acc4-4579-ab6d-1483f55b624d" providerId="ADAL" clId="{6899469E-7C75-4288-BD39-43CD2BBFBFE1}" dt="2024-09-16T15:49:24.974" v="673" actId="1076"/>
        <pc:sldMkLst>
          <pc:docMk/>
          <pc:sldMk cId="2408155074" sldId="507"/>
        </pc:sldMkLst>
        <pc:picChg chg="add mod">
          <ac:chgData name="Todd Adams" userId="fdf7b832-acc4-4579-ab6d-1483f55b624d" providerId="ADAL" clId="{6899469E-7C75-4288-BD39-43CD2BBFBFE1}" dt="2024-09-16T15:49:24.974" v="673" actId="1076"/>
          <ac:picMkLst>
            <pc:docMk/>
            <pc:sldMk cId="2408155074" sldId="507"/>
            <ac:picMk id="6" creationId="{655FB4C0-5331-587B-13FD-9EF3D5362FD5}"/>
          </ac:picMkLst>
        </pc:picChg>
        <pc:picChg chg="del">
          <ac:chgData name="Todd Adams" userId="fdf7b832-acc4-4579-ab6d-1483f55b624d" providerId="ADAL" clId="{6899469E-7C75-4288-BD39-43CD2BBFBFE1}" dt="2024-09-16T15:14:57.970" v="665" actId="21"/>
          <ac:picMkLst>
            <pc:docMk/>
            <pc:sldMk cId="2408155074" sldId="507"/>
            <ac:picMk id="7" creationId="{7E4A6940-9610-4FE8-B0ED-9A4A89232D6B}"/>
          </ac:picMkLst>
        </pc:picChg>
      </pc:sldChg>
      <pc:sldChg chg="modSp mod">
        <pc:chgData name="Todd Adams" userId="fdf7b832-acc4-4579-ab6d-1483f55b624d" providerId="ADAL" clId="{6899469E-7C75-4288-BD39-43CD2BBFBFE1}" dt="2024-09-16T14:22:51.512" v="598" actId="6549"/>
        <pc:sldMkLst>
          <pc:docMk/>
          <pc:sldMk cId="460443005" sldId="509"/>
        </pc:sldMkLst>
        <pc:spChg chg="mod">
          <ac:chgData name="Todd Adams" userId="fdf7b832-acc4-4579-ab6d-1483f55b624d" providerId="ADAL" clId="{6899469E-7C75-4288-BD39-43CD2BBFBFE1}" dt="2024-09-16T14:22:51.512" v="598" actId="6549"/>
          <ac:spMkLst>
            <pc:docMk/>
            <pc:sldMk cId="460443005" sldId="509"/>
            <ac:spMk id="3" creationId="{9B24588E-1304-4909-82CC-C418327D7718}"/>
          </ac:spMkLst>
        </pc:spChg>
      </pc:sldChg>
      <pc:sldChg chg="modSp mod">
        <pc:chgData name="Todd Adams" userId="fdf7b832-acc4-4579-ab6d-1483f55b624d" providerId="ADAL" clId="{6899469E-7C75-4288-BD39-43CD2BBFBFE1}" dt="2024-09-16T14:19:51.678" v="498" actId="20577"/>
        <pc:sldMkLst>
          <pc:docMk/>
          <pc:sldMk cId="3761210249" sldId="510"/>
        </pc:sldMkLst>
        <pc:spChg chg="mod">
          <ac:chgData name="Todd Adams" userId="fdf7b832-acc4-4579-ab6d-1483f55b624d" providerId="ADAL" clId="{6899469E-7C75-4288-BD39-43CD2BBFBFE1}" dt="2024-09-16T14:19:51.678" v="498" actId="20577"/>
          <ac:spMkLst>
            <pc:docMk/>
            <pc:sldMk cId="3761210249" sldId="510"/>
            <ac:spMk id="3" creationId="{9B24588E-1304-4909-82CC-C418327D7718}"/>
          </ac:spMkLst>
        </pc:spChg>
      </pc:sldChg>
      <pc:sldChg chg="modSp mod">
        <pc:chgData name="Todd Adams" userId="fdf7b832-acc4-4579-ab6d-1483f55b624d" providerId="ADAL" clId="{6899469E-7C75-4288-BD39-43CD2BBFBFE1}" dt="2024-09-16T15:55:01.394" v="674" actId="313"/>
        <pc:sldMkLst>
          <pc:docMk/>
          <pc:sldMk cId="3201489395" sldId="512"/>
        </pc:sldMkLst>
        <pc:spChg chg="mod">
          <ac:chgData name="Todd Adams" userId="fdf7b832-acc4-4579-ab6d-1483f55b624d" providerId="ADAL" clId="{6899469E-7C75-4288-BD39-43CD2BBFBFE1}" dt="2024-09-16T15:55:01.394" v="674" actId="313"/>
          <ac:spMkLst>
            <pc:docMk/>
            <pc:sldMk cId="3201489395" sldId="512"/>
            <ac:spMk id="3" creationId="{9B24588E-1304-4909-82CC-C418327D7718}"/>
          </ac:spMkLst>
        </pc:spChg>
      </pc:sldChg>
      <pc:sldChg chg="modSp mod">
        <pc:chgData name="Todd Adams" userId="fdf7b832-acc4-4579-ab6d-1483f55b624d" providerId="ADAL" clId="{6899469E-7C75-4288-BD39-43CD2BBFBFE1}" dt="2024-09-16T16:55:24.183" v="675" actId="6549"/>
        <pc:sldMkLst>
          <pc:docMk/>
          <pc:sldMk cId="3806547910" sldId="513"/>
        </pc:sldMkLst>
        <pc:spChg chg="mod">
          <ac:chgData name="Todd Adams" userId="fdf7b832-acc4-4579-ab6d-1483f55b624d" providerId="ADAL" clId="{6899469E-7C75-4288-BD39-43CD2BBFBFE1}" dt="2024-09-16T16:55:24.183" v="675" actId="6549"/>
          <ac:spMkLst>
            <pc:docMk/>
            <pc:sldMk cId="3806547910" sldId="513"/>
            <ac:spMk id="3" creationId="{9B24588E-1304-4909-82CC-C418327D7718}"/>
          </ac:spMkLst>
        </pc:spChg>
      </pc:sldChg>
      <pc:sldChg chg="modSp mod">
        <pc:chgData name="Todd Adams" userId="fdf7b832-acc4-4579-ab6d-1483f55b624d" providerId="ADAL" clId="{6899469E-7C75-4288-BD39-43CD2BBFBFE1}" dt="2024-09-16T14:20:32.511" v="561" actId="20577"/>
        <pc:sldMkLst>
          <pc:docMk/>
          <pc:sldMk cId="1886387078" sldId="514"/>
        </pc:sldMkLst>
        <pc:spChg chg="mod">
          <ac:chgData name="Todd Adams" userId="fdf7b832-acc4-4579-ab6d-1483f55b624d" providerId="ADAL" clId="{6899469E-7C75-4288-BD39-43CD2BBFBFE1}" dt="2024-09-16T14:20:32.511" v="561" actId="20577"/>
          <ac:spMkLst>
            <pc:docMk/>
            <pc:sldMk cId="1886387078" sldId="514"/>
            <ac:spMk id="5" creationId="{AE66238B-9470-4ECB-A7D5-30AF8A0D98B0}"/>
          </ac:spMkLst>
        </pc:spChg>
      </pc:sldChg>
      <pc:sldChg chg="modSp mod">
        <pc:chgData name="Todd Adams" userId="fdf7b832-acc4-4579-ab6d-1483f55b624d" providerId="ADAL" clId="{6899469E-7C75-4288-BD39-43CD2BBFBFE1}" dt="2024-09-16T14:21:59.696" v="566" actId="5793"/>
        <pc:sldMkLst>
          <pc:docMk/>
          <pc:sldMk cId="632870666" sldId="515"/>
        </pc:sldMkLst>
        <pc:spChg chg="mod">
          <ac:chgData name="Todd Adams" userId="fdf7b832-acc4-4579-ab6d-1483f55b624d" providerId="ADAL" clId="{6899469E-7C75-4288-BD39-43CD2BBFBFE1}" dt="2024-09-16T14:21:59.696" v="566" actId="5793"/>
          <ac:spMkLst>
            <pc:docMk/>
            <pc:sldMk cId="632870666" sldId="515"/>
            <ac:spMk id="5" creationId="{AE66238B-9470-4ECB-A7D5-30AF8A0D98B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2972421" cy="464981"/>
          </a:xfrm>
          <a:prstGeom prst="rect">
            <a:avLst/>
          </a:prstGeom>
        </p:spPr>
        <p:txBody>
          <a:bodyPr vert="horz" lIns="90807" tIns="45404" rIns="90807" bIns="4540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32" y="2"/>
            <a:ext cx="2972421" cy="464981"/>
          </a:xfrm>
          <a:prstGeom prst="rect">
            <a:avLst/>
          </a:prstGeom>
        </p:spPr>
        <p:txBody>
          <a:bodyPr vert="horz" lIns="90807" tIns="45404" rIns="90807" bIns="45404" rtlCol="0"/>
          <a:lstStyle>
            <a:lvl1pPr algn="r">
              <a:defRPr sz="1200"/>
            </a:lvl1pPr>
          </a:lstStyle>
          <a:p>
            <a:fld id="{1D632B67-28DE-48A7-B29A-52EBCDF71BCD}" type="datetimeFigureOut">
              <a:rPr lang="en-US" smtClean="0"/>
              <a:t>9/16/2024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829828"/>
            <a:ext cx="2972421" cy="464981"/>
          </a:xfrm>
          <a:prstGeom prst="rect">
            <a:avLst/>
          </a:prstGeom>
        </p:spPr>
        <p:txBody>
          <a:bodyPr vert="horz" lIns="90807" tIns="45404" rIns="90807" bIns="4540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32" y="8829828"/>
            <a:ext cx="2972421" cy="464981"/>
          </a:xfrm>
          <a:prstGeom prst="rect">
            <a:avLst/>
          </a:prstGeom>
        </p:spPr>
        <p:txBody>
          <a:bodyPr vert="horz" lIns="90807" tIns="45404" rIns="90807" bIns="45404" rtlCol="0" anchor="b"/>
          <a:lstStyle>
            <a:lvl1pPr algn="r">
              <a:defRPr sz="1200"/>
            </a:lvl1pPr>
          </a:lstStyle>
          <a:p>
            <a:fld id="{0BD163D6-FD72-4DD6-B57D-F1D071FAE5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196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64820"/>
          </a:xfrm>
          <a:prstGeom prst="rect">
            <a:avLst/>
          </a:prstGeom>
        </p:spPr>
        <p:txBody>
          <a:bodyPr vert="horz" lIns="92187" tIns="46094" rIns="92187" bIns="4609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64820"/>
          </a:xfrm>
          <a:prstGeom prst="rect">
            <a:avLst/>
          </a:prstGeom>
        </p:spPr>
        <p:txBody>
          <a:bodyPr vert="horz" lIns="92187" tIns="46094" rIns="92187" bIns="46094" rtlCol="0"/>
          <a:lstStyle>
            <a:lvl1pPr algn="r">
              <a:defRPr sz="1200"/>
            </a:lvl1pPr>
          </a:lstStyle>
          <a:p>
            <a:fld id="{7502C094-C04B-4AEB-8B2B-D71444E0E8B6}" type="datetimeFigureOut">
              <a:rPr lang="en-US" smtClean="0"/>
              <a:t>9/16/2024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87" tIns="46094" rIns="92187" bIns="4609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2187" tIns="46094" rIns="92187" bIns="4609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6"/>
            <a:ext cx="2971800" cy="464820"/>
          </a:xfrm>
          <a:prstGeom prst="rect">
            <a:avLst/>
          </a:prstGeom>
        </p:spPr>
        <p:txBody>
          <a:bodyPr vert="horz" lIns="92187" tIns="46094" rIns="92187" bIns="4609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29966"/>
            <a:ext cx="2971800" cy="464820"/>
          </a:xfrm>
          <a:prstGeom prst="rect">
            <a:avLst/>
          </a:prstGeom>
        </p:spPr>
        <p:txBody>
          <a:bodyPr vert="horz" lIns="92187" tIns="46094" rIns="92187" bIns="46094" rtlCol="0" anchor="b"/>
          <a:lstStyle>
            <a:lvl1pPr algn="r">
              <a:defRPr sz="1200"/>
            </a:lvl1pPr>
          </a:lstStyle>
          <a:p>
            <a:fld id="{9ACC2CBD-07E6-470F-9B4B-F255A47BC2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619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2CBD-07E6-470F-9B4B-F255A47BC2A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395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2CBD-07E6-470F-9B4B-F255A47BC2A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084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2CBD-07E6-470F-9B4B-F255A47BC2A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292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5F7D8-B4EB-4563-AAB7-21ED8731FF4E}" type="datetime1">
              <a:rPr lang="en-US" smtClean="0"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9844-C764-468D-9188-5CFD1B996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55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FAAC-C60D-42FB-A765-9ABA98FB7C87}" type="datetime1">
              <a:rPr lang="en-US" smtClean="0"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9844-C764-468D-9188-5CFD1B996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256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4C2C0-425F-406B-9099-65B563AAE1CD}" type="datetime1">
              <a:rPr lang="en-US" smtClean="0"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9844-C764-468D-9188-5CFD1B996A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7803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AFF81-CC8C-4085-B287-750385094005}" type="datetime1">
              <a:rPr lang="en-US" smtClean="0"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9844-C764-468D-9188-5CFD1B996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26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3D27-069A-40DC-8D36-CDBB2C99FAA4}" type="datetime1">
              <a:rPr lang="en-US" smtClean="0"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9844-C764-468D-9188-5CFD1B996A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0108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92DB4-DA14-433E-8904-B8C6B339C06E}" type="datetime1">
              <a:rPr lang="en-US" smtClean="0"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9844-C764-468D-9188-5CFD1B996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422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FD28-6110-4FFC-A34F-C545D0D1AAB8}" type="datetime1">
              <a:rPr lang="en-US" smtClean="0"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9844-C764-468D-9188-5CFD1B996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191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7CF9-07D9-4A52-9B19-9DE23D321758}" type="datetime1">
              <a:rPr lang="en-US" smtClean="0"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9844-C764-468D-9188-5CFD1B996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7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72B5-B585-4BCD-85F1-ED208052436E}" type="datetime1">
              <a:rPr lang="en-US" smtClean="0"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9844-C764-468D-9188-5CFD1B996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653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167FD-41C9-4A03-B941-C3F1AD49C54F}" type="datetime1">
              <a:rPr lang="en-US" smtClean="0"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9844-C764-468D-9188-5CFD1B996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29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5210-0FB2-487D-8169-5CADAEFE8AB2}" type="datetime1">
              <a:rPr lang="en-US" smtClean="0"/>
              <a:t>9/16/2024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9844-C764-468D-9188-5CFD1B996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77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0F5A-F5F2-4828-918C-2E4BAEC887E2}" type="datetime1">
              <a:rPr lang="en-US" smtClean="0"/>
              <a:t>9/16/2024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9844-C764-468D-9188-5CFD1B996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206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8B25-C3D5-466E-8219-A58ADF2AC6ED}" type="datetime1">
              <a:rPr lang="en-US" smtClean="0"/>
              <a:t>9/16/2024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9844-C764-468D-9188-5CFD1B996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31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D1FA2-7369-4489-A7B9-AB08C065F34A}" type="datetime1">
              <a:rPr lang="en-US" smtClean="0"/>
              <a:t>9/16/2024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9844-C764-468D-9188-5CFD1B996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11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509E4-F93C-4F71-A0E9-DE8276161CEA}" type="datetime1">
              <a:rPr lang="en-US" smtClean="0"/>
              <a:t>9/16/2024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9844-C764-468D-9188-5CFD1B996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139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9844-C764-468D-9188-5CFD1B996A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0DE8-A955-412D-9443-3219E82C411C}" type="datetime1">
              <a:rPr lang="en-US" smtClean="0"/>
              <a:t>9/16/2024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71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41319-F234-4322-89F2-ABEE3E349EAB}" type="datetime1">
              <a:rPr lang="en-US" smtClean="0"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64E9844-C764-468D-9188-5CFD1B996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28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package" Target="../embeddings/Microsoft_Excel_Worksheet.xlsx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CBCB0-6F0A-4A4C-A004-DE4D53B69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2404531"/>
            <a:ext cx="9525000" cy="164630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Alliance Water Resources, Inc. Operations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39B248-0A4B-4D58-B718-9D7FF4FCC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4264" y="4050833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Martin County Water Districts</a:t>
            </a:r>
          </a:p>
          <a:p>
            <a:r>
              <a:rPr lang="en-US" dirty="0"/>
              <a:t>September 16,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372DF-69D5-46F4-9438-57ED98B0A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9844-C764-468D-9188-5CFD1B996AE7}" type="slidenum">
              <a:rPr lang="en-US" b="1" smtClean="0"/>
              <a:t>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78925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1AE0-44AA-40F2-A328-A3AAEE6A7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720" y="290303"/>
            <a:ext cx="6424440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2"/>
                </a:solidFill>
              </a:rPr>
              <a:t>Water Loss Program  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6" name="Picture 5" descr="Sea of hands in the middle">
            <a:extLst>
              <a:ext uri="{FF2B5EF4-FFF2-40B4-BE49-F238E27FC236}">
                <a16:creationId xmlns:a16="http://schemas.microsoft.com/office/drawing/2014/main" id="{01736F22-79F0-485B-B576-B1A4B2D098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7" r="32473" b="7804"/>
          <a:stretch/>
        </p:blipFill>
        <p:spPr>
          <a:xfrm>
            <a:off x="-25580" y="8263"/>
            <a:ext cx="216147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CD25CC7-FC66-488C-8D61-0FE7ECF16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4588E-1304-4909-82CC-C418327D7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137313"/>
            <a:ext cx="4008438" cy="51110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Dedicated water loss crew working daily to identify leaks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Purchased new equipment for leak detection May of 2024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Installed check valves at booster stations to prevent water from flowing back thru plant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Flow meters and pits are being used to pinpoint high water loss pressure zones</a:t>
            </a:r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E28A7-DCDF-4B55-9D3B-DA984E792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64E9844-C764-468D-9188-5CFD1B996AE7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95D8D50-6166-2588-4B8B-CBA30671A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882538"/>
              </p:ext>
            </p:extLst>
          </p:nvPr>
        </p:nvGraphicFramePr>
        <p:xfrm>
          <a:off x="6131804" y="367536"/>
          <a:ext cx="3924300" cy="3657600"/>
        </p:xfrm>
        <a:graphic>
          <a:graphicData uri="http://schemas.openxmlformats.org/drawingml/2006/table">
            <a:tbl>
              <a:tblPr/>
              <a:tblGrid>
                <a:gridCol w="1282700">
                  <a:extLst>
                    <a:ext uri="{9D8B030D-6E8A-4147-A177-3AD203B41FA5}">
                      <a16:colId xmlns:a16="http://schemas.microsoft.com/office/drawing/2014/main" val="420846308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179552387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957080669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61084080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Month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Water Loss 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 Produced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Leaks Repaired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5496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Jan-23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68.54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49,870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7567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Feb-23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67.75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40,811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679845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Mar-23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78.49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50,762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91687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Apr-23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62.98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46,018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1163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May-23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67.87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47,131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38566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Jun-23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62.13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41,875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9951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Jul-23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68.76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48,378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37061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Aug-23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64.18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45,499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074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Sep-23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64.93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42,694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74981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Oct-23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69.68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43,594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24785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Nov-23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69.98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42,751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8334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Dec-23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71.88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46,035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2604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Jan-24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74.86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46,917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52018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Feb-24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67.37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45,892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0034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Mar-24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75.09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47,418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1956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Apr-24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73.83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47,202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7858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May-24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68.47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47,963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8135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Jun-24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62.43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44,693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4910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Jul-24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61.83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48,612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70654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47E03EB-BB49-6FA7-6B39-44B311789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157" y="4102369"/>
            <a:ext cx="4578493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43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1AE0-44AA-40F2-A328-A3AAEE6A7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451513"/>
            <a:ext cx="6424440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2"/>
                </a:solidFill>
              </a:rPr>
              <a:t>Water Loss Update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CD25CC7-FC66-488C-8D61-0FE7ECF16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4588E-1304-4909-82CC-C418327D7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0" y="1444956"/>
            <a:ext cx="5866717" cy="39680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+mj-lt"/>
              </a:rPr>
              <a:t>Have repaired 190 leaks thru end of August 2024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+mj-lt"/>
              </a:rPr>
              <a:t>PRV’s are being adjusted as leaks are being repaired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+mj-lt"/>
              </a:rPr>
              <a:t>Dedicated crew making repairs daily 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+mj-lt"/>
              </a:rPr>
              <a:t>Installed 12 valves throughout troubled pressure zones to help isolate and improve leak detection program</a:t>
            </a:r>
          </a:p>
          <a:p>
            <a:pPr>
              <a:lnSpc>
                <a:spcPct val="90000"/>
              </a:lnSpc>
            </a:pPr>
            <a:endParaRPr lang="en-US" sz="2000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E28A7-DCDF-4B55-9D3B-DA984E792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64E9844-C764-468D-9188-5CFD1B996AE7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7" name="Picture 6" descr="A pipe in the dirt&#10;&#10;Description automatically generated">
            <a:extLst>
              <a:ext uri="{FF2B5EF4-FFF2-40B4-BE49-F238E27FC236}">
                <a16:creationId xmlns:a16="http://schemas.microsoft.com/office/drawing/2014/main" id="{2CBC4685-AD44-9776-78F0-C09D958688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3" y="246360"/>
            <a:ext cx="3166461" cy="3486122"/>
          </a:xfrm>
          <a:prstGeom prst="rect">
            <a:avLst/>
          </a:prstGeom>
        </p:spPr>
      </p:pic>
      <p:pic>
        <p:nvPicPr>
          <p:cNvPr id="10" name="Picture 9" descr="A pipe in the mud&#10;&#10;Description automatically generated">
            <a:extLst>
              <a:ext uri="{FF2B5EF4-FFF2-40B4-BE49-F238E27FC236}">
                <a16:creationId xmlns:a16="http://schemas.microsoft.com/office/drawing/2014/main" id="{6747D490-42AB-7324-E38D-66A09C91B8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9" y="3886200"/>
            <a:ext cx="3437181" cy="264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47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BFAA9-1AC7-422B-A3BE-34927F57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609600"/>
            <a:ext cx="6084513" cy="3821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Water Loss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BDBCB-D4B7-46E7-B16B-AEE51244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64E9844-C764-468D-9188-5CFD1B996AE7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88CC3A1-04D2-407B-C83B-7E53181FC9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7099621"/>
              </p:ext>
            </p:extLst>
          </p:nvPr>
        </p:nvGraphicFramePr>
        <p:xfrm>
          <a:off x="326590" y="1185672"/>
          <a:ext cx="576941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7040880" imgH="9083103" progId="Excel.Sheet.12">
                  <p:embed/>
                </p:oleObj>
              </mc:Choice>
              <mc:Fallback>
                <p:oleObj name="Worksheet" r:id="rId4" imgW="7040880" imgH="9083103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88CC3A1-04D2-407B-C83B-7E53181FC9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6590" y="1185672"/>
                        <a:ext cx="5769410" cy="563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G_1098">
            <a:hlinkClick r:id="" action="ppaction://media"/>
            <a:extLst>
              <a:ext uri="{FF2B5EF4-FFF2-40B4-BE49-F238E27FC236}">
                <a16:creationId xmlns:a16="http://schemas.microsoft.com/office/drawing/2014/main" id="{BD0DD158-2BAA-AF3D-D013-0119F39246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0800" y="800657"/>
            <a:ext cx="3857625" cy="58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761F9-17EA-4A57-BE0A-2F8D517A0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1EF6E-89E6-44CE-B097-09F515B6D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0" y="2781189"/>
            <a:ext cx="8596668" cy="8604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002060"/>
                </a:solidFill>
              </a:rPr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7443D-F6F9-415F-92C1-25D1CDC08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9844-C764-468D-9188-5CFD1B996AE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798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D0FC2C-201C-4EDB-83BB-116380FF2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81000"/>
            <a:ext cx="5027316" cy="33515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BFA16-02D9-44F2-9A7D-CEBC4447A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1752600"/>
            <a:ext cx="8596668" cy="4953000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en-US" sz="2600" dirty="0"/>
          </a:p>
          <a:p>
            <a:pPr>
              <a:lnSpc>
                <a:spcPct val="170000"/>
              </a:lnSpc>
            </a:pPr>
            <a:r>
              <a:rPr lang="en-US" sz="2600" dirty="0"/>
              <a:t>Project Updates</a:t>
            </a:r>
          </a:p>
          <a:p>
            <a:pPr>
              <a:lnSpc>
                <a:spcPct val="170000"/>
              </a:lnSpc>
            </a:pPr>
            <a:r>
              <a:rPr lang="en-US" sz="2600" dirty="0"/>
              <a:t>Upcoming Projects</a:t>
            </a:r>
          </a:p>
          <a:p>
            <a:pPr>
              <a:lnSpc>
                <a:spcPct val="170000"/>
              </a:lnSpc>
            </a:pPr>
            <a:r>
              <a:rPr lang="en-US" sz="2600" dirty="0"/>
              <a:t> Operations Update</a:t>
            </a:r>
          </a:p>
          <a:p>
            <a:pPr>
              <a:lnSpc>
                <a:spcPct val="170000"/>
              </a:lnSpc>
            </a:pPr>
            <a:r>
              <a:rPr lang="en-US" sz="2600" dirty="0"/>
              <a:t>Discussion/Questions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5F433-F72F-4FEC-9778-0BF0CFC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9844-C764-468D-9188-5CFD1B996AE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297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BFAA9-1AC7-422B-A3BE-34927F57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Raw Water Project Update</a:t>
            </a:r>
          </a:p>
        </p:txBody>
      </p:sp>
      <p:pic>
        <p:nvPicPr>
          <p:cNvPr id="1028" name="Picture 4" descr="Image result for almost complete meme">
            <a:extLst>
              <a:ext uri="{FF2B5EF4-FFF2-40B4-BE49-F238E27FC236}">
                <a16:creationId xmlns:a16="http://schemas.microsoft.com/office/drawing/2014/main" id="{67A71A7C-2384-B461-BDD7-4C6B6D71A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2" r="-1" b="-1"/>
          <a:stretch/>
        </p:blipFill>
        <p:spPr bwMode="auto">
          <a:xfrm>
            <a:off x="509136" y="10"/>
            <a:ext cx="3517876" cy="2282808"/>
          </a:xfrm>
          <a:custGeom>
            <a:avLst/>
            <a:gdLst/>
            <a:ahLst/>
            <a:cxnLst/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yellow metal frame on wheels&#10;&#10;Description automatically generated">
            <a:extLst>
              <a:ext uri="{FF2B5EF4-FFF2-40B4-BE49-F238E27FC236}">
                <a16:creationId xmlns:a16="http://schemas.microsoft.com/office/drawing/2014/main" id="{69EBA6E5-255B-A2DF-5B64-6A08268631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764"/>
          <a:stretch/>
        </p:blipFill>
        <p:spPr>
          <a:xfrm>
            <a:off x="169666" y="2289183"/>
            <a:ext cx="3514822" cy="2273270"/>
          </a:xfrm>
          <a:custGeom>
            <a:avLst/>
            <a:gdLst/>
            <a:ahLst/>
            <a:cxnLst/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10" name="Picture 9" descr="A large metal pipe with a tube coming out of it&#10;&#10;Description automatically generated">
            <a:extLst>
              <a:ext uri="{FF2B5EF4-FFF2-40B4-BE49-F238E27FC236}">
                <a16:creationId xmlns:a16="http://schemas.microsoft.com/office/drawing/2014/main" id="{74EC59AC-C902-6BF8-2474-FC3C85164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914"/>
          <a:stretch/>
        </p:blipFill>
        <p:spPr>
          <a:xfrm>
            <a:off x="-10633" y="4565636"/>
            <a:ext cx="3355563" cy="2292364"/>
          </a:xfrm>
          <a:custGeom>
            <a:avLst/>
            <a:gdLst/>
            <a:ahLst/>
            <a:cxnLst/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1043" name="Isosceles Triangle 30">
            <a:extLst>
              <a:ext uri="{FF2B5EF4-FFF2-40B4-BE49-F238E27FC236}">
                <a16:creationId xmlns:a16="http://schemas.microsoft.com/office/drawing/2014/main" id="{601DBFE7-59F3-41F8-BC4E-83FB08639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044" name="Straight Connector 1043">
            <a:extLst>
              <a:ext uri="{FF2B5EF4-FFF2-40B4-BE49-F238E27FC236}">
                <a16:creationId xmlns:a16="http://schemas.microsoft.com/office/drawing/2014/main" id="{95AC3254-FB46-4BDF-B7F2-2D039653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DD6280CF-E187-4C89-97A6-CE354B277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6" name="Isosceles Triangle 30">
            <a:extLst>
              <a:ext uri="{FF2B5EF4-FFF2-40B4-BE49-F238E27FC236}">
                <a16:creationId xmlns:a16="http://schemas.microsoft.com/office/drawing/2014/main" id="{AB636136-2572-47F5-B45E-4AE6AD867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6238B-9470-4ECB-A7D5-30AF8A0D98B0}"/>
              </a:ext>
            </a:extLst>
          </p:cNvPr>
          <p:cNvSpPr/>
          <p:nvPr/>
        </p:nvSpPr>
        <p:spPr>
          <a:xfrm>
            <a:off x="4159225" y="2160589"/>
            <a:ext cx="511477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Raw water trailer delivered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Pump &amp;  motor have been mounted to trailer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VFD has been tested and ready to operate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Connecting the pump to the floating screen is only remaining task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Parts for the connection have been ordered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BDBCB-D4B7-46E7-B16B-AEE51244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64E9844-C764-468D-9188-5CFD1B996AE7}" type="slidenum">
              <a:rPr lang="en-US" smtClean="0"/>
              <a:pPr defTabSz="914400"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60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BFAA9-1AC7-422B-A3BE-34927F57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Clarifier # 3 Rehab</a:t>
            </a:r>
          </a:p>
        </p:txBody>
      </p:sp>
      <p:pic>
        <p:nvPicPr>
          <p:cNvPr id="6" name="Picture 5" descr="A round white tank with a red bird on it&#10;&#10;Description automatically generated">
            <a:extLst>
              <a:ext uri="{FF2B5EF4-FFF2-40B4-BE49-F238E27FC236}">
                <a16:creationId xmlns:a16="http://schemas.microsoft.com/office/drawing/2014/main" id="{2094B2C3-C827-FCEB-05A9-DF8ECF56E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24180" b="4"/>
          <a:stretch/>
        </p:blipFill>
        <p:spPr>
          <a:xfrm>
            <a:off x="676053" y="2158073"/>
            <a:ext cx="2574990" cy="3882362"/>
          </a:xfrm>
          <a:prstGeom prst="rect">
            <a:avLst/>
          </a:prstGeom>
        </p:spPr>
      </p:pic>
      <p:pic>
        <p:nvPicPr>
          <p:cNvPr id="11" name="Picture 10" descr="A white round building with a concrete base&#10;&#10;Description automatically generated with medium confidence">
            <a:extLst>
              <a:ext uri="{FF2B5EF4-FFF2-40B4-BE49-F238E27FC236}">
                <a16:creationId xmlns:a16="http://schemas.microsoft.com/office/drawing/2014/main" id="{FF4959B0-9E17-A3D6-5E59-3C67EF4BE0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1" r="22623" b="-2"/>
          <a:stretch/>
        </p:blipFill>
        <p:spPr>
          <a:xfrm>
            <a:off x="3479643" y="2159331"/>
            <a:ext cx="2616049" cy="1825623"/>
          </a:xfrm>
          <a:prstGeom prst="rect">
            <a:avLst/>
          </a:prstGeom>
        </p:spPr>
      </p:pic>
      <p:sp>
        <p:nvSpPr>
          <p:cNvPr id="32" name="Isosceles Triangle 8">
            <a:extLst>
              <a:ext uri="{FF2B5EF4-FFF2-40B4-BE49-F238E27FC236}">
                <a16:creationId xmlns:a16="http://schemas.microsoft.com/office/drawing/2014/main" id="{E6641776-030A-4061-B2C7-E63EA1B00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 descr="A truck parked next to a blue tank&#10;&#10;Description automatically generated">
            <a:extLst>
              <a:ext uri="{FF2B5EF4-FFF2-40B4-BE49-F238E27FC236}">
                <a16:creationId xmlns:a16="http://schemas.microsoft.com/office/drawing/2014/main" id="{2A6BA3E2-F530-B3AC-4E05-0CC695F1E4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r="12169" b="1"/>
          <a:stretch/>
        </p:blipFill>
        <p:spPr>
          <a:xfrm>
            <a:off x="3478362" y="4215275"/>
            <a:ext cx="2616049" cy="18256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66238B-9470-4ECB-A7D5-30AF8A0D98B0}"/>
              </a:ext>
            </a:extLst>
          </p:cNvPr>
          <p:cNvSpPr/>
          <p:nvPr/>
        </p:nvSpPr>
        <p:spPr>
          <a:xfrm>
            <a:off x="6325880" y="2160589"/>
            <a:ext cx="335152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tube settlers installed</a:t>
            </a:r>
          </a:p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Inside basin was repaired and painted</a:t>
            </a:r>
          </a:p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chain installed on rotating arm </a:t>
            </a:r>
          </a:p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Bearings and sprocket installed</a:t>
            </a:r>
          </a:p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Filters 5 &amp; 6 disinfected </a:t>
            </a:r>
          </a:p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Put in service 9/10/2024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BDBCB-D4B7-46E7-B16B-AEE51244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64E9844-C764-468D-9188-5CFD1B996AE7}" type="slidenum">
              <a:rPr lang="en-US" smtClean="0"/>
              <a:pPr defTabSz="914400"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1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BFAA9-1AC7-422B-A3BE-34927F57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Additional Capital Projects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6238B-9470-4ECB-A7D5-30AF8A0D98B0}"/>
              </a:ext>
            </a:extLst>
          </p:cNvPr>
          <p:cNvSpPr/>
          <p:nvPr/>
        </p:nvSpPr>
        <p:spPr>
          <a:xfrm>
            <a:off x="4063160" y="1752601"/>
            <a:ext cx="5207839" cy="4288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Collins Creek Project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main line replacement complete. Service lines and meters in progress.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/>
              <a:t>Telemetry </a:t>
            </a:r>
            <a:r>
              <a:rPr lang="en-US" sz="2400" dirty="0"/>
              <a:t>– 292 pump station is currently being operated locally and no controls at WTP – this will allow the plant operators to see tank levels and control operation at plant </a:t>
            </a:r>
          </a:p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BDBCB-D4B7-46E7-B16B-AEE51244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64E9844-C764-468D-9188-5CFD1B996AE7}" type="slidenum">
              <a:rPr lang="en-US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6" name="Picture 5" descr="A person in an orange shirt working on a blue pipe&#10;&#10;Description automatically generated">
            <a:extLst>
              <a:ext uri="{FF2B5EF4-FFF2-40B4-BE49-F238E27FC236}">
                <a16:creationId xmlns:a16="http://schemas.microsoft.com/office/drawing/2014/main" id="{655FB4C0-5331-587B-13FD-9EF3D5362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6400"/>
            <a:ext cx="3694610" cy="42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55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8267EEE4-6354-4F1C-9484-951F0EB92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0"/>
            <a:ext cx="121856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531AE0-44AA-40F2-A328-A3AAEE6A7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768" y="609600"/>
            <a:ext cx="5498361" cy="1320800"/>
          </a:xfrm>
        </p:spPr>
        <p:txBody>
          <a:bodyPr anchor="ctr">
            <a:normAutofit/>
          </a:bodyPr>
          <a:lstStyle/>
          <a:p>
            <a:r>
              <a:rPr lang="en-US" sz="3300" dirty="0"/>
              <a:t>Upcoming Funded Projects</a:t>
            </a:r>
            <a:br>
              <a:rPr lang="en-US" sz="3300" dirty="0"/>
            </a:br>
            <a:endParaRPr lang="en-US" sz="3300" dirty="0"/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0E5A83F9-E6B8-40BD-9C0D-9A6F15650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rgbClr val="78674C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4588E-1304-4909-82CC-C418327D7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770" y="2160589"/>
            <a:ext cx="5549732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b="1" dirty="0"/>
              <a:t>Water Meter Replacement</a:t>
            </a:r>
            <a:r>
              <a:rPr lang="en-US" sz="1500" dirty="0"/>
              <a:t> – 2 million was funded to replace all the water meters in the system – pressure zone meters will be included </a:t>
            </a:r>
          </a:p>
          <a:p>
            <a:pPr>
              <a:lnSpc>
                <a:spcPct val="90000"/>
              </a:lnSpc>
            </a:pPr>
            <a:r>
              <a:rPr lang="en-US" sz="1500" b="1" dirty="0"/>
              <a:t>Turkey Tank Rehabilitation</a:t>
            </a:r>
            <a:r>
              <a:rPr lang="en-US" sz="1500" dirty="0"/>
              <a:t> – $681,000 was funded to rehab the Turkey tank – will include painting and adding fence for security</a:t>
            </a:r>
          </a:p>
          <a:p>
            <a:pPr>
              <a:lnSpc>
                <a:spcPct val="90000"/>
              </a:lnSpc>
            </a:pPr>
            <a:r>
              <a:rPr lang="en-US" sz="1500" b="1" dirty="0"/>
              <a:t>Otto Brown Pump Station and Line Replacement  </a:t>
            </a:r>
            <a:r>
              <a:rPr lang="en-US" sz="1500" dirty="0"/>
              <a:t>–2 million funded project - will replace </a:t>
            </a:r>
            <a:r>
              <a:rPr lang="en-US" sz="1500" dirty="0" err="1"/>
              <a:t>approx</a:t>
            </a:r>
            <a:r>
              <a:rPr lang="en-US" sz="1500" dirty="0"/>
              <a:t> 20,000 feet within the service area as well as replace existing pump station – station currently is below ground and only designed with one pump</a:t>
            </a:r>
          </a:p>
          <a:p>
            <a:pPr>
              <a:lnSpc>
                <a:spcPct val="90000"/>
              </a:lnSpc>
            </a:pPr>
            <a:r>
              <a:rPr lang="en-US" sz="1500" b="1" dirty="0"/>
              <a:t>Water Line Relocations</a:t>
            </a:r>
            <a:r>
              <a:rPr lang="en-US" sz="1500" dirty="0"/>
              <a:t>– These projects are being funded by the state highway department to relocate water mains for road improvements– several of these are in suspected high water loss areas</a:t>
            </a:r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12" name="Picture 11" descr="A water meter in a well&#10;&#10;Description automatically generated">
            <a:extLst>
              <a:ext uri="{FF2B5EF4-FFF2-40B4-BE49-F238E27FC236}">
                <a16:creationId xmlns:a16="http://schemas.microsoft.com/office/drawing/2014/main" id="{D98E275C-E7F5-F146-27AC-2E892AFFF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5" r="-3" b="20851"/>
          <a:stretch/>
        </p:blipFill>
        <p:spPr>
          <a:xfrm>
            <a:off x="7531482" y="10"/>
            <a:ext cx="4657341" cy="34484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E28A7-DCDF-4B55-9D3B-DA984E792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0204" y="6041362"/>
            <a:ext cx="68333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D64E9844-C764-468D-9188-5CFD1B996AE7}" type="slidenum">
              <a:rPr lang="en-US"/>
              <a:pPr algn="l"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9" name="Picture 8" descr="A water meter in a pipe&#10;&#10;Description automatically generated">
            <a:extLst>
              <a:ext uri="{FF2B5EF4-FFF2-40B4-BE49-F238E27FC236}">
                <a16:creationId xmlns:a16="http://schemas.microsoft.com/office/drawing/2014/main" id="{1B78F7EF-DC15-B93D-DF88-077E21124B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r="-3" b="-3"/>
          <a:stretch/>
        </p:blipFill>
        <p:spPr>
          <a:xfrm rot="16200000">
            <a:off x="8140270" y="2834252"/>
            <a:ext cx="3428996" cy="46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89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1AE0-44AA-40F2-A328-A3AAEE6A7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609600"/>
            <a:ext cx="8534400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2"/>
                </a:solidFill>
              </a:rPr>
              <a:t>Projects that District have Applied for Funding 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6" name="Picture 5" descr="Sea of hands in the middle">
            <a:extLst>
              <a:ext uri="{FF2B5EF4-FFF2-40B4-BE49-F238E27FC236}">
                <a16:creationId xmlns:a16="http://schemas.microsoft.com/office/drawing/2014/main" id="{01736F22-79F0-485B-B576-B1A4B2D098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7" r="32473" b="7804"/>
          <a:stretch/>
        </p:blipFill>
        <p:spPr>
          <a:xfrm>
            <a:off x="0" y="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CD25CC7-FC66-488C-8D61-0FE7ECF16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4588E-1304-4909-82CC-C418327D7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1295400"/>
            <a:ext cx="6751638" cy="5334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Downtown Inez Water Line Replacement </a:t>
            </a:r>
            <a:r>
              <a:rPr lang="en-US" sz="2000" dirty="0"/>
              <a:t> – This will address the oldest lines in the distribution system – phase 1 of this project will include replacing the AC water mains and service line for 200 customers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Coldwater Water Replacement </a:t>
            </a:r>
            <a:r>
              <a:rPr lang="en-US" sz="2000" dirty="0"/>
              <a:t>–  This will replace approximately 40,000 feet of water main – Will also include new service line for 240  customers 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Old Route 3 Water Replacement </a:t>
            </a:r>
            <a:r>
              <a:rPr lang="en-US" sz="2000" dirty="0"/>
              <a:t> – This will replace approximately 24,500 feet of water main – Will also include replacing service line for 200 customers 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Spicy Mountain Water Extension</a:t>
            </a:r>
            <a:r>
              <a:rPr lang="en-US" sz="2000" dirty="0"/>
              <a:t>– This project would add up to 8 new customers that currently have no access to water.  It would also include a small tank and a regional connection to Paintsville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Raw Water System Improvements </a:t>
            </a:r>
            <a:r>
              <a:rPr lang="en-US" sz="2000" dirty="0"/>
              <a:t>– This will address rehabbing clarifier # 2 and work at the reservoir including valves </a:t>
            </a: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E28A7-DCDF-4B55-9D3B-DA984E792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64E9844-C764-468D-9188-5CFD1B996AE7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10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en in uniform standing in front of a building&#10;&#10;Description automatically generated">
            <a:extLst>
              <a:ext uri="{FF2B5EF4-FFF2-40B4-BE49-F238E27FC236}">
                <a16:creationId xmlns:a16="http://schemas.microsoft.com/office/drawing/2014/main" id="{C9F6605F-811F-79BE-D3DA-2037E91BCC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r="6681"/>
          <a:stretch/>
        </p:blipFill>
        <p:spPr>
          <a:xfrm>
            <a:off x="3358099" y="160866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BBFAA9-1AC7-422B-A3BE-34927F57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7" y="1066800"/>
            <a:ext cx="4071256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Operations Update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6238B-9470-4ECB-A7D5-30AF8A0D98B0}"/>
              </a:ext>
            </a:extLst>
          </p:cNvPr>
          <p:cNvSpPr/>
          <p:nvPr/>
        </p:nvSpPr>
        <p:spPr>
          <a:xfrm>
            <a:off x="677334" y="2160589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Water Plant has produced  328,697,000 YTD 2024. 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Clarifier # 1 put back in service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District has been able to maintain tanks at full capacity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Reservoir is above 3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screen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Sludge Valve for clarifier # 2 replaced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District is fully staffed</a:t>
            </a:r>
          </a:p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BDBCB-D4B7-46E7-B16B-AEE51244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64E9844-C764-468D-9188-5CFD1B996AE7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2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87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BFAA9-1AC7-422B-A3BE-34927F57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Operations Update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6238B-9470-4ECB-A7D5-30AF8A0D98B0}"/>
              </a:ext>
            </a:extLst>
          </p:cNvPr>
          <p:cNvSpPr/>
          <p:nvPr/>
        </p:nvSpPr>
        <p:spPr>
          <a:xfrm>
            <a:off x="4798155" y="813884"/>
            <a:ext cx="5207839" cy="4288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Installed new pumps in multiple pump stations: Otto Brown,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Devella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Big Elk – to address redundancy issues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Organized Distribution Conex and established working inventory program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Pump station and Tank sites roads and housekeeping addressed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Sanitary Survey conducted  early 2024 – all nonsignificant deficiencies have been addressed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Lead service line inventory currently 90% complete – Currently field verifying unknown service lines – District will meet the filing deadline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BDBCB-D4B7-46E7-B16B-AEE51244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64E9844-C764-468D-9188-5CFD1B996AE7}" type="slidenum">
              <a:rPr lang="en-US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9" name="Picture 8" descr="A person in an orange shirt and hat standing in a hole in the ground&#10;&#10;Description automatically generated">
            <a:extLst>
              <a:ext uri="{FF2B5EF4-FFF2-40B4-BE49-F238E27FC236}">
                <a16:creationId xmlns:a16="http://schemas.microsoft.com/office/drawing/2014/main" id="{BAFEA2E6-62EC-3748-A62A-CBA8501648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22" y="1408427"/>
            <a:ext cx="3675293" cy="3320159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6E30052-A102-5B45-8408-FAA43FBA01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935586"/>
              </p:ext>
            </p:extLst>
          </p:nvPr>
        </p:nvGraphicFramePr>
        <p:xfrm>
          <a:off x="838200" y="4925925"/>
          <a:ext cx="3505200" cy="1573931"/>
        </p:xfrm>
        <a:graphic>
          <a:graphicData uri="http://schemas.openxmlformats.org/drawingml/2006/table">
            <a:tbl>
              <a:tblPr/>
              <a:tblGrid>
                <a:gridCol w="2715296">
                  <a:extLst>
                    <a:ext uri="{9D8B030D-6E8A-4147-A177-3AD203B41FA5}">
                      <a16:colId xmlns:a16="http://schemas.microsoft.com/office/drawing/2014/main" val="3182107355"/>
                    </a:ext>
                  </a:extLst>
                </a:gridCol>
                <a:gridCol w="789904">
                  <a:extLst>
                    <a:ext uri="{9D8B030D-6E8A-4147-A177-3AD203B41FA5}">
                      <a16:colId xmlns:a16="http://schemas.microsoft.com/office/drawing/2014/main" val="1209937834"/>
                    </a:ext>
                  </a:extLst>
                </a:gridCol>
              </a:tblGrid>
              <a:tr h="253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 IV Water Treatment  Operator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0926337"/>
                  </a:ext>
                </a:extLst>
              </a:tr>
              <a:tr h="26415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 III Water Treatment  Operator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3348471"/>
                  </a:ext>
                </a:extLst>
              </a:tr>
              <a:tr h="26415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 II Water Treatment  Operator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210727"/>
                  </a:ext>
                </a:extLst>
              </a:tr>
              <a:tr h="26415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 I Water Treatment Operator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9991812"/>
                  </a:ext>
                </a:extLst>
              </a:tr>
              <a:tr h="26415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 III Water Distrubution Operator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7828265"/>
                  </a:ext>
                </a:extLst>
              </a:tr>
              <a:tr h="26415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 I Water Distrubution Operator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621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287066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BC9A149747C94D91F7CB577C9CAE52" ma:contentTypeVersion="3" ma:contentTypeDescription="Create a new document." ma:contentTypeScope="" ma:versionID="39b0840f9e75e0a43334266c79211721">
  <xsd:schema xmlns:xsd="http://www.w3.org/2001/XMLSchema" xmlns:xs="http://www.w3.org/2001/XMLSchema" xmlns:p="http://schemas.microsoft.com/office/2006/metadata/properties" xmlns:ns1="http://schemas.microsoft.com/sharepoint/v3" xmlns:ns2="e309d946-9fb8-48a3-ae4d-f86d881f4691" targetNamespace="http://schemas.microsoft.com/office/2006/metadata/properties" ma:root="true" ma:fieldsID="95138c8f3ba0ee1c4212543fb4869555" ns1:_="" ns2:_="">
    <xsd:import namespace="http://schemas.microsoft.com/sharepoint/v3"/>
    <xsd:import namespace="e309d946-9fb8-48a3-ae4d-f86d881f469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9d946-9fb8-48a3-ae4d-f86d881f46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7222EC-5169-4B40-8E76-9FFDF28EEF38}"/>
</file>

<file path=customXml/itemProps2.xml><?xml version="1.0" encoding="utf-8"?>
<ds:datastoreItem xmlns:ds="http://schemas.openxmlformats.org/officeDocument/2006/customXml" ds:itemID="{14C4C02B-459D-4A18-81C7-2BE398AD37F4}">
  <ds:schemaRefs>
    <ds:schemaRef ds:uri="http://schemas.microsoft.com/office/2006/documentManagement/types"/>
    <ds:schemaRef ds:uri="965f3646-af9d-463a-a50c-f645067b38d2"/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  <ds:schemaRef ds:uri="http://schemas.openxmlformats.org/package/2006/metadata/core-properties"/>
    <ds:schemaRef ds:uri="1ed09b84-037f-4c6a-b898-75aac84ecf62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9B9E5D6-561F-4BD2-9A92-704D64902F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8217</TotalTime>
  <Words>769</Words>
  <Application>Microsoft Office PowerPoint</Application>
  <PresentationFormat>Widescreen</PresentationFormat>
  <Paragraphs>222</Paragraphs>
  <Slides>13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 Narrow</vt:lpstr>
      <vt:lpstr>Wingdings 3</vt:lpstr>
      <vt:lpstr>Arial</vt:lpstr>
      <vt:lpstr>Trebuchet MS</vt:lpstr>
      <vt:lpstr>Calibri</vt:lpstr>
      <vt:lpstr>Facet</vt:lpstr>
      <vt:lpstr>Worksheet</vt:lpstr>
      <vt:lpstr>Alliance Water Resources, Inc. Operations Update</vt:lpstr>
      <vt:lpstr>PowerPoint Presentation</vt:lpstr>
      <vt:lpstr>Raw Water Project Update</vt:lpstr>
      <vt:lpstr>Clarifier # 3 Rehab</vt:lpstr>
      <vt:lpstr>Additional Capital Projects </vt:lpstr>
      <vt:lpstr>Upcoming Funded Projects </vt:lpstr>
      <vt:lpstr>Projects that District have Applied for Funding  </vt:lpstr>
      <vt:lpstr>Operations Update</vt:lpstr>
      <vt:lpstr>Operations Update</vt:lpstr>
      <vt:lpstr>Water Loss Program   </vt:lpstr>
      <vt:lpstr>Water Loss Update </vt:lpstr>
      <vt:lpstr>Water Loss Update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Alliance Water Resources, Inc. Operations Update</dc:title>
  <dc:creator>Craig Miller</dc:creator>
  <cp:lastModifiedBy>Todd Adams</cp:lastModifiedBy>
  <cp:revision>9</cp:revision>
  <dcterms:created xsi:type="dcterms:W3CDTF">2020-05-11T13:36:12Z</dcterms:created>
  <dcterms:modified xsi:type="dcterms:W3CDTF">2024-09-16T16:55:35Z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0x01010019BC9A149747C94D91F7CB577C9CAE52</vt:lpwstr>
  </property>
</Properties>
</file>