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Override2.xml" ContentType="application/vnd.openxmlformats-officedocument.themeOverrid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hart2.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olors2.xml" ContentType="application/vnd.ms-office.chartcolorstyle+xml"/>
  <Override PartName="/ppt/charts/style2.xml" ContentType="application/vnd.ms-office.chartstyle+xml"/>
  <Override PartName="/ppt/charts/chart5.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1" r:id="rId6"/>
    <p:sldId id="262" r:id="rId7"/>
    <p:sldId id="260"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11" autoAdjust="0"/>
  </p:normalViewPr>
  <p:slideViewPr>
    <p:cSldViewPr snapToGrid="0">
      <p:cViewPr varScale="1">
        <p:scale>
          <a:sx n="86" d="100"/>
          <a:sy n="86" d="100"/>
        </p:scale>
        <p:origin x="15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15588765838116"/>
          <c:y val="5.0343249427917618E-2"/>
          <c:w val="0.83642796413202392"/>
          <c:h val="0.6830858213661507"/>
        </c:manualLayout>
      </c:layout>
      <c:barChart>
        <c:barDir val="col"/>
        <c:grouping val="clustered"/>
        <c:varyColors val="0"/>
        <c:ser>
          <c:idx val="0"/>
          <c:order val="0"/>
          <c:tx>
            <c:strRef>
              <c:f>Summary!$A$3</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Summary!$B$3:$D$3</c:f>
              <c:numCache>
                <c:formatCode>General</c:formatCode>
                <c:ptCount val="3"/>
                <c:pt idx="0">
                  <c:v>42</c:v>
                </c:pt>
                <c:pt idx="1">
                  <c:v>135</c:v>
                </c:pt>
                <c:pt idx="2">
                  <c:v>56</c:v>
                </c:pt>
              </c:numCache>
            </c:numRef>
          </c:val>
          <c:extLst>
            <c:ext xmlns:c16="http://schemas.microsoft.com/office/drawing/2014/chart" uri="{C3380CC4-5D6E-409C-BE32-E72D297353CC}">
              <c16:uniqueId val="{00000000-F988-423A-86A1-D0492EB2090C}"/>
            </c:ext>
          </c:extLst>
        </c:ser>
        <c:ser>
          <c:idx val="1"/>
          <c:order val="1"/>
          <c:tx>
            <c:strRef>
              <c:f>Summary!$A$4</c:f>
              <c:strCache>
                <c:ptCount val="1"/>
                <c:pt idx="0">
                  <c:v>Reporting</c:v>
                </c:pt>
              </c:strCache>
            </c:strRef>
          </c:tx>
          <c:spPr>
            <a:solidFill>
              <a:srgbClr val="4F81BD">
                <a:lumMod val="75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Summary!$B$4:$D$4</c:f>
              <c:numCache>
                <c:formatCode>General</c:formatCode>
                <c:ptCount val="3"/>
                <c:pt idx="0">
                  <c:v>57</c:v>
                </c:pt>
                <c:pt idx="1">
                  <c:v>19</c:v>
                </c:pt>
                <c:pt idx="2">
                  <c:v>36</c:v>
                </c:pt>
              </c:numCache>
            </c:numRef>
          </c:val>
          <c:extLst>
            <c:ext xmlns:c16="http://schemas.microsoft.com/office/drawing/2014/chart" uri="{C3380CC4-5D6E-409C-BE32-E72D297353CC}">
              <c16:uniqueId val="{00000001-F988-423A-86A1-D0492EB2090C}"/>
            </c:ext>
          </c:extLst>
        </c:ser>
        <c:ser>
          <c:idx val="2"/>
          <c:order val="2"/>
          <c:tx>
            <c:strRef>
              <c:f>Summary!$A$5</c:f>
              <c:strCache>
                <c:ptCount val="1"/>
                <c:pt idx="0">
                  <c:v>Public Notice</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Summary!$B$5:$D$5</c:f>
              <c:numCache>
                <c:formatCode>General</c:formatCode>
                <c:ptCount val="3"/>
                <c:pt idx="0">
                  <c:v>1</c:v>
                </c:pt>
                <c:pt idx="1">
                  <c:v>2</c:v>
                </c:pt>
                <c:pt idx="2">
                  <c:v>7</c:v>
                </c:pt>
              </c:numCache>
            </c:numRef>
          </c:val>
          <c:extLst>
            <c:ext xmlns:c16="http://schemas.microsoft.com/office/drawing/2014/chart" uri="{C3380CC4-5D6E-409C-BE32-E72D297353CC}">
              <c16:uniqueId val="{00000002-F988-423A-86A1-D0492EB2090C}"/>
            </c:ext>
          </c:extLst>
        </c:ser>
        <c:ser>
          <c:idx val="3"/>
          <c:order val="3"/>
          <c:tx>
            <c:strRef>
              <c:f>Summary!$A$6</c:f>
              <c:strCache>
                <c:ptCount val="1"/>
                <c:pt idx="0">
                  <c:v>Sanitary Survey</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Summary!$B$6:$D$6</c:f>
              <c:numCache>
                <c:formatCode>General</c:formatCode>
                <c:ptCount val="3"/>
                <c:pt idx="0">
                  <c:v>5</c:v>
                </c:pt>
                <c:pt idx="1">
                  <c:v>3</c:v>
                </c:pt>
                <c:pt idx="2">
                  <c:v>4</c:v>
                </c:pt>
              </c:numCache>
            </c:numRef>
          </c:val>
          <c:extLst>
            <c:ext xmlns:c16="http://schemas.microsoft.com/office/drawing/2014/chart" uri="{C3380CC4-5D6E-409C-BE32-E72D297353CC}">
              <c16:uniqueId val="{00000003-F988-423A-86A1-D0492EB2090C}"/>
            </c:ext>
          </c:extLst>
        </c:ser>
        <c:ser>
          <c:idx val="4"/>
          <c:order val="4"/>
          <c:tx>
            <c:strRef>
              <c:f>Summary!$A$7</c:f>
              <c:strCache>
                <c:ptCount val="1"/>
                <c:pt idx="0">
                  <c:v>Treatment Technique</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Summary!$B$7:$D$7</c:f>
              <c:numCache>
                <c:formatCode>General</c:formatCode>
                <c:ptCount val="3"/>
                <c:pt idx="0">
                  <c:v>8</c:v>
                </c:pt>
                <c:pt idx="1">
                  <c:v>6</c:v>
                </c:pt>
                <c:pt idx="2">
                  <c:v>16</c:v>
                </c:pt>
              </c:numCache>
            </c:numRef>
          </c:val>
          <c:extLst>
            <c:ext xmlns:c16="http://schemas.microsoft.com/office/drawing/2014/chart" uri="{C3380CC4-5D6E-409C-BE32-E72D297353CC}">
              <c16:uniqueId val="{00000004-F988-423A-86A1-D0492EB2090C}"/>
            </c:ext>
          </c:extLst>
        </c:ser>
        <c:ser>
          <c:idx val="5"/>
          <c:order val="5"/>
          <c:tx>
            <c:strRef>
              <c:f>Summary!$A$8</c:f>
              <c:strCache>
                <c:ptCount val="1"/>
                <c:pt idx="0">
                  <c:v>MCL</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Summary!$B$8:$D$8</c:f>
              <c:numCache>
                <c:formatCode>General</c:formatCode>
                <c:ptCount val="3"/>
                <c:pt idx="0">
                  <c:v>33</c:v>
                </c:pt>
                <c:pt idx="1">
                  <c:v>30</c:v>
                </c:pt>
                <c:pt idx="2">
                  <c:v>52</c:v>
                </c:pt>
              </c:numCache>
            </c:numRef>
          </c:val>
          <c:extLst>
            <c:ext xmlns:c16="http://schemas.microsoft.com/office/drawing/2014/chart" uri="{C3380CC4-5D6E-409C-BE32-E72D297353CC}">
              <c16:uniqueId val="{00000005-F988-423A-86A1-D0492EB2090C}"/>
            </c:ext>
          </c:extLst>
        </c:ser>
        <c:dLbls>
          <c:showLegendKey val="0"/>
          <c:showVal val="0"/>
          <c:showCatName val="0"/>
          <c:showSerName val="0"/>
          <c:showPercent val="0"/>
          <c:showBubbleSize val="0"/>
        </c:dLbls>
        <c:gapWidth val="219"/>
        <c:overlap val="-27"/>
        <c:axId val="338835792"/>
        <c:axId val="338833168"/>
      </c:barChart>
      <c:catAx>
        <c:axId val="3388357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Federal Fiscal 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38833168"/>
        <c:crosses val="autoZero"/>
        <c:auto val="1"/>
        <c:lblAlgn val="ctr"/>
        <c:lblOffset val="100"/>
        <c:noMultiLvlLbl val="0"/>
      </c:catAx>
      <c:valAx>
        <c:axId val="338833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No. of Violations</a:t>
                </a:r>
              </a:p>
            </c:rich>
          </c:tx>
          <c:layout>
            <c:manualLayout>
              <c:xMode val="edge"/>
              <c:yMode val="edge"/>
              <c:x val="2.1495103893002149E-2"/>
              <c:y val="0.27332103018372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38835792"/>
        <c:crosses val="autoZero"/>
        <c:crossBetween val="between"/>
      </c:valAx>
      <c:spPr>
        <a:noFill/>
        <a:ln>
          <a:noFill/>
        </a:ln>
        <a:effectLst/>
      </c:spPr>
    </c:plotArea>
    <c:legend>
      <c:legendPos val="b"/>
      <c:layout>
        <c:manualLayout>
          <c:xMode val="edge"/>
          <c:yMode val="edge"/>
          <c:x val="1.8109474183831541E-2"/>
          <c:y val="0.83418439971891389"/>
          <c:w val="0.95548552075951099"/>
          <c:h val="0.138355646047676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38100"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433340063261327E-2"/>
          <c:y val="3.2563499961991781E-2"/>
          <c:w val="0.73408608991749336"/>
          <c:h val="0.61222927215011969"/>
        </c:manualLayout>
      </c:layout>
      <c:barChart>
        <c:barDir val="col"/>
        <c:grouping val="clustered"/>
        <c:varyColors val="0"/>
        <c:ser>
          <c:idx val="0"/>
          <c:order val="0"/>
          <c:tx>
            <c:strRef>
              <c:f>Sheet4!$C$2</c:f>
              <c:strCache>
                <c:ptCount val="1"/>
                <c:pt idx="0">
                  <c:v>Federal Fiscal Years 2021 - 2023</c:v>
                </c:pt>
              </c:strCache>
            </c:strRef>
          </c:tx>
          <c:spPr>
            <a:solidFill>
              <a:srgbClr val="4472C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Sheet4!$B$3:$B$10</c:f>
              <c:strCache>
                <c:ptCount val="8"/>
                <c:pt idx="0">
                  <c:v>Full Capacity</c:v>
                </c:pt>
                <c:pt idx="1">
                  <c:v>T Insufficient </c:v>
                </c:pt>
                <c:pt idx="2">
                  <c:v>M Insufficient </c:v>
                </c:pt>
                <c:pt idx="3">
                  <c:v>F Insufficient </c:v>
                </c:pt>
                <c:pt idx="4">
                  <c:v>T &amp; M Insufficient</c:v>
                </c:pt>
                <c:pt idx="5">
                  <c:v>T &amp; F Insufficient</c:v>
                </c:pt>
                <c:pt idx="6">
                  <c:v>M &amp; F Insufficient</c:v>
                </c:pt>
                <c:pt idx="7">
                  <c:v>T, M, &amp; F Insufficient</c:v>
                </c:pt>
              </c:strCache>
            </c:strRef>
          </c:cat>
          <c:val>
            <c:numRef>
              <c:f>Sheet4!$C$3:$C$10</c:f>
              <c:numCache>
                <c:formatCode>0</c:formatCode>
                <c:ptCount val="8"/>
                <c:pt idx="0">
                  <c:v>15</c:v>
                </c:pt>
                <c:pt idx="1">
                  <c:v>2</c:v>
                </c:pt>
                <c:pt idx="2">
                  <c:v>25</c:v>
                </c:pt>
                <c:pt idx="3">
                  <c:v>7</c:v>
                </c:pt>
                <c:pt idx="4">
                  <c:v>6</c:v>
                </c:pt>
                <c:pt idx="5">
                  <c:v>1</c:v>
                </c:pt>
                <c:pt idx="6">
                  <c:v>31</c:v>
                </c:pt>
                <c:pt idx="7">
                  <c:v>13</c:v>
                </c:pt>
              </c:numCache>
            </c:numRef>
          </c:val>
          <c:extLst>
            <c:ext xmlns:c16="http://schemas.microsoft.com/office/drawing/2014/chart" uri="{C3380CC4-5D6E-409C-BE32-E72D297353CC}">
              <c16:uniqueId val="{00000000-2D39-4496-B348-80A11FC66859}"/>
            </c:ext>
          </c:extLst>
        </c:ser>
        <c:dLbls>
          <c:showLegendKey val="0"/>
          <c:showVal val="0"/>
          <c:showCatName val="0"/>
          <c:showSerName val="0"/>
          <c:showPercent val="0"/>
          <c:showBubbleSize val="0"/>
        </c:dLbls>
        <c:gapWidth val="125"/>
        <c:axId val="252665944"/>
        <c:axId val="1"/>
      </c:barChart>
      <c:catAx>
        <c:axId val="25266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20000" spcFirstLastPara="1" vertOverflow="ellipsis"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
        <c:crosses val="autoZero"/>
        <c:auto val="1"/>
        <c:lblAlgn val="ctr"/>
        <c:lblOffset val="100"/>
        <c:noMultiLvlLbl val="0"/>
      </c:catAx>
      <c:valAx>
        <c:axId val="1"/>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a:lstStyle/>
              <a:p>
                <a:pPr>
                  <a:defRPr sz="1000" b="1" i="0" u="none" strike="noStrike" baseline="0">
                    <a:solidFill>
                      <a:sysClr val="windowText" lastClr="000000"/>
                    </a:solidFill>
                    <a:latin typeface="Times New Roman"/>
                    <a:ea typeface="Times New Roman"/>
                    <a:cs typeface="Times New Roman"/>
                  </a:defRPr>
                </a:pPr>
                <a:r>
                  <a:rPr lang="en-US" b="1">
                    <a:solidFill>
                      <a:sysClr val="windowText" lastClr="000000"/>
                    </a:solidFill>
                  </a:rPr>
                  <a:t>Percent (%)</a:t>
                </a:r>
              </a:p>
            </c:rich>
          </c:tx>
          <c:layout>
            <c:manualLayout>
              <c:xMode val="edge"/>
              <c:yMode val="edge"/>
              <c:x val="9.9620581371105583E-3"/>
              <c:y val="0.2675310250177369"/>
            </c:manualLayout>
          </c:layout>
          <c:overlay val="0"/>
          <c:spPr>
            <a:noFill/>
            <a:ln w="25400">
              <a:noFill/>
            </a:ln>
          </c:spPr>
        </c:title>
        <c:numFmt formatCode="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52665944"/>
        <c:crosses val="autoZero"/>
        <c:crossBetween val="between"/>
      </c:valAx>
      <c:spPr>
        <a:noFill/>
        <a:ln w="25400">
          <a:noFill/>
        </a:ln>
      </c:spPr>
    </c:plotArea>
    <c:legend>
      <c:legendPos val="r"/>
      <c:legendEntry>
        <c:idx val="0"/>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25210941601049869"/>
          <c:y val="0.82343988456631978"/>
          <c:w val="0.47315971096833226"/>
          <c:h val="7.6177613138091863E-2"/>
        </c:manualLayout>
      </c:layout>
      <c:overlay val="0"/>
      <c:spPr>
        <a:noFill/>
        <a:ln w="25400">
          <a:noFill/>
        </a:ln>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95851673773112"/>
          <c:y val="3.4554340502654914E-2"/>
          <c:w val="0.73127562298373416"/>
          <c:h val="0.64752749277916644"/>
        </c:manualLayout>
      </c:layout>
      <c:barChart>
        <c:barDir val="col"/>
        <c:grouping val="clustered"/>
        <c:varyColors val="0"/>
        <c:ser>
          <c:idx val="0"/>
          <c:order val="0"/>
          <c:tx>
            <c:strRef>
              <c:f>Sheet4!$G$2</c:f>
              <c:strCache>
                <c:ptCount val="1"/>
                <c:pt idx="0">
                  <c:v>Federal Fiscal Year 2019 - 2023</c:v>
                </c:pt>
              </c:strCache>
            </c:strRef>
          </c:tx>
          <c:spPr>
            <a:solidFill>
              <a:schemeClr val="accent5">
                <a:lumMod val="50000"/>
              </a:scheme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Sheet4!$F$3:$F$10</c:f>
              <c:strCache>
                <c:ptCount val="8"/>
                <c:pt idx="0">
                  <c:v>Full Capacity</c:v>
                </c:pt>
                <c:pt idx="1">
                  <c:v>T Insufficient </c:v>
                </c:pt>
                <c:pt idx="2">
                  <c:v>M Insufficient M</c:v>
                </c:pt>
                <c:pt idx="3">
                  <c:v>F Insufficient </c:v>
                </c:pt>
                <c:pt idx="4">
                  <c:v>T &amp; M Insufficient</c:v>
                </c:pt>
                <c:pt idx="5">
                  <c:v>T &amp; F Insufficient</c:v>
                </c:pt>
                <c:pt idx="6">
                  <c:v>M &amp; F Insufficient</c:v>
                </c:pt>
                <c:pt idx="7">
                  <c:v>T, M, &amp; F Insufficient </c:v>
                </c:pt>
              </c:strCache>
            </c:strRef>
          </c:cat>
          <c:val>
            <c:numRef>
              <c:f>Sheet4!$G$3:$G$10</c:f>
              <c:numCache>
                <c:formatCode>0</c:formatCode>
                <c:ptCount val="8"/>
                <c:pt idx="0">
                  <c:v>1.8867924528301887</c:v>
                </c:pt>
                <c:pt idx="1">
                  <c:v>7.5471698113207548</c:v>
                </c:pt>
                <c:pt idx="2">
                  <c:v>5.6603773584905666</c:v>
                </c:pt>
                <c:pt idx="3">
                  <c:v>13.20754716981132</c:v>
                </c:pt>
                <c:pt idx="4">
                  <c:v>28.30188679245283</c:v>
                </c:pt>
                <c:pt idx="5">
                  <c:v>1.8867924528301887</c:v>
                </c:pt>
                <c:pt idx="6">
                  <c:v>7.5471698113207548</c:v>
                </c:pt>
                <c:pt idx="7">
                  <c:v>33.962264150943398</c:v>
                </c:pt>
              </c:numCache>
            </c:numRef>
          </c:val>
          <c:extLst>
            <c:ext xmlns:c16="http://schemas.microsoft.com/office/drawing/2014/chart" uri="{C3380CC4-5D6E-409C-BE32-E72D297353CC}">
              <c16:uniqueId val="{00000000-BBB4-4639-B056-72ACDA7FA640}"/>
            </c:ext>
          </c:extLst>
        </c:ser>
        <c:dLbls>
          <c:showLegendKey val="0"/>
          <c:showVal val="0"/>
          <c:showCatName val="0"/>
          <c:showSerName val="0"/>
          <c:showPercent val="0"/>
          <c:showBubbleSize val="0"/>
        </c:dLbls>
        <c:gapWidth val="100"/>
        <c:axId val="376993016"/>
        <c:axId val="1"/>
      </c:barChart>
      <c:catAx>
        <c:axId val="37699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20000"/>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Percent (%)</a:t>
                </a:r>
              </a:p>
            </c:rich>
          </c:tx>
          <c:layout>
            <c:manualLayout>
              <c:xMode val="edge"/>
              <c:yMode val="edge"/>
              <c:x val="4.097692456306516E-3"/>
              <c:y val="0.2867911448924918"/>
            </c:manualLayout>
          </c:layout>
          <c:overlay val="0"/>
          <c:spPr>
            <a:noFill/>
            <a:ln w="25400">
              <a:noFill/>
            </a:ln>
          </c:spPr>
        </c:title>
        <c:numFmt formatCode="0" sourceLinked="1"/>
        <c:majorTickMark val="none"/>
        <c:minorTickMark val="none"/>
        <c:tickLblPos val="nextTo"/>
        <c:spPr>
          <a:ln w="6350">
            <a:noFill/>
          </a:ln>
        </c:spPr>
        <c:txPr>
          <a:bodyPr rot="-60000000" vert="horz"/>
          <a:lstStyle/>
          <a:p>
            <a:pPr>
              <a:defRPr/>
            </a:pPr>
            <a:endParaRPr lang="en-US"/>
          </a:p>
        </c:txPr>
        <c:crossAx val="376993016"/>
        <c:crosses val="autoZero"/>
        <c:crossBetween val="between"/>
      </c:valAx>
      <c:spPr>
        <a:noFill/>
        <a:ln w="25400">
          <a:noFill/>
        </a:ln>
      </c:spPr>
    </c:plotArea>
    <c:legend>
      <c:legendPos val="b"/>
      <c:layout>
        <c:manualLayout>
          <c:xMode val="edge"/>
          <c:yMode val="edge"/>
          <c:x val="0.31549241893638535"/>
          <c:y val="0.87702177754248178"/>
          <c:w val="0.40731590777364679"/>
          <c:h val="5.9794756323395051E-2"/>
        </c:manualLayout>
      </c:layout>
      <c:overlay val="1"/>
      <c:txPr>
        <a:bodyPr/>
        <a:lstStyle/>
        <a:p>
          <a:pPr>
            <a:defRPr b="1"/>
          </a:pPr>
          <a:endParaRPr lang="en-US"/>
        </a:p>
      </c:txPr>
    </c:legend>
    <c:plotVisOnly val="1"/>
    <c:dispBlanksAs val="gap"/>
    <c:showDLblsOverMax val="0"/>
  </c:chart>
  <c:spPr>
    <a:solidFill>
      <a:schemeClr val="bg1"/>
    </a:solidFill>
    <a:ln w="9525" cap="flat" cmpd="sng" algn="ctr">
      <a:noFill/>
      <a:round/>
    </a:ln>
    <a:effectLst/>
  </c:spPr>
  <c:txPr>
    <a:bodyPr/>
    <a:lstStyle/>
    <a:p>
      <a:pPr algn="just">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3817924504208"/>
          <c:y val="4.4697277529459567E-2"/>
          <c:w val="0.46782802748023572"/>
          <c:h val="0.82114977907322739"/>
        </c:manualLayout>
      </c:layout>
      <c:barChart>
        <c:barDir val="bar"/>
        <c:grouping val="clustered"/>
        <c:varyColors val="0"/>
        <c:ser>
          <c:idx val="0"/>
          <c:order val="0"/>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'[SummaryTables 2023.xlsx]Sheet2'!$B$1:$B$7</c:f>
              <c:strCache>
                <c:ptCount val="7"/>
                <c:pt idx="0">
                  <c:v>Does the system have an asset management program?</c:v>
                </c:pt>
                <c:pt idx="1">
                  <c:v>Does the system track water loss on a monthly basis?</c:v>
                </c:pt>
                <c:pt idx="2">
                  <c:v>Do all pumping facilities have the ability to meet demand with one pump out of service during peak demand? </c:v>
                </c:pt>
                <c:pt idx="3">
                  <c:v>Does the system have a documented preventive maintenance program?</c:v>
                </c:pt>
                <c:pt idx="4">
                  <c:v>Does the system have sufficient O &amp; M manuals? </c:v>
                </c:pt>
                <c:pt idx="5">
                  <c:v>Does the system have a capital improvement plan?</c:v>
                </c:pt>
                <c:pt idx="6">
                  <c:v>Does the system have a program for flushing water mains? </c:v>
                </c:pt>
              </c:strCache>
            </c:strRef>
          </c:cat>
          <c:val>
            <c:numRef>
              <c:f>'[SummaryTables 2023.xlsx]Sheet2'!$C$1:$C$7</c:f>
              <c:numCache>
                <c:formatCode>0</c:formatCode>
                <c:ptCount val="7"/>
                <c:pt idx="0">
                  <c:v>52.830188679245282</c:v>
                </c:pt>
                <c:pt idx="1">
                  <c:v>52.830188679245282</c:v>
                </c:pt>
                <c:pt idx="2">
                  <c:v>49.056603773584904</c:v>
                </c:pt>
                <c:pt idx="3">
                  <c:v>30.188679245283019</c:v>
                </c:pt>
                <c:pt idx="4">
                  <c:v>26.415094339622641</c:v>
                </c:pt>
                <c:pt idx="5">
                  <c:v>24.528301886792452</c:v>
                </c:pt>
                <c:pt idx="6">
                  <c:v>22.641509433962266</c:v>
                </c:pt>
              </c:numCache>
            </c:numRef>
          </c:val>
          <c:extLst>
            <c:ext xmlns:c16="http://schemas.microsoft.com/office/drawing/2014/chart" uri="{C3380CC4-5D6E-409C-BE32-E72D297353CC}">
              <c16:uniqueId val="{00000000-78E5-41B6-8EC2-F93F63703B2F}"/>
            </c:ext>
          </c:extLst>
        </c:ser>
        <c:dLbls>
          <c:showLegendKey val="0"/>
          <c:showVal val="0"/>
          <c:showCatName val="0"/>
          <c:showSerName val="0"/>
          <c:showPercent val="0"/>
          <c:showBubbleSize val="0"/>
        </c:dLbls>
        <c:gapWidth val="182"/>
        <c:axId val="440843056"/>
        <c:axId val="440839120"/>
      </c:barChart>
      <c:catAx>
        <c:axId val="440843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40839120"/>
        <c:crosses val="autoZero"/>
        <c:auto val="1"/>
        <c:lblAlgn val="ctr"/>
        <c:lblOffset val="100"/>
        <c:noMultiLvlLbl val="0"/>
      </c:catAx>
      <c:valAx>
        <c:axId val="440839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t>Percent (%)</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408430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65015795853074"/>
          <c:y val="2.2216518339203139E-2"/>
          <c:w val="0.48064344743166859"/>
          <c:h val="0.89030765027478831"/>
        </c:manualLayout>
      </c:layout>
      <c:barChart>
        <c:barDir val="bar"/>
        <c:grouping val="stacked"/>
        <c:varyColors val="0"/>
        <c:ser>
          <c:idx val="0"/>
          <c:order val="0"/>
          <c:spPr>
            <a:solidFill>
              <a:schemeClr val="accent1"/>
            </a:solidFill>
            <a:ln>
              <a:noFill/>
            </a:ln>
            <a:effectLst/>
          </c:spPr>
          <c:invertIfNegative val="0"/>
          <c:dLbls>
            <c:dLbl>
              <c:idx val="0"/>
              <c:layout>
                <c:manualLayout>
                  <c:x val="0.21623350917091497"/>
                  <c:y val="-1.4810841130034833E-16"/>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14FA-4CBA-853B-6C7A8E986B96}"/>
                </c:ext>
              </c:extLst>
            </c:dLbl>
            <c:dLbl>
              <c:idx val="1"/>
              <c:layout>
                <c:manualLayout>
                  <c:x val="0.11017740171020619"/>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4FA-4CBA-853B-6C7A8E986B96}"/>
                </c:ext>
              </c:extLst>
            </c:dLbl>
            <c:dLbl>
              <c:idx val="2"/>
              <c:layout>
                <c:manualLayout>
                  <c:x val="8.472674581434117E-2"/>
                  <c:y val="-7.4054205650174164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14FA-4CBA-853B-6C7A8E986B96}"/>
                </c:ext>
              </c:extLst>
            </c:dLbl>
            <c:dLbl>
              <c:idx val="3"/>
              <c:layout>
                <c:manualLayout>
                  <c:x val="7.6078475883582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4FA-4CBA-853B-6C7A8E986B96}"/>
                </c:ext>
              </c:extLst>
            </c:dLbl>
            <c:dLbl>
              <c:idx val="4"/>
              <c:layout>
                <c:manualLayout>
                  <c:x val="7.7543404568085963E-2"/>
                  <c:y val="-7.4054205650174164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4FA-4CBA-853B-6C7A8E986B96}"/>
                </c:ext>
              </c:extLst>
            </c:dLbl>
            <c:dLbl>
              <c:idx val="5"/>
              <c:layout>
                <c:manualLayout>
                  <c:x val="7.085433256695647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4FA-4CBA-853B-6C7A8E986B96}"/>
                </c:ext>
              </c:extLst>
            </c:dLbl>
            <c:dLbl>
              <c:idx val="6"/>
              <c:layout>
                <c:manualLayout>
                  <c:x val="6.9389403882453196E-2"/>
                  <c:y val="-3.7027102825087082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14FA-4CBA-853B-6C7A8E986B96}"/>
                </c:ext>
              </c:extLst>
            </c:dLbl>
            <c:dLbl>
              <c:idx val="7"/>
              <c:layout>
                <c:manualLayout>
                  <c:x val="5.601102918276357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14FA-4CBA-853B-6C7A8E986B96}"/>
                </c:ext>
              </c:extLst>
            </c:dLbl>
            <c:dLbl>
              <c:idx val="8"/>
              <c:layout>
                <c:manualLayout>
                  <c:x val="4.9321841832918767E-2"/>
                  <c:y val="-3.7027102825087082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14FA-4CBA-853B-6C7A8E986B96}"/>
                </c:ext>
              </c:extLst>
            </c:dLbl>
            <c:dLbl>
              <c:idx val="9"/>
              <c:layout>
                <c:manualLayout>
                  <c:x val="4.736275925200510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4FA-4CBA-853B-6C7A8E986B96}"/>
                </c:ext>
              </c:extLst>
            </c:dLbl>
            <c:dLbl>
              <c:idx val="10"/>
              <c:layout>
                <c:manualLayout>
                  <c:x val="4.459173706398762E-2"/>
                  <c:y val="-9.2567757062717704E-18"/>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14FA-4CBA-853B-6C7A8E986B96}"/>
                </c:ext>
              </c:extLst>
            </c:dLbl>
            <c:spPr>
              <a:noFill/>
              <a:ln>
                <a:noFill/>
              </a:ln>
              <a:effectLst/>
            </c:spPr>
            <c:txPr>
              <a:bodyPr rot="0" spcFirstLastPara="1" vertOverflow="ellipsis" vert="horz" wrap="square" lIns="91440" tIns="91440" rIns="91440" bIns="9144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Sheet2!$A$1:$A$11</c:f>
              <c:strCache>
                <c:ptCount val="11"/>
                <c:pt idx="0">
                  <c:v>Does the system have an asset management program?</c:v>
                </c:pt>
                <c:pt idx="1">
                  <c:v>Does the system have a capital improvement plan?</c:v>
                </c:pt>
                <c:pt idx="2">
                  <c:v>Does the system have sufficient O &amp; M manuals? </c:v>
                </c:pt>
                <c:pt idx="3">
                  <c:v>Does the system have an updated Emergency Response Plan that is reviewed annually?</c:v>
                </c:pt>
                <c:pt idx="4">
                  <c:v>Does the system prepare regular monthly reports to show variances between budgeted and actual revenue and expenses?</c:v>
                </c:pt>
                <c:pt idx="5">
                  <c:v>Does the system have a documented preventive maintenance program?</c:v>
                </c:pt>
                <c:pt idx="6">
                  <c:v>Does the system prepare an annual capital budget?</c:v>
                </c:pt>
                <c:pt idx="7">
                  <c:v>Is the current debt-to-equity ratio below 1.0? </c:v>
                </c:pt>
                <c:pt idx="8">
                  <c:v>Does the system have a documented description of each job classification with minimum position qualifications?</c:v>
                </c:pt>
                <c:pt idx="9">
                  <c:v>Does the system track water loss on a monthly basis?</c:v>
                </c:pt>
                <c:pt idx="10">
                  <c:v>Does the system have a documented policy governing water main extensions?</c:v>
                </c:pt>
              </c:strCache>
            </c:strRef>
          </c:cat>
          <c:val>
            <c:numRef>
              <c:f>Sheet2!$B$1:$B$11</c:f>
              <c:numCache>
                <c:formatCode>0</c:formatCode>
                <c:ptCount val="11"/>
                <c:pt idx="0">
                  <c:v>66.756756756756758</c:v>
                </c:pt>
                <c:pt idx="1">
                  <c:v>31.351351351351354</c:v>
                </c:pt>
                <c:pt idx="2">
                  <c:v>23.243243243243246</c:v>
                </c:pt>
                <c:pt idx="3">
                  <c:v>20.27027027027027</c:v>
                </c:pt>
                <c:pt idx="4">
                  <c:v>20.27027027027027</c:v>
                </c:pt>
                <c:pt idx="5">
                  <c:v>18.108108108108109</c:v>
                </c:pt>
                <c:pt idx="6">
                  <c:v>18.108108108108109</c:v>
                </c:pt>
                <c:pt idx="7">
                  <c:v>13.783783783783784</c:v>
                </c:pt>
                <c:pt idx="8">
                  <c:v>11.621621621621623</c:v>
                </c:pt>
                <c:pt idx="9">
                  <c:v>10.810810810810811</c:v>
                </c:pt>
                <c:pt idx="10">
                  <c:v>10.27027027027027</c:v>
                </c:pt>
              </c:numCache>
            </c:numRef>
          </c:val>
          <c:extLst>
            <c:ext xmlns:c16="http://schemas.microsoft.com/office/drawing/2014/chart" uri="{C3380CC4-5D6E-409C-BE32-E72D297353CC}">
              <c16:uniqueId val="{0000000B-14FA-4CBA-853B-6C7A8E986B96}"/>
            </c:ext>
          </c:extLst>
        </c:ser>
        <c:dLbls>
          <c:showLegendKey val="0"/>
          <c:showVal val="0"/>
          <c:showCatName val="0"/>
          <c:showSerName val="0"/>
          <c:showPercent val="0"/>
          <c:showBubbleSize val="0"/>
        </c:dLbls>
        <c:gapWidth val="150"/>
        <c:overlap val="100"/>
        <c:axId val="595114512"/>
        <c:axId val="595115496"/>
      </c:barChart>
      <c:catAx>
        <c:axId val="595114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595115496"/>
        <c:crosses val="autoZero"/>
        <c:auto val="1"/>
        <c:lblAlgn val="ctr"/>
        <c:lblOffset val="100"/>
        <c:noMultiLvlLbl val="0"/>
      </c:catAx>
      <c:valAx>
        <c:axId val="595115496"/>
        <c:scaling>
          <c:orientation val="minMax"/>
          <c:max val="8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rPr>
                  <a:t>Percent (%)</a:t>
                </a:r>
              </a:p>
            </c:rich>
          </c:tx>
          <c:layout>
            <c:manualLayout>
              <c:xMode val="edge"/>
              <c:yMode val="edge"/>
              <c:x val="0.68175053211632131"/>
              <c:y val="0.9498443445174680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95114512"/>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3783691388511"/>
          <c:y val="4.8802129547471165E-2"/>
          <c:w val="0.76473078094624192"/>
          <c:h val="0.62614330479337055"/>
        </c:manualLayout>
      </c:layout>
      <c:barChart>
        <c:barDir val="col"/>
        <c:grouping val="clustered"/>
        <c:varyColors val="0"/>
        <c:ser>
          <c:idx val="0"/>
          <c:order val="0"/>
          <c:tx>
            <c:strRef>
              <c:f>'Category Tables'!$D$31</c:f>
              <c:strCache>
                <c:ptCount val="1"/>
                <c:pt idx="0">
                  <c:v>Small &lt;10,000</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'Category Tables'!$C$32:$C$39</c:f>
              <c:strCache>
                <c:ptCount val="8"/>
                <c:pt idx="0">
                  <c:v>Full Capacity</c:v>
                </c:pt>
                <c:pt idx="1">
                  <c:v>T Insufficient</c:v>
                </c:pt>
                <c:pt idx="2">
                  <c:v>M Insufficient </c:v>
                </c:pt>
                <c:pt idx="3">
                  <c:v>F Insufficient</c:v>
                </c:pt>
                <c:pt idx="4">
                  <c:v>T &amp; M Insufficient</c:v>
                </c:pt>
                <c:pt idx="5">
                  <c:v>T &amp; F Insufficient</c:v>
                </c:pt>
                <c:pt idx="6">
                  <c:v>M &amp; F Insufficient</c:v>
                </c:pt>
                <c:pt idx="7">
                  <c:v>T, M, &amp; F Insufficient </c:v>
                </c:pt>
              </c:strCache>
            </c:strRef>
          </c:cat>
          <c:val>
            <c:numRef>
              <c:f>'Category Tables'!$D$32:$D$39</c:f>
              <c:numCache>
                <c:formatCode>0</c:formatCode>
                <c:ptCount val="8"/>
                <c:pt idx="0">
                  <c:v>9</c:v>
                </c:pt>
                <c:pt idx="1">
                  <c:v>2</c:v>
                </c:pt>
                <c:pt idx="2">
                  <c:v>23</c:v>
                </c:pt>
                <c:pt idx="3">
                  <c:v>6</c:v>
                </c:pt>
                <c:pt idx="4">
                  <c:v>7</c:v>
                </c:pt>
                <c:pt idx="5">
                  <c:v>1</c:v>
                </c:pt>
                <c:pt idx="6">
                  <c:v>37</c:v>
                </c:pt>
                <c:pt idx="7">
                  <c:v>15</c:v>
                </c:pt>
              </c:numCache>
            </c:numRef>
          </c:val>
          <c:extLst>
            <c:ext xmlns:c16="http://schemas.microsoft.com/office/drawing/2014/chart" uri="{C3380CC4-5D6E-409C-BE32-E72D297353CC}">
              <c16:uniqueId val="{00000000-F74C-4072-84A8-6CCEB6226CC6}"/>
            </c:ext>
          </c:extLst>
        </c:ser>
        <c:ser>
          <c:idx val="1"/>
          <c:order val="1"/>
          <c:tx>
            <c:strRef>
              <c:f>'Category Tables'!$E$31</c:f>
              <c:strCache>
                <c:ptCount val="1"/>
                <c:pt idx="0">
                  <c:v>Medium 10,001 - 100,000 </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'Category Tables'!$C$32:$C$39</c:f>
              <c:strCache>
                <c:ptCount val="8"/>
                <c:pt idx="0">
                  <c:v>Full Capacity</c:v>
                </c:pt>
                <c:pt idx="1">
                  <c:v>T Insufficient</c:v>
                </c:pt>
                <c:pt idx="2">
                  <c:v>M Insufficient </c:v>
                </c:pt>
                <c:pt idx="3">
                  <c:v>F Insufficient</c:v>
                </c:pt>
                <c:pt idx="4">
                  <c:v>T &amp; M Insufficient</c:v>
                </c:pt>
                <c:pt idx="5">
                  <c:v>T &amp; F Insufficient</c:v>
                </c:pt>
                <c:pt idx="6">
                  <c:v>M &amp; F Insufficient</c:v>
                </c:pt>
                <c:pt idx="7">
                  <c:v>T, M, &amp; F Insufficient </c:v>
                </c:pt>
              </c:strCache>
            </c:strRef>
          </c:cat>
          <c:val>
            <c:numRef>
              <c:f>'Category Tables'!$E$32:$E$39</c:f>
              <c:numCache>
                <c:formatCode>0</c:formatCode>
                <c:ptCount val="8"/>
                <c:pt idx="0">
                  <c:v>32</c:v>
                </c:pt>
                <c:pt idx="1">
                  <c:v>2</c:v>
                </c:pt>
                <c:pt idx="2">
                  <c:v>32</c:v>
                </c:pt>
                <c:pt idx="3">
                  <c:v>10</c:v>
                </c:pt>
                <c:pt idx="4">
                  <c:v>3</c:v>
                </c:pt>
                <c:pt idx="5">
                  <c:v>2</c:v>
                </c:pt>
                <c:pt idx="6">
                  <c:v>13</c:v>
                </c:pt>
                <c:pt idx="7">
                  <c:v>6</c:v>
                </c:pt>
              </c:numCache>
            </c:numRef>
          </c:val>
          <c:extLst>
            <c:ext xmlns:c16="http://schemas.microsoft.com/office/drawing/2014/chart" uri="{C3380CC4-5D6E-409C-BE32-E72D297353CC}">
              <c16:uniqueId val="{00000001-F74C-4072-84A8-6CCEB6226CC6}"/>
            </c:ext>
          </c:extLst>
        </c:ser>
        <c:ser>
          <c:idx val="2"/>
          <c:order val="2"/>
          <c:tx>
            <c:strRef>
              <c:f>'Category Tables'!$F$31</c:f>
              <c:strCache>
                <c:ptCount val="1"/>
                <c:pt idx="0">
                  <c:v>Large &gt;100,000</c:v>
                </c:pt>
              </c:strCache>
            </c:strRef>
          </c:tx>
          <c:spPr>
            <a:solidFill>
              <a:schemeClr val="tx2">
                <a:lumMod val="20000"/>
                <a:lumOff val="80000"/>
              </a:schemeClr>
            </a:solidFill>
            <a:ln>
              <a:noFill/>
            </a:ln>
            <a:effectLst/>
          </c:spPr>
          <c:invertIfNegative val="0"/>
          <c:dLbls>
            <c:dLbl>
              <c:idx val="0"/>
              <c:layout>
                <c:manualLayout>
                  <c:x val="4.0222406246303084E-2"/>
                  <c:y val="3.992901508429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4C-4072-84A8-6CCEB6226CC6}"/>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'Category Tables'!$C$32:$C$39</c:f>
              <c:strCache>
                <c:ptCount val="8"/>
                <c:pt idx="0">
                  <c:v>Full Capacity</c:v>
                </c:pt>
                <c:pt idx="1">
                  <c:v>T Insufficient</c:v>
                </c:pt>
                <c:pt idx="2">
                  <c:v>M Insufficient </c:v>
                </c:pt>
                <c:pt idx="3">
                  <c:v>F Insufficient</c:v>
                </c:pt>
                <c:pt idx="4">
                  <c:v>T &amp; M Insufficient</c:v>
                </c:pt>
                <c:pt idx="5">
                  <c:v>T &amp; F Insufficient</c:v>
                </c:pt>
                <c:pt idx="6">
                  <c:v>M &amp; F Insufficient</c:v>
                </c:pt>
                <c:pt idx="7">
                  <c:v>T, M, &amp; F Insufficient </c:v>
                </c:pt>
              </c:strCache>
            </c:strRef>
          </c:cat>
          <c:val>
            <c:numRef>
              <c:f>'Category Tables'!$F$32:$F$39</c:f>
              <c:numCache>
                <c:formatCode>General</c:formatCode>
                <c:ptCount val="8"/>
                <c:pt idx="0" formatCode="0">
                  <c:v>100</c:v>
                </c:pt>
              </c:numCache>
            </c:numRef>
          </c:val>
          <c:extLst>
            <c:ext xmlns:c16="http://schemas.microsoft.com/office/drawing/2014/chart" uri="{C3380CC4-5D6E-409C-BE32-E72D297353CC}">
              <c16:uniqueId val="{00000003-F74C-4072-84A8-6CCEB6226CC6}"/>
            </c:ext>
          </c:extLst>
        </c:ser>
        <c:dLbls>
          <c:showLegendKey val="0"/>
          <c:showVal val="0"/>
          <c:showCatName val="0"/>
          <c:showSerName val="0"/>
          <c:showPercent val="0"/>
          <c:showBubbleSize val="0"/>
        </c:dLbls>
        <c:gapWidth val="219"/>
        <c:overlap val="-27"/>
        <c:axId val="417586944"/>
        <c:axId val="417582352"/>
      </c:barChart>
      <c:catAx>
        <c:axId val="41758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2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7582352"/>
        <c:crosses val="autoZero"/>
        <c:auto val="1"/>
        <c:lblAlgn val="ctr"/>
        <c:lblOffset val="100"/>
        <c:noMultiLvlLbl val="0"/>
      </c:catAx>
      <c:valAx>
        <c:axId val="4175823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7586944"/>
        <c:crosses val="autoZero"/>
        <c:crossBetween val="between"/>
        <c:majorUnit val="20"/>
      </c:valAx>
      <c:spPr>
        <a:noFill/>
        <a:ln>
          <a:noFill/>
        </a:ln>
        <a:effectLst/>
      </c:spPr>
    </c:plotArea>
    <c:legend>
      <c:legendPos val="b"/>
      <c:layout>
        <c:manualLayout>
          <c:xMode val="edge"/>
          <c:yMode val="edge"/>
          <c:x val="0.18316851932806677"/>
          <c:y val="0.86935276987338872"/>
          <c:w val="0.63366282810520369"/>
          <c:h val="4.708347396092978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0.27323</cdr:x>
      <cdr:y>0.94212</cdr:y>
    </cdr:from>
    <cdr:to>
      <cdr:x>0.31685</cdr:x>
      <cdr:y>0.98069</cdr:y>
    </cdr:to>
    <cdr:sp macro="" textlink="">
      <cdr:nvSpPr>
        <cdr:cNvPr id="2" name="Rectangle 1"/>
        <cdr:cNvSpPr/>
      </cdr:nvSpPr>
      <cdr:spPr>
        <a:xfrm xmlns:a="http://schemas.openxmlformats.org/drawingml/2006/main">
          <a:off x="1289785" y="2413913"/>
          <a:ext cx="205947" cy="98841"/>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0.03062</cdr:y>
    </cdr:from>
    <cdr:to>
      <cdr:x>0.48879</cdr:x>
      <cdr:y>0.96954</cdr:y>
    </cdr:to>
    <cdr:sp macro="" textlink="">
      <cdr:nvSpPr>
        <cdr:cNvPr id="2" name="Text Box 22"/>
        <cdr:cNvSpPr txBox="1">
          <a:spLocks xmlns:a="http://schemas.openxmlformats.org/drawingml/2006/main" noChangeArrowheads="1"/>
        </cdr:cNvSpPr>
      </cdr:nvSpPr>
      <cdr:spPr bwMode="auto">
        <a:xfrm xmlns:a="http://schemas.openxmlformats.org/drawingml/2006/main">
          <a:off x="0" y="95693"/>
          <a:ext cx="2775098" cy="293458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gn="just">
            <a:spcBef>
              <a:spcPts val="0"/>
            </a:spcBef>
            <a:spcAft>
              <a:spcPts val="0"/>
            </a:spcAft>
          </a:pPr>
          <a:endParaRPr lang="en-US" sz="800" dirty="0">
            <a:solidFill>
              <a:srgbClr val="000000"/>
            </a:solidFill>
            <a:effectLst/>
            <a:latin typeface="Times New Roman" panose="02020603050405020304" pitchFamily="18" charset="0"/>
            <a:ea typeface="Times New Roman" panose="02020603050405020304" pitchFamily="18" charset="0"/>
            <a:cs typeface="+mn-cs"/>
          </a:endParaRPr>
        </a:p>
        <a:p xmlns:a="http://schemas.openxmlformats.org/drawingml/2006/main">
          <a:pPr marL="0" marR="0" algn="just">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n-cs"/>
            </a:rPr>
            <a:t>Q: Does the system have a flushing program? A: No</a:t>
          </a:r>
        </a:p>
        <a:p xmlns:a="http://schemas.openxmlformats.org/drawingml/2006/main">
          <a:pPr marL="0" marR="0" algn="just">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n-cs"/>
            </a:rPr>
            <a:t> </a:t>
          </a:r>
          <a:endParaRPr lang="en-US" sz="1200" dirty="0">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n-cs"/>
            </a:rPr>
            <a:t>Q: Does the system have a capital improvement</a:t>
          </a:r>
          <a:r>
            <a:rPr lang="en-US" sz="800" baseline="0" dirty="0">
              <a:solidFill>
                <a:srgbClr val="000000"/>
              </a:solidFill>
              <a:effectLst/>
              <a:latin typeface="Times New Roman" panose="02020603050405020304" pitchFamily="18" charset="0"/>
              <a:ea typeface="Times New Roman" panose="02020603050405020304" pitchFamily="18" charset="0"/>
              <a:cs typeface="+mn-cs"/>
            </a:rPr>
            <a:t> plan</a:t>
          </a:r>
          <a:r>
            <a:rPr lang="en-US" sz="800" dirty="0">
              <a:solidFill>
                <a:srgbClr val="000000"/>
              </a:solidFill>
              <a:effectLst/>
              <a:latin typeface="Times New Roman" panose="02020603050405020304" pitchFamily="18" charset="0"/>
              <a:ea typeface="Times New Roman" panose="02020603050405020304" pitchFamily="18" charset="0"/>
              <a:cs typeface="+mn-cs"/>
            </a:rPr>
            <a:t>? A: No</a:t>
          </a:r>
        </a:p>
        <a:p xmlns:a="http://schemas.openxmlformats.org/drawingml/2006/main">
          <a:pPr marL="0" marR="0" algn="just">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n-cs"/>
            </a:rPr>
            <a:t>Q: Does the system have sufficient Operations &amp; Maintenance </a:t>
          </a: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     manuals? A: No</a:t>
          </a:r>
          <a:endParaRPr lang="en-US" sz="1200" dirty="0">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xmlns:a="http://schemas.openxmlformats.org/drawingml/2006/main">
          <a:pPr marL="0" marR="0" algn="just">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n-cs"/>
            </a:rPr>
            <a:t>Q: Does the system have a documented preventive</a:t>
          </a: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     maintenance program? A: No</a:t>
          </a:r>
        </a:p>
        <a:p xmlns:a="http://schemas.openxmlformats.org/drawingml/2006/main">
          <a:pPr marL="0" marR="0" algn="just">
            <a:spcBef>
              <a:spcPts val="0"/>
            </a:spcBef>
            <a:spcAft>
              <a:spcPts val="0"/>
            </a:spcAft>
          </a:pPr>
          <a:endParaRPr lang="en-US" sz="800" dirty="0">
            <a:solidFill>
              <a:srgbClr val="000000"/>
            </a:solidFill>
            <a:effectLst/>
            <a:latin typeface="Times New Roman" panose="02020603050405020304" pitchFamily="18" charset="0"/>
            <a:ea typeface="Times New Roman" panose="02020603050405020304" pitchFamily="18" charset="0"/>
            <a:cs typeface="+mn-cs"/>
          </a:endParaRP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Q: Do all pumping facilities have the ability to meet demand  </a:t>
          </a: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     with one pump out of service during peak demand? A: No</a:t>
          </a:r>
        </a:p>
        <a:p xmlns:a="http://schemas.openxmlformats.org/drawingml/2006/main">
          <a:pPr marL="0" marR="0" algn="just">
            <a:spcBef>
              <a:spcPts val="0"/>
            </a:spcBef>
            <a:spcAft>
              <a:spcPts val="0"/>
            </a:spcAft>
          </a:pPr>
          <a:endParaRPr lang="en-US" sz="800" baseline="0" dirty="0">
            <a:solidFill>
              <a:srgbClr val="000000"/>
            </a:solidFill>
            <a:effectLst/>
            <a:latin typeface="Times New Roman" panose="02020603050405020304" pitchFamily="18" charset="0"/>
            <a:ea typeface="Times New Roman" panose="02020603050405020304" pitchFamily="18" charset="0"/>
            <a:cs typeface="+mn-cs"/>
          </a:endParaRP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Q: Does the system track water loss on a monthly basis? A: No</a:t>
          </a:r>
        </a:p>
        <a:p xmlns:a="http://schemas.openxmlformats.org/drawingml/2006/main">
          <a:pPr marL="0" marR="0" algn="just">
            <a:spcBef>
              <a:spcPts val="0"/>
            </a:spcBef>
            <a:spcAft>
              <a:spcPts val="0"/>
            </a:spcAft>
          </a:pPr>
          <a:endParaRPr lang="en-US" sz="800" baseline="0" dirty="0">
            <a:solidFill>
              <a:srgbClr val="000000"/>
            </a:solidFill>
            <a:effectLst/>
            <a:latin typeface="Times New Roman" panose="02020603050405020304" pitchFamily="18" charset="0"/>
            <a:ea typeface="Times New Roman" panose="02020603050405020304" pitchFamily="18" charset="0"/>
            <a:cs typeface="+mn-cs"/>
          </a:endParaRPr>
        </a:p>
        <a:p xmlns:a="http://schemas.openxmlformats.org/drawingml/2006/main">
          <a:pPr marL="0" marR="0" algn="just">
            <a:spcBef>
              <a:spcPts val="0"/>
            </a:spcBef>
            <a:spcAft>
              <a:spcPts val="0"/>
            </a:spcAft>
          </a:pPr>
          <a:endParaRPr lang="en-US" sz="800" baseline="0" dirty="0">
            <a:solidFill>
              <a:srgbClr val="000000"/>
            </a:solidFill>
            <a:effectLst/>
            <a:latin typeface="Times New Roman" panose="02020603050405020304" pitchFamily="18" charset="0"/>
            <a:ea typeface="Times New Roman" panose="02020603050405020304" pitchFamily="18" charset="0"/>
            <a:cs typeface="+mn-cs"/>
          </a:endParaRP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Q: Does the system have an asset management program? A: No</a:t>
          </a:r>
        </a:p>
        <a:p xmlns:a="http://schemas.openxmlformats.org/drawingml/2006/main">
          <a:pPr marL="0" marR="0" algn="just">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0.01033</cdr:x>
      <cdr:y>0.02765</cdr:y>
    </cdr:from>
    <cdr:to>
      <cdr:x>0.48335</cdr:x>
      <cdr:y>0.94284</cdr:y>
    </cdr:to>
    <cdr:sp macro="" textlink="">
      <cdr:nvSpPr>
        <cdr:cNvPr id="2" name="Text Box 2"/>
        <cdr:cNvSpPr txBox="1">
          <a:spLocks xmlns:a="http://schemas.openxmlformats.org/drawingml/2006/main" noChangeArrowheads="1"/>
        </cdr:cNvSpPr>
      </cdr:nvSpPr>
      <cdr:spPr bwMode="auto">
        <a:xfrm xmlns:a="http://schemas.openxmlformats.org/drawingml/2006/main">
          <a:off x="63287" y="90826"/>
          <a:ext cx="2897947" cy="300626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gn="just">
            <a:spcBef>
              <a:spcPts val="0"/>
            </a:spcBef>
            <a:spcAft>
              <a:spcPts val="0"/>
            </a:spcAft>
          </a:pPr>
          <a:r>
            <a:rPr lang="en-US" sz="800" dirty="0">
              <a:solidFill>
                <a:sysClr val="windowText" lastClr="000000"/>
              </a:solidFill>
              <a:effectLst/>
              <a:latin typeface="Times New Roman" panose="02020603050405020304" pitchFamily="18" charset="0"/>
              <a:ea typeface="Times New Roman" panose="02020603050405020304" pitchFamily="18" charset="0"/>
            </a:rPr>
            <a:t>Q: Does the system have</a:t>
          </a:r>
          <a:r>
            <a:rPr lang="en-US" sz="800" baseline="0" dirty="0">
              <a:solidFill>
                <a:sysClr val="windowText" lastClr="000000"/>
              </a:solidFill>
              <a:effectLst/>
              <a:latin typeface="Times New Roman" panose="02020603050405020304" pitchFamily="18" charset="0"/>
              <a:ea typeface="Times New Roman" panose="02020603050405020304" pitchFamily="18" charset="0"/>
            </a:rPr>
            <a:t> a documented policy governing water</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main extensions?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track water loss on a monthly basis?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have a documented description of each job </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classification with minimum qualifications?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Is the debt-to-equity ratio below 1.0?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prepare an annual capital budget?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have a documented preventive maintenance </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program?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prepare regular reports to show variances </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between budgeted and actual revenue and expenses?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have an updated Emergency Response Plan</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that is reviewed annually?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have sufficient Operations and Maintenance </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manuals? A: No</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he system have a capital improvement plan?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have an asset management program? A: No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0B9B9-33EA-4829-99F0-A2F62230EA3A}"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789AC-F042-47A6-BAA6-752F5B49FA4A}" type="slidenum">
              <a:rPr lang="en-US" smtClean="0"/>
              <a:t>‹#›</a:t>
            </a:fld>
            <a:endParaRPr lang="en-US"/>
          </a:p>
        </p:txBody>
      </p:sp>
    </p:spTree>
    <p:extLst>
      <p:ext uri="{BB962C8B-B14F-4D97-AF65-F5344CB8AC3E}">
        <p14:creationId xmlns:p14="http://schemas.microsoft.com/office/powerpoint/2010/main" val="25470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Capacity Development is a process to help public drinking water systems acquire and maintain the technical, managerial, and financial capacity, or capability, to consistently produce safe drinking water.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takes the combined effort of water system(s), the public, local government, state agencies, organizations, and stakeholder groups to make this happen.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is TMF capacity?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Technical capacity is having adequate source water, infrastructure, knowledge, and ability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Managerial capacity is having adequate institutional and administrative capabilities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Financial capacity is having adequate revenue, credit, and fiscal management </a:t>
            </a:r>
          </a:p>
        </p:txBody>
      </p:sp>
      <p:sp>
        <p:nvSpPr>
          <p:cNvPr id="4" name="Slide Number Placeholder 3"/>
          <p:cNvSpPr>
            <a:spLocks noGrp="1"/>
          </p:cNvSpPr>
          <p:nvPr>
            <p:ph type="sldNum" sz="quarter" idx="5"/>
          </p:nvPr>
        </p:nvSpPr>
        <p:spPr/>
        <p:txBody>
          <a:bodyPr/>
          <a:lstStyle/>
          <a:p>
            <a:fld id="{AE8789AC-F042-47A6-BAA6-752F5B49FA4A}" type="slidenum">
              <a:rPr lang="en-US" smtClean="0"/>
              <a:t>2</a:t>
            </a:fld>
            <a:endParaRPr lang="en-US"/>
          </a:p>
        </p:txBody>
      </p:sp>
    </p:spTree>
    <p:extLst>
      <p:ext uri="{BB962C8B-B14F-4D97-AF65-F5344CB8AC3E}">
        <p14:creationId xmlns:p14="http://schemas.microsoft.com/office/powerpoint/2010/main" val="395850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Program was created with 1996 amendments to the SDWA along with creation of the Drinking Water State Revolving Fund program</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u="sng" dirty="0"/>
              <a:t>3 major components of the program:</a:t>
            </a:r>
          </a:p>
          <a:p>
            <a:pPr marL="171450" indent="-171450">
              <a:buFont typeface="Arial" panose="020B0604020202020204" pitchFamily="34" charset="0"/>
              <a:buChar char="•"/>
            </a:pPr>
            <a:endParaRPr lang="en-US" dirty="0"/>
          </a:p>
          <a:p>
            <a:pPr marL="228600" indent="-228600">
              <a:buFont typeface="+mj-lt"/>
              <a:buAutoNum type="arabicPeriod"/>
            </a:pPr>
            <a:r>
              <a:rPr lang="en-US" dirty="0"/>
              <a:t>1420(a) – Under penalty of DWSRF withholding, state must have a program established to ensure all new community water systems and non-transient, non-community water systems starting operation after October 1, 1999, demonstrate TMF capacity with the SDWA</a:t>
            </a:r>
          </a:p>
          <a:p>
            <a:pPr marL="228600" indent="-228600">
              <a:buFont typeface="+mj-lt"/>
              <a:buAutoNum type="arabicPeriod"/>
            </a:pPr>
            <a:endParaRPr lang="en-US" dirty="0"/>
          </a:p>
          <a:p>
            <a:pPr marL="228600" indent="-228600">
              <a:buFont typeface="+mj-lt"/>
              <a:buAutoNum type="arabicPeriod"/>
            </a:pPr>
            <a:r>
              <a:rPr lang="en-US" dirty="0"/>
              <a:t>1420(c) – Under penalty of DWSRF withholding, the State must develop and implement a strategy to assist public water systems in acquiring and maintain technical, managerial, and financial capacity</a:t>
            </a:r>
          </a:p>
          <a:p>
            <a:pPr marL="228600" indent="-228600">
              <a:buFont typeface="+mj-lt"/>
              <a:buAutoNum type="arabicPeriod"/>
            </a:pPr>
            <a:endParaRPr lang="en-US" dirty="0"/>
          </a:p>
          <a:p>
            <a:pPr marL="228600" indent="-228600">
              <a:buFont typeface="+mj-lt"/>
              <a:buAutoNum type="arabicPeriod"/>
            </a:pPr>
            <a:r>
              <a:rPr lang="en-US" dirty="0"/>
              <a:t>1452(a)(3) – States may not provide DWSRF loan assistance to systems which lack TMF capacity or if the system is in significant non-compliance</a:t>
            </a:r>
          </a:p>
          <a:p>
            <a:pPr marL="228600" indent="-228600">
              <a:buFont typeface="+mj-lt"/>
              <a:buAutoNum type="arabicPeriod"/>
            </a:pPr>
            <a:endParaRPr lang="en-US" dirty="0"/>
          </a:p>
          <a:p>
            <a:pPr marL="0" indent="0">
              <a:buFont typeface="+mj-lt"/>
              <a:buNone/>
            </a:pPr>
            <a:r>
              <a:rPr lang="en-US" dirty="0"/>
              <a:t>	However: State may provide assistance if the it will ensure compliance and the system has agreed to make the necessary changes in operation to ensure it has the capacity to comply over the long term</a:t>
            </a:r>
          </a:p>
          <a:p>
            <a:pPr marL="0" indent="0">
              <a:buFont typeface="+mj-lt"/>
              <a:buNone/>
            </a:pPr>
            <a:endParaRPr lang="en-US" dirty="0"/>
          </a:p>
          <a:p>
            <a:pPr marL="0" indent="0">
              <a:buFont typeface="+mj-lt"/>
              <a:buNone/>
            </a:pPr>
            <a:r>
              <a:rPr lang="en-US" dirty="0"/>
              <a:t>4. Kentucky’s capacity development strategy outlines the methods EEC uses to identify and prioritize systems most in need of improving capacity; identifies factors the encourages and impairs capacity development; describes how EEC will use its primacy authority to assist water systems in training building partnership and TMF capacity; Identify those having an interest and getting them involved in the development and implementation of the CD strategy</a:t>
            </a:r>
          </a:p>
          <a:p>
            <a:pPr marL="0" indent="0">
              <a:buFont typeface="+mj-lt"/>
              <a:buNone/>
            </a:pPr>
            <a:endParaRPr lang="en-US" dirty="0"/>
          </a:p>
          <a:p>
            <a:pPr marL="171450" indent="-171450">
              <a:buFont typeface="Arial" panose="020B0604020202020204" pitchFamily="34" charset="0"/>
              <a:buChar char="•"/>
            </a:pPr>
            <a:r>
              <a:rPr lang="en-US" dirty="0"/>
              <a:t>The strategy and reports are hyperlinked to DOW’s Capacity Development webpage</a:t>
            </a:r>
          </a:p>
          <a:p>
            <a:pPr marL="228600" indent="-228600">
              <a:buFont typeface="+mj-lt"/>
              <a:buAutoNum type="arabicPeriod"/>
            </a:pPr>
            <a:endParaRPr lang="en-US" dirty="0"/>
          </a:p>
          <a:p>
            <a:pPr marL="228600" indent="-228600">
              <a:buFont typeface="+mj-lt"/>
              <a:buAutoNum type="arabicPeriod"/>
            </a:pPr>
            <a:r>
              <a:rPr lang="en-US" dirty="0"/>
              <a:t>Failure of Kentucky to comply with these EPA can withhold 20% of the CAP Grant</a:t>
            </a:r>
          </a:p>
        </p:txBody>
      </p:sp>
      <p:sp>
        <p:nvSpPr>
          <p:cNvPr id="4" name="Slide Number Placeholder 3"/>
          <p:cNvSpPr>
            <a:spLocks noGrp="1"/>
          </p:cNvSpPr>
          <p:nvPr>
            <p:ph type="sldNum" sz="quarter" idx="5"/>
          </p:nvPr>
        </p:nvSpPr>
        <p:spPr/>
        <p:txBody>
          <a:bodyPr/>
          <a:lstStyle/>
          <a:p>
            <a:fld id="{AE8789AC-F042-47A6-BAA6-752F5B49FA4A}" type="slidenum">
              <a:rPr lang="en-US" smtClean="0"/>
              <a:t>3</a:t>
            </a:fld>
            <a:endParaRPr lang="en-US"/>
          </a:p>
        </p:txBody>
      </p:sp>
    </p:spTree>
    <p:extLst>
      <p:ext uri="{BB962C8B-B14F-4D97-AF65-F5344CB8AC3E}">
        <p14:creationId xmlns:p14="http://schemas.microsoft.com/office/powerpoint/2010/main" val="340834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SDWA violations remain low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Majority of violations are monitoring &amp; reporting in nature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Increase in health-based violations due to disinfection by-products </a:t>
            </a:r>
          </a:p>
        </p:txBody>
      </p:sp>
      <p:sp>
        <p:nvSpPr>
          <p:cNvPr id="4" name="Slide Number Placeholder 3"/>
          <p:cNvSpPr>
            <a:spLocks noGrp="1"/>
          </p:cNvSpPr>
          <p:nvPr>
            <p:ph type="sldNum" sz="quarter" idx="5"/>
          </p:nvPr>
        </p:nvSpPr>
        <p:spPr/>
        <p:txBody>
          <a:bodyPr/>
          <a:lstStyle/>
          <a:p>
            <a:fld id="{AE8789AC-F042-47A6-BAA6-752F5B49FA4A}" type="slidenum">
              <a:rPr lang="en-US" smtClean="0"/>
              <a:t>4</a:t>
            </a:fld>
            <a:endParaRPr lang="en-US"/>
          </a:p>
        </p:txBody>
      </p:sp>
    </p:spTree>
    <p:extLst>
      <p:ext uri="{BB962C8B-B14F-4D97-AF65-F5344CB8AC3E}">
        <p14:creationId xmlns:p14="http://schemas.microsoft.com/office/powerpoint/2010/main" val="372820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TMF capacity assessment is conducted during the sanitary survey every three years at community water systems and every five years at non-community water systems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 2023, DOW began transferring historic sanitary survey data stored in PDFs to Survey 123 as well as collecting new data using the Survey 123 app. Survey 123 allows the DOW to more efficiently collect, extract, and analyze sanitary survey.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Data shows that most community systems do not have adequate managerial &amp; financial capacity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Nearly all non-community systems have inadequate capacity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Currently the criteria used to assess TMF capacity is the same among community and non-community water systems. EEC may need to investigate with stakeholders if non-communities should be evaluated differently</a:t>
            </a:r>
          </a:p>
        </p:txBody>
      </p:sp>
      <p:sp>
        <p:nvSpPr>
          <p:cNvPr id="4" name="Slide Number Placeholder 3"/>
          <p:cNvSpPr>
            <a:spLocks noGrp="1"/>
          </p:cNvSpPr>
          <p:nvPr>
            <p:ph type="sldNum" sz="quarter" idx="5"/>
          </p:nvPr>
        </p:nvSpPr>
        <p:spPr/>
        <p:txBody>
          <a:bodyPr/>
          <a:lstStyle/>
          <a:p>
            <a:fld id="{AE8789AC-F042-47A6-BAA6-752F5B49FA4A}" type="slidenum">
              <a:rPr lang="en-US" smtClean="0"/>
              <a:t>5</a:t>
            </a:fld>
            <a:endParaRPr lang="en-US"/>
          </a:p>
        </p:txBody>
      </p:sp>
    </p:spTree>
    <p:extLst>
      <p:ext uri="{BB962C8B-B14F-4D97-AF65-F5344CB8AC3E}">
        <p14:creationId xmlns:p14="http://schemas.microsoft.com/office/powerpoint/2010/main" val="261640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Using Survey 123 we can now assess responses from systems question-by-question to determine which are answered unfavorably and are causing them to lack capacity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Most of the unfavorable responses from community and non-community systems dealt with management and finances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Under Kentucky’s current strategy, if a system answers one technical, managerial, or financial capacity assessment question unfavorably, then the system is deemed to lack capacity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us, we can now easily analyze data at a detailed level. Prior to transferring data from old PDFs to Survey 123, data analysis was time consuming and labor-intensive. This improves our ability to understand where training and technical assistance is needed at systems </a:t>
            </a:r>
          </a:p>
        </p:txBody>
      </p:sp>
      <p:sp>
        <p:nvSpPr>
          <p:cNvPr id="4" name="Slide Number Placeholder 3"/>
          <p:cNvSpPr>
            <a:spLocks noGrp="1"/>
          </p:cNvSpPr>
          <p:nvPr>
            <p:ph type="sldNum" sz="quarter" idx="5"/>
          </p:nvPr>
        </p:nvSpPr>
        <p:spPr/>
        <p:txBody>
          <a:bodyPr/>
          <a:lstStyle/>
          <a:p>
            <a:fld id="{AE8789AC-F042-47A6-BAA6-752F5B49FA4A}" type="slidenum">
              <a:rPr lang="en-US" smtClean="0"/>
              <a:t>6</a:t>
            </a:fld>
            <a:endParaRPr lang="en-US"/>
          </a:p>
        </p:txBody>
      </p:sp>
    </p:spTree>
    <p:extLst>
      <p:ext uri="{BB962C8B-B14F-4D97-AF65-F5344CB8AC3E}">
        <p14:creationId xmlns:p14="http://schemas.microsoft.com/office/powerpoint/2010/main" val="36665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Map showing community water systems with sufficient (full) capacity in blue and community systems with insufficient capacity in red. Community public drinking water systems with insufficient capacity is pervasive across the state.</a:t>
            </a:r>
          </a:p>
        </p:txBody>
      </p:sp>
      <p:sp>
        <p:nvSpPr>
          <p:cNvPr id="4" name="Slide Number Placeholder 3"/>
          <p:cNvSpPr>
            <a:spLocks noGrp="1"/>
          </p:cNvSpPr>
          <p:nvPr>
            <p:ph type="sldNum" sz="quarter" idx="5"/>
          </p:nvPr>
        </p:nvSpPr>
        <p:spPr/>
        <p:txBody>
          <a:bodyPr/>
          <a:lstStyle/>
          <a:p>
            <a:fld id="{AE8789AC-F042-47A6-BAA6-752F5B49FA4A}" type="slidenum">
              <a:rPr lang="en-US" smtClean="0"/>
              <a:t>7</a:t>
            </a:fld>
            <a:endParaRPr lang="en-US"/>
          </a:p>
        </p:txBody>
      </p:sp>
    </p:spTree>
    <p:extLst>
      <p:ext uri="{BB962C8B-B14F-4D97-AF65-F5344CB8AC3E}">
        <p14:creationId xmlns:p14="http://schemas.microsoft.com/office/powerpoint/2010/main" val="300077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Breaking capacity data down by system population, all large systems have sufficient capacity, about 1/3 of all medium systems have sufficient capacity, and less than 10% of small systems have sufficient capacity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Medium and small systems primarily lack capacity in areas of management and finances</a:t>
            </a:r>
          </a:p>
        </p:txBody>
      </p:sp>
      <p:sp>
        <p:nvSpPr>
          <p:cNvPr id="4" name="Slide Number Placeholder 3"/>
          <p:cNvSpPr>
            <a:spLocks noGrp="1"/>
          </p:cNvSpPr>
          <p:nvPr>
            <p:ph type="sldNum" sz="quarter" idx="5"/>
          </p:nvPr>
        </p:nvSpPr>
        <p:spPr/>
        <p:txBody>
          <a:bodyPr/>
          <a:lstStyle/>
          <a:p>
            <a:fld id="{AE8789AC-F042-47A6-BAA6-752F5B49FA4A}" type="slidenum">
              <a:rPr lang="en-US" smtClean="0"/>
              <a:t>8</a:t>
            </a:fld>
            <a:endParaRPr lang="en-US"/>
          </a:p>
        </p:txBody>
      </p:sp>
    </p:spTree>
    <p:extLst>
      <p:ext uri="{BB962C8B-B14F-4D97-AF65-F5344CB8AC3E}">
        <p14:creationId xmlns:p14="http://schemas.microsoft.com/office/powerpoint/2010/main" val="188532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8 updates due in 2025. </a:t>
            </a:r>
          </a:p>
          <a:p>
            <a:endParaRPr lang="en-US" dirty="0"/>
          </a:p>
          <a:p>
            <a:r>
              <a:rPr lang="en-US" dirty="0"/>
              <a:t>Plug Sometime in February or early March reconvene </a:t>
            </a:r>
            <a:r>
              <a:rPr lang="en-US"/>
              <a:t>the Infrastructure </a:t>
            </a:r>
            <a:r>
              <a:rPr lang="en-US" dirty="0"/>
              <a:t>Committee and go into detail on some of the data and re-evaluate what we are asking as part of the Survey. </a:t>
            </a:r>
          </a:p>
        </p:txBody>
      </p:sp>
      <p:sp>
        <p:nvSpPr>
          <p:cNvPr id="4" name="Slide Number Placeholder 3"/>
          <p:cNvSpPr>
            <a:spLocks noGrp="1"/>
          </p:cNvSpPr>
          <p:nvPr>
            <p:ph type="sldNum" sz="quarter" idx="5"/>
          </p:nvPr>
        </p:nvSpPr>
        <p:spPr/>
        <p:txBody>
          <a:bodyPr/>
          <a:lstStyle/>
          <a:p>
            <a:fld id="{AE8789AC-F042-47A6-BAA6-752F5B49FA4A}" type="slidenum">
              <a:rPr lang="en-US" smtClean="0"/>
              <a:t>9</a:t>
            </a:fld>
            <a:endParaRPr lang="en-US"/>
          </a:p>
        </p:txBody>
      </p:sp>
    </p:spTree>
    <p:extLst>
      <p:ext uri="{BB962C8B-B14F-4D97-AF65-F5344CB8AC3E}">
        <p14:creationId xmlns:p14="http://schemas.microsoft.com/office/powerpoint/2010/main" val="238809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7CB1-2450-0CA6-F244-B531F22A0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A6C21-3A3C-DC60-CCDB-861A441EE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805C5B-655E-16C6-92F6-13703A233A6C}"/>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D5B29687-D732-1707-B54E-1568CCC90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C8DB6-11F9-05EB-C233-A342922F13E4}"/>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287823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13F4-A67D-3B14-6A20-0DB33CA71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4E4286-93FA-7ED0-7C41-864540EDC9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286C3-1585-9A62-43FA-2802CDCEA36F}"/>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2955CB05-E3BF-FECE-E549-7BFE58FF9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BC0C6-B7D5-97D3-88DA-98C67EE7EE60}"/>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90288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DE14D1-22C1-4A1D-F656-F211276667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317205-AB25-27DB-549D-A11DBF9728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6D20D-7CF3-1E05-68BB-D54030307861}"/>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320F98A1-7014-CB7D-6ED2-58DC6A78E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F1C4E-7D73-CF83-9BEA-DC11A6E6DCF7}"/>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6015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0346A-ED8C-505D-0116-3CE557406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1184-854B-CFDD-C38E-EBE96A295A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8D345-6C44-7E0A-C9A0-805E557A9833}"/>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94F093AD-D506-673F-14B9-6D7932477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611A2-5A72-8E20-C4A9-EE5849359112}"/>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56467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F73D-694B-5CAE-B483-9F96A6903D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7FF867-C788-E4A4-3CFB-9F84BAFDFD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0A5D7F-4626-F84E-7C7B-187AA7A23817}"/>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372BB32D-4E8C-9574-4DCB-535836CB2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B5DFE-BB45-9E52-0E03-7E40C04126D9}"/>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8325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FED8-F74D-6FD7-BFC8-DF49007261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5486B-6B25-7372-4459-1DAB41467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8E238-CA8E-65EA-796A-9F6D38CC2B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251FE1-B867-13A1-081D-F6BD391C5F9E}"/>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6" name="Footer Placeholder 5">
            <a:extLst>
              <a:ext uri="{FF2B5EF4-FFF2-40B4-BE49-F238E27FC236}">
                <a16:creationId xmlns:a16="http://schemas.microsoft.com/office/drawing/2014/main" id="{D6F780FA-DC47-6130-A593-16E0C8999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18BD0-80E2-FE27-524E-A8A144BCCABC}"/>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366836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63E4-95DD-E369-63FF-9C5E1F2F75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B9B51B-078A-AD80-E171-BCEDE9E229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F81268-6AD9-6052-A811-AA73D9975B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35106-BA3A-659F-D2AE-2B66A211D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B627B-872A-9F00-B3BA-FFCB437E7A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9C074B-B34D-21C4-79E7-2F67218C770B}"/>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8" name="Footer Placeholder 7">
            <a:extLst>
              <a:ext uri="{FF2B5EF4-FFF2-40B4-BE49-F238E27FC236}">
                <a16:creationId xmlns:a16="http://schemas.microsoft.com/office/drawing/2014/main" id="{B059C664-49AF-606B-C48F-559B5F841A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64B9A5-6884-8B4A-E64A-4F498ACCF75F}"/>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132165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84DF-7CF1-7775-B914-B3FF9497B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026E4-EAF4-7823-22FA-B30EA02CE094}"/>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4" name="Footer Placeholder 3">
            <a:extLst>
              <a:ext uri="{FF2B5EF4-FFF2-40B4-BE49-F238E27FC236}">
                <a16:creationId xmlns:a16="http://schemas.microsoft.com/office/drawing/2014/main" id="{F529C9C1-FEFE-1CD3-F608-A0480ACEB3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8E91B-2DB5-E9B9-CC71-EACA735EF9AA}"/>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68817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EE315-A924-117B-0F60-D17902DB5AD3}"/>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3" name="Footer Placeholder 2">
            <a:extLst>
              <a:ext uri="{FF2B5EF4-FFF2-40B4-BE49-F238E27FC236}">
                <a16:creationId xmlns:a16="http://schemas.microsoft.com/office/drawing/2014/main" id="{031A00FC-EAB1-3B2E-CACE-8D806C6F7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AF8512-800D-E9A9-F828-9DEBB2A89312}"/>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189040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A7AC-83D4-7ADD-DFC6-837E437AC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2ADB9D-559E-E788-38B1-42D60872C6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7AC1A7-4B9E-3EDC-C8D9-D901F4CFA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61FFD-0DFD-C383-C8CF-F194AD05A9B3}"/>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6" name="Footer Placeholder 5">
            <a:extLst>
              <a:ext uri="{FF2B5EF4-FFF2-40B4-BE49-F238E27FC236}">
                <a16:creationId xmlns:a16="http://schemas.microsoft.com/office/drawing/2014/main" id="{038BCE3A-8C6E-C1F6-E21A-08B7DA94E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05C86-87D9-3A39-75AD-B74524DD78D2}"/>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218416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2571-2634-FC25-436C-A287B5A78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56BE20-C641-2F3E-9432-6F3E6002B9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559F40-7A36-67DF-40A3-BFAAA23F4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21152-4344-659D-7C46-906745BA8DA6}"/>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6" name="Footer Placeholder 5">
            <a:extLst>
              <a:ext uri="{FF2B5EF4-FFF2-40B4-BE49-F238E27FC236}">
                <a16:creationId xmlns:a16="http://schemas.microsoft.com/office/drawing/2014/main" id="{F107AB6A-4D7B-246A-C68A-1D37A1C3E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59EEA-8A0D-ED66-5D2E-6BD6C991E5D3}"/>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327140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B58FC2-B42A-69C8-5A8F-8C4069C94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97143F-9711-424D-27D4-03B29E5DC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C6D14-C183-2FDE-2CBD-4B0613DAA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4B24ABD5-9907-DBE1-DA2B-C5DDF0BE6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D5528-4F74-AD44-6C37-7BBE4FB73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94704-9F3A-4D18-8DD8-9BA3F39864EC}" type="slidenum">
              <a:rPr lang="en-US" smtClean="0"/>
              <a:t>‹#›</a:t>
            </a:fld>
            <a:endParaRPr lang="en-US"/>
          </a:p>
        </p:txBody>
      </p:sp>
    </p:spTree>
    <p:extLst>
      <p:ext uri="{BB962C8B-B14F-4D97-AF65-F5344CB8AC3E}">
        <p14:creationId xmlns:p14="http://schemas.microsoft.com/office/powerpoint/2010/main" val="108011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ec.ky.gov/Environmental-Protection/Water/Drinking/DWProfessionals/Pages/Drinking-Water-Planning.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86FF-21AB-102E-26F4-BED8F2558551}"/>
              </a:ext>
            </a:extLst>
          </p:cNvPr>
          <p:cNvSpPr>
            <a:spLocks noGrp="1"/>
          </p:cNvSpPr>
          <p:nvPr>
            <p:ph type="ctrTitle"/>
          </p:nvPr>
        </p:nvSpPr>
        <p:spPr>
          <a:xfrm>
            <a:off x="614680" y="1970643"/>
            <a:ext cx="10962639" cy="2916714"/>
          </a:xfrm>
        </p:spPr>
        <p:txBody>
          <a:bodyPr anchor="ctr">
            <a:noAutofit/>
          </a:bodyPr>
          <a:lstStyle/>
          <a:p>
            <a:r>
              <a:rPr lang="en-US" sz="4800" b="1" dirty="0">
                <a:latin typeface="Abadi" panose="020B0604020104020204" pitchFamily="34" charset="0"/>
                <a:cs typeface="Aldhabi" panose="020B0604020202020204" pitchFamily="2" charset="-78"/>
              </a:rPr>
              <a:t>Kentucky </a:t>
            </a:r>
            <a:br>
              <a:rPr lang="en-US" sz="4800" b="1" dirty="0">
                <a:latin typeface="Abadi" panose="020B0604020104020204" pitchFamily="34" charset="0"/>
                <a:cs typeface="Aldhabi" panose="020B0604020202020204" pitchFamily="2" charset="-78"/>
              </a:rPr>
            </a:br>
            <a:r>
              <a:rPr lang="en-US" sz="4800" b="1" dirty="0">
                <a:latin typeface="Abadi" panose="020B0604020104020204" pitchFamily="34" charset="0"/>
                <a:cs typeface="Aldhabi" panose="020B0604020202020204" pitchFamily="2" charset="-78"/>
              </a:rPr>
              <a:t>Public Drinking Water System </a:t>
            </a:r>
            <a:br>
              <a:rPr lang="en-US" sz="4800" b="1" dirty="0">
                <a:latin typeface="Abadi" panose="020B0604020104020204" pitchFamily="34" charset="0"/>
                <a:cs typeface="Aldhabi" panose="020B0604020202020204" pitchFamily="2" charset="-78"/>
              </a:rPr>
            </a:br>
            <a:r>
              <a:rPr lang="en-US" sz="4800" b="1" dirty="0">
                <a:latin typeface="Abadi" panose="020B0604020104020204" pitchFamily="34" charset="0"/>
                <a:cs typeface="Aldhabi" panose="020B0604020202020204" pitchFamily="2" charset="-78"/>
              </a:rPr>
              <a:t>Capacity Development Annual Report</a:t>
            </a:r>
            <a:br>
              <a:rPr lang="en-US" sz="4800" b="1" dirty="0">
                <a:latin typeface="Abadi" panose="020B0604020104020204" pitchFamily="34" charset="0"/>
                <a:cs typeface="Aldhabi" panose="020B0604020202020204" pitchFamily="2" charset="-78"/>
              </a:rPr>
            </a:br>
            <a:r>
              <a:rPr lang="en-US" sz="4800" b="1" dirty="0">
                <a:latin typeface="Abadi" panose="020B0604020104020204" pitchFamily="34" charset="0"/>
                <a:cs typeface="Aldhabi" panose="020B0604020202020204" pitchFamily="2" charset="-78"/>
              </a:rPr>
              <a:t>Federal Fiscal Year 2023</a:t>
            </a:r>
            <a:br>
              <a:rPr lang="en-US" sz="4800" b="1" dirty="0">
                <a:latin typeface="Abadi" panose="020B0604020104020204" pitchFamily="34" charset="0"/>
                <a:cs typeface="Aldhabi" panose="020B0604020202020204" pitchFamily="2" charset="-78"/>
              </a:rPr>
            </a:br>
            <a:endParaRPr lang="en-US" sz="4800" b="1" dirty="0">
              <a:latin typeface="Abadi" panose="020B0604020104020204" pitchFamily="34" charset="0"/>
              <a:cs typeface="Aldhabi" panose="020B0604020202020204" pitchFamily="2" charset="-78"/>
            </a:endParaRPr>
          </a:p>
        </p:txBody>
      </p:sp>
    </p:spTree>
    <p:extLst>
      <p:ext uri="{BB962C8B-B14F-4D97-AF65-F5344CB8AC3E}">
        <p14:creationId xmlns:p14="http://schemas.microsoft.com/office/powerpoint/2010/main" val="7106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190F-0CCB-4C42-613E-997EFEC71C12}"/>
              </a:ext>
            </a:extLst>
          </p:cNvPr>
          <p:cNvSpPr>
            <a:spLocks noGrp="1"/>
          </p:cNvSpPr>
          <p:nvPr>
            <p:ph type="title"/>
          </p:nvPr>
        </p:nvSpPr>
        <p:spPr>
          <a:xfrm>
            <a:off x="0" y="581024"/>
            <a:ext cx="6096000" cy="1325563"/>
          </a:xfrm>
        </p:spPr>
        <p:txBody>
          <a:bodyPr>
            <a:normAutofit/>
          </a:bodyPr>
          <a:lstStyle/>
          <a:p>
            <a:pPr algn="ctr"/>
            <a:r>
              <a:rPr lang="en-US" sz="4000" b="1" dirty="0">
                <a:latin typeface="Abadi" panose="020B0604020104020204" pitchFamily="34" charset="0"/>
              </a:rPr>
              <a:t>Capacity Development </a:t>
            </a:r>
          </a:p>
        </p:txBody>
      </p:sp>
      <p:sp>
        <p:nvSpPr>
          <p:cNvPr id="3" name="Content Placeholder 2">
            <a:extLst>
              <a:ext uri="{FF2B5EF4-FFF2-40B4-BE49-F238E27FC236}">
                <a16:creationId xmlns:a16="http://schemas.microsoft.com/office/drawing/2014/main" id="{6C51CC54-DF33-2558-734B-E65A7BA53381}"/>
              </a:ext>
            </a:extLst>
          </p:cNvPr>
          <p:cNvSpPr>
            <a:spLocks noGrp="1"/>
          </p:cNvSpPr>
          <p:nvPr>
            <p:ph idx="1"/>
          </p:nvPr>
        </p:nvSpPr>
        <p:spPr>
          <a:xfrm>
            <a:off x="374216" y="2309018"/>
            <a:ext cx="5565190" cy="3794125"/>
          </a:xfrm>
        </p:spPr>
        <p:txBody>
          <a:bodyPr>
            <a:normAutofit/>
          </a:bodyPr>
          <a:lstStyle/>
          <a:p>
            <a:pPr>
              <a:lnSpc>
                <a:spcPct val="100000"/>
              </a:lnSpc>
              <a:spcBef>
                <a:spcPts val="0"/>
              </a:spcBef>
            </a:pPr>
            <a:r>
              <a:rPr lang="en-US" sz="2400" b="0" i="0" dirty="0">
                <a:solidFill>
                  <a:srgbClr val="1B1B1B"/>
                </a:solidFill>
                <a:effectLst/>
                <a:latin typeface="Abadi" panose="020B0604020104020204" pitchFamily="34" charset="0"/>
              </a:rPr>
              <a:t>Technical, managerial, and financial (TMF) capability to consistently provide safe drinking</a:t>
            </a:r>
          </a:p>
          <a:p>
            <a:pPr>
              <a:lnSpc>
                <a:spcPct val="100000"/>
              </a:lnSpc>
              <a:spcBef>
                <a:spcPts val="0"/>
              </a:spcBef>
            </a:pPr>
            <a:endParaRPr lang="en-US" sz="2400" dirty="0">
              <a:solidFill>
                <a:srgbClr val="1B1B1B"/>
              </a:solidFill>
              <a:latin typeface="Abadi" panose="020B0604020104020204" pitchFamily="34" charset="0"/>
            </a:endParaRPr>
          </a:p>
          <a:p>
            <a:pPr>
              <a:lnSpc>
                <a:spcPct val="100000"/>
              </a:lnSpc>
              <a:spcBef>
                <a:spcPts val="0"/>
              </a:spcBef>
            </a:pPr>
            <a:r>
              <a:rPr lang="en-US" sz="2400" dirty="0">
                <a:solidFill>
                  <a:srgbClr val="1B1B1B"/>
                </a:solidFill>
                <a:latin typeface="Abadi" panose="020B0604020104020204" pitchFamily="34" charset="0"/>
              </a:rPr>
              <a:t>Everyone is involved</a:t>
            </a:r>
            <a:endParaRPr lang="en-US" dirty="0">
              <a:solidFill>
                <a:srgbClr val="1B1B1B"/>
              </a:solidFill>
              <a:latin typeface="Abadi" panose="020B0604020104020204" pitchFamily="34" charset="0"/>
            </a:endParaRPr>
          </a:p>
        </p:txBody>
      </p:sp>
      <p:pic>
        <p:nvPicPr>
          <p:cNvPr id="5" name="Picture 4">
            <a:extLst>
              <a:ext uri="{FF2B5EF4-FFF2-40B4-BE49-F238E27FC236}">
                <a16:creationId xmlns:a16="http://schemas.microsoft.com/office/drawing/2014/main" id="{0D7EF523-0A6A-EEE6-F147-8FDFBC897568}"/>
              </a:ext>
            </a:extLst>
          </p:cNvPr>
          <p:cNvPicPr>
            <a:picLocks noChangeAspect="1"/>
          </p:cNvPicPr>
          <p:nvPr/>
        </p:nvPicPr>
        <p:blipFill>
          <a:blip r:embed="rId3"/>
          <a:stretch>
            <a:fillRect/>
          </a:stretch>
        </p:blipFill>
        <p:spPr>
          <a:xfrm>
            <a:off x="5857875" y="754857"/>
            <a:ext cx="5959909" cy="5743575"/>
          </a:xfrm>
          <a:prstGeom prst="rect">
            <a:avLst/>
          </a:prstGeom>
        </p:spPr>
      </p:pic>
    </p:spTree>
    <p:extLst>
      <p:ext uri="{BB962C8B-B14F-4D97-AF65-F5344CB8AC3E}">
        <p14:creationId xmlns:p14="http://schemas.microsoft.com/office/powerpoint/2010/main" val="158020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48A5-C475-F836-E8F0-B6A10AA58406}"/>
              </a:ext>
            </a:extLst>
          </p:cNvPr>
          <p:cNvSpPr>
            <a:spLocks noGrp="1"/>
          </p:cNvSpPr>
          <p:nvPr>
            <p:ph type="title"/>
          </p:nvPr>
        </p:nvSpPr>
        <p:spPr/>
        <p:txBody>
          <a:bodyPr>
            <a:normAutofit/>
          </a:bodyPr>
          <a:lstStyle/>
          <a:p>
            <a:pPr algn="ctr"/>
            <a:r>
              <a:rPr lang="en-US" sz="4000" b="1" dirty="0">
                <a:latin typeface="Abadi" panose="020B0604020104020204" pitchFamily="34" charset="0"/>
              </a:rPr>
              <a:t>Program History</a:t>
            </a:r>
          </a:p>
        </p:txBody>
      </p:sp>
      <p:sp>
        <p:nvSpPr>
          <p:cNvPr id="3" name="Content Placeholder 2">
            <a:extLst>
              <a:ext uri="{FF2B5EF4-FFF2-40B4-BE49-F238E27FC236}">
                <a16:creationId xmlns:a16="http://schemas.microsoft.com/office/drawing/2014/main" id="{35790D7B-D0AC-3D8F-16CE-3D0F876B9AB8}"/>
              </a:ext>
            </a:extLst>
          </p:cNvPr>
          <p:cNvSpPr>
            <a:spLocks noGrp="1"/>
          </p:cNvSpPr>
          <p:nvPr>
            <p:ph idx="1"/>
          </p:nvPr>
        </p:nvSpPr>
        <p:spPr/>
        <p:txBody>
          <a:bodyPr/>
          <a:lstStyle/>
          <a:p>
            <a:pPr>
              <a:lnSpc>
                <a:spcPct val="100000"/>
              </a:lnSpc>
              <a:spcBef>
                <a:spcPts val="0"/>
              </a:spcBef>
            </a:pPr>
            <a:r>
              <a:rPr lang="en-US" dirty="0">
                <a:latin typeface="Abadi" panose="020B0604020104020204" pitchFamily="34" charset="0"/>
              </a:rPr>
              <a:t>Created under Safe Drinking Water Act Amendments of 1996</a:t>
            </a:r>
          </a:p>
          <a:p>
            <a:pPr marL="971550" lvl="1" indent="-514350">
              <a:lnSpc>
                <a:spcPct val="100000"/>
              </a:lnSpc>
              <a:spcBef>
                <a:spcPts val="0"/>
              </a:spcBef>
              <a:buFont typeface="+mj-lt"/>
              <a:buAutoNum type="arabicPeriod"/>
            </a:pPr>
            <a:r>
              <a:rPr lang="en-US" dirty="0">
                <a:latin typeface="Abadi" panose="020B0604020104020204" pitchFamily="34" charset="0"/>
              </a:rPr>
              <a:t>Section 1420(a) – New Systems</a:t>
            </a:r>
          </a:p>
          <a:p>
            <a:pPr marL="971550" lvl="1" indent="-514350">
              <a:lnSpc>
                <a:spcPct val="100000"/>
              </a:lnSpc>
              <a:spcBef>
                <a:spcPts val="0"/>
              </a:spcBef>
              <a:buFont typeface="+mj-lt"/>
              <a:buAutoNum type="arabicPeriod"/>
            </a:pPr>
            <a:r>
              <a:rPr lang="en-US" dirty="0">
                <a:latin typeface="Abadi" panose="020B0604020104020204" pitchFamily="34" charset="0"/>
              </a:rPr>
              <a:t>Section 1420 (c) – State Capacity Development Strategy</a:t>
            </a:r>
          </a:p>
          <a:p>
            <a:pPr marL="971550" lvl="1" indent="-514350">
              <a:lnSpc>
                <a:spcPct val="100000"/>
              </a:lnSpc>
              <a:spcBef>
                <a:spcPts val="0"/>
              </a:spcBef>
              <a:buFont typeface="+mj-lt"/>
              <a:buAutoNum type="arabicPeriod"/>
            </a:pPr>
            <a:r>
              <a:rPr lang="en-US" dirty="0">
                <a:latin typeface="Abadi" panose="020B0604020104020204" pitchFamily="34" charset="0"/>
              </a:rPr>
              <a:t>Section 1452(a)(3) – Assessment of Capacity</a:t>
            </a:r>
          </a:p>
          <a:p>
            <a:pPr marL="971550" lvl="1" indent="-514350">
              <a:lnSpc>
                <a:spcPct val="100000"/>
              </a:lnSpc>
              <a:spcBef>
                <a:spcPts val="0"/>
              </a:spcBef>
              <a:buFont typeface="+mj-lt"/>
              <a:buAutoNum type="arabicPeriod"/>
            </a:pPr>
            <a:r>
              <a:rPr lang="en-US" dirty="0">
                <a:latin typeface="Abadi" panose="020B0604020104020204" pitchFamily="34" charset="0"/>
              </a:rPr>
              <a:t>America’s Water Infrastructure Act of 2018</a:t>
            </a:r>
          </a:p>
          <a:p>
            <a:pPr marL="457200" lvl="1" indent="0">
              <a:lnSpc>
                <a:spcPct val="100000"/>
              </a:lnSpc>
              <a:spcBef>
                <a:spcPts val="0"/>
              </a:spcBef>
              <a:buNone/>
            </a:pPr>
            <a:endParaRPr lang="en-US" dirty="0">
              <a:latin typeface="Abadi" panose="020B0604020104020204" pitchFamily="34" charset="0"/>
            </a:endParaRPr>
          </a:p>
          <a:p>
            <a:pPr>
              <a:lnSpc>
                <a:spcPct val="100000"/>
              </a:lnSpc>
              <a:spcBef>
                <a:spcPts val="0"/>
              </a:spcBef>
            </a:pPr>
            <a:r>
              <a:rPr lang="en-US" dirty="0">
                <a:latin typeface="Abadi" panose="020B0604020104020204" pitchFamily="34" charset="0"/>
              </a:rPr>
              <a:t>Kentucky's current </a:t>
            </a:r>
            <a:r>
              <a:rPr lang="en-US" dirty="0">
                <a:latin typeface="Abadi" panose="020B0604020104020204" pitchFamily="34" charset="0"/>
                <a:hlinkClick r:id="rId3"/>
              </a:rPr>
              <a:t>Drinking Water Capacity Development Strategy </a:t>
            </a:r>
            <a:r>
              <a:rPr lang="en-US" dirty="0">
                <a:latin typeface="Abadi" panose="020B0604020104020204" pitchFamily="34" charset="0"/>
              </a:rPr>
              <a:t>was approved by EPA in March 2023. </a:t>
            </a:r>
          </a:p>
          <a:p>
            <a:pPr>
              <a:lnSpc>
                <a:spcPct val="100000"/>
              </a:lnSpc>
              <a:spcBef>
                <a:spcPts val="0"/>
              </a:spcBef>
            </a:pPr>
            <a:endParaRPr lang="en-US" dirty="0">
              <a:latin typeface="Abadi" panose="020B0604020104020204" pitchFamily="34" charset="0"/>
            </a:endParaRPr>
          </a:p>
          <a:p>
            <a:pPr>
              <a:lnSpc>
                <a:spcPct val="100000"/>
              </a:lnSpc>
              <a:spcBef>
                <a:spcPts val="0"/>
              </a:spcBef>
            </a:pPr>
            <a:r>
              <a:rPr lang="en-US" dirty="0">
                <a:latin typeface="Abadi" panose="020B0604020104020204" pitchFamily="34" charset="0"/>
              </a:rPr>
              <a:t>Reporting: </a:t>
            </a:r>
            <a:r>
              <a:rPr lang="en-US" dirty="0">
                <a:latin typeface="Abadi" panose="020B0604020104020204" pitchFamily="34" charset="0"/>
                <a:hlinkClick r:id="rId3"/>
              </a:rPr>
              <a:t>Triennial Report to the Governor and Annual Report </a:t>
            </a:r>
            <a:endParaRPr lang="en-US" dirty="0">
              <a:latin typeface="Abadi" panose="020B0604020104020204" pitchFamily="34" charset="0"/>
            </a:endParaRPr>
          </a:p>
        </p:txBody>
      </p:sp>
    </p:spTree>
    <p:extLst>
      <p:ext uri="{BB962C8B-B14F-4D97-AF65-F5344CB8AC3E}">
        <p14:creationId xmlns:p14="http://schemas.microsoft.com/office/powerpoint/2010/main" val="226817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FB9E-44A3-860C-4359-9D87138B6B13}"/>
              </a:ext>
            </a:extLst>
          </p:cNvPr>
          <p:cNvSpPr>
            <a:spLocks noGrp="1"/>
          </p:cNvSpPr>
          <p:nvPr>
            <p:ph type="title"/>
          </p:nvPr>
        </p:nvSpPr>
        <p:spPr>
          <a:xfrm>
            <a:off x="838200" y="18256"/>
            <a:ext cx="10515600" cy="1241832"/>
          </a:xfrm>
        </p:spPr>
        <p:txBody>
          <a:bodyPr/>
          <a:lstStyle/>
          <a:p>
            <a:pPr algn="ctr"/>
            <a:r>
              <a:rPr lang="en-US" b="1" dirty="0">
                <a:latin typeface="Abadi" panose="020B0604020104020204" pitchFamily="34" charset="0"/>
              </a:rPr>
              <a:t>Violation Trends</a:t>
            </a:r>
          </a:p>
        </p:txBody>
      </p:sp>
      <p:graphicFrame>
        <p:nvGraphicFramePr>
          <p:cNvPr id="4" name="Chart 3">
            <a:extLst>
              <a:ext uri="{FF2B5EF4-FFF2-40B4-BE49-F238E27FC236}">
                <a16:creationId xmlns:a16="http://schemas.microsoft.com/office/drawing/2014/main" id="{11754898-EFEB-D2D5-F3E7-5D9110413DF0}"/>
              </a:ext>
            </a:extLst>
          </p:cNvPr>
          <p:cNvGraphicFramePr/>
          <p:nvPr>
            <p:extLst>
              <p:ext uri="{D42A27DB-BD31-4B8C-83A1-F6EECF244321}">
                <p14:modId xmlns:p14="http://schemas.microsoft.com/office/powerpoint/2010/main" val="2367629130"/>
              </p:ext>
            </p:extLst>
          </p:nvPr>
        </p:nvGraphicFramePr>
        <p:xfrm>
          <a:off x="1770091" y="825191"/>
          <a:ext cx="8651818" cy="6014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3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BFF8-8D6D-B0A6-9BD4-A97DDF133E31}"/>
              </a:ext>
            </a:extLst>
          </p:cNvPr>
          <p:cNvSpPr>
            <a:spLocks noGrp="1"/>
          </p:cNvSpPr>
          <p:nvPr>
            <p:ph type="title"/>
          </p:nvPr>
        </p:nvSpPr>
        <p:spPr>
          <a:xfrm>
            <a:off x="838200" y="0"/>
            <a:ext cx="10515600" cy="1304693"/>
          </a:xfrm>
        </p:spPr>
        <p:txBody>
          <a:bodyPr/>
          <a:lstStyle/>
          <a:p>
            <a:pPr algn="ctr"/>
            <a:r>
              <a:rPr lang="en-US" b="1" dirty="0">
                <a:latin typeface="Abadi" panose="020B0604020104020204" pitchFamily="34" charset="0"/>
              </a:rPr>
              <a:t>TMF Capacity Assessment</a:t>
            </a:r>
          </a:p>
        </p:txBody>
      </p:sp>
      <p:graphicFrame>
        <p:nvGraphicFramePr>
          <p:cNvPr id="4" name="Chart 3">
            <a:extLst>
              <a:ext uri="{FF2B5EF4-FFF2-40B4-BE49-F238E27FC236}">
                <a16:creationId xmlns:a16="http://schemas.microsoft.com/office/drawing/2014/main" id="{DF39FE50-4B25-7BFD-2D8B-3E74F923D6A5}"/>
              </a:ext>
            </a:extLst>
          </p:cNvPr>
          <p:cNvGraphicFramePr/>
          <p:nvPr>
            <p:extLst>
              <p:ext uri="{D42A27DB-BD31-4B8C-83A1-F6EECF244321}">
                <p14:modId xmlns:p14="http://schemas.microsoft.com/office/powerpoint/2010/main" val="3483191550"/>
              </p:ext>
            </p:extLst>
          </p:nvPr>
        </p:nvGraphicFramePr>
        <p:xfrm>
          <a:off x="0" y="1876043"/>
          <a:ext cx="6289289" cy="4753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1D7A183-B1BF-D60F-A9D3-1736E073F146}"/>
              </a:ext>
            </a:extLst>
          </p:cNvPr>
          <p:cNvGraphicFramePr/>
          <p:nvPr>
            <p:extLst>
              <p:ext uri="{D42A27DB-BD31-4B8C-83A1-F6EECF244321}">
                <p14:modId xmlns:p14="http://schemas.microsoft.com/office/powerpoint/2010/main" val="3989492305"/>
              </p:ext>
            </p:extLst>
          </p:nvPr>
        </p:nvGraphicFramePr>
        <p:xfrm>
          <a:off x="5902711" y="1876043"/>
          <a:ext cx="6289289" cy="447663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8DEBF50-749E-9E23-AA14-FAA94DE22CD0}"/>
              </a:ext>
            </a:extLst>
          </p:cNvPr>
          <p:cNvSpPr txBox="1"/>
          <p:nvPr/>
        </p:nvSpPr>
        <p:spPr>
          <a:xfrm>
            <a:off x="983166" y="1162922"/>
            <a:ext cx="3626718" cy="523220"/>
          </a:xfrm>
          <a:prstGeom prst="rect">
            <a:avLst/>
          </a:prstGeom>
          <a:noFill/>
        </p:spPr>
        <p:txBody>
          <a:bodyPr wrap="square" rtlCol="0">
            <a:spAutoFit/>
          </a:bodyPr>
          <a:lstStyle/>
          <a:p>
            <a:pPr algn="ctr"/>
            <a:r>
              <a:rPr lang="en-US" sz="2800" dirty="0">
                <a:solidFill>
                  <a:schemeClr val="accent1"/>
                </a:solidFill>
                <a:latin typeface="Abadi" panose="020B0604020104020204" pitchFamily="34" charset="0"/>
              </a:rPr>
              <a:t>Community Systems</a:t>
            </a:r>
          </a:p>
        </p:txBody>
      </p:sp>
      <p:sp>
        <p:nvSpPr>
          <p:cNvPr id="7" name="TextBox 6">
            <a:extLst>
              <a:ext uri="{FF2B5EF4-FFF2-40B4-BE49-F238E27FC236}">
                <a16:creationId xmlns:a16="http://schemas.microsoft.com/office/drawing/2014/main" id="{4EAC3D78-AAD9-7D6E-E6B8-BAD70FDA3B7B}"/>
              </a:ext>
            </a:extLst>
          </p:cNvPr>
          <p:cNvSpPr txBox="1"/>
          <p:nvPr/>
        </p:nvSpPr>
        <p:spPr>
          <a:xfrm>
            <a:off x="6867292" y="1109474"/>
            <a:ext cx="4016297" cy="523220"/>
          </a:xfrm>
          <a:prstGeom prst="rect">
            <a:avLst/>
          </a:prstGeom>
          <a:noFill/>
        </p:spPr>
        <p:txBody>
          <a:bodyPr wrap="square" rtlCol="0">
            <a:spAutoFit/>
          </a:bodyPr>
          <a:lstStyle/>
          <a:p>
            <a:pPr algn="ctr"/>
            <a:r>
              <a:rPr lang="en-US" sz="2800" dirty="0">
                <a:solidFill>
                  <a:schemeClr val="accent1">
                    <a:lumMod val="50000"/>
                  </a:schemeClr>
                </a:solidFill>
                <a:latin typeface="Abadi" panose="020B0604020104020204" pitchFamily="34" charset="0"/>
              </a:rPr>
              <a:t>Non-Community Systems</a:t>
            </a:r>
          </a:p>
        </p:txBody>
      </p:sp>
    </p:spTree>
    <p:extLst>
      <p:ext uri="{BB962C8B-B14F-4D97-AF65-F5344CB8AC3E}">
        <p14:creationId xmlns:p14="http://schemas.microsoft.com/office/powerpoint/2010/main" val="36926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FDAE862-1096-35F7-B954-E1D47F994885}"/>
              </a:ext>
            </a:extLst>
          </p:cNvPr>
          <p:cNvGraphicFramePr/>
          <p:nvPr>
            <p:extLst>
              <p:ext uri="{D42A27DB-BD31-4B8C-83A1-F6EECF244321}">
                <p14:modId xmlns:p14="http://schemas.microsoft.com/office/powerpoint/2010/main" val="2963048275"/>
              </p:ext>
            </p:extLst>
          </p:nvPr>
        </p:nvGraphicFramePr>
        <p:xfrm>
          <a:off x="6333893" y="3624146"/>
          <a:ext cx="5858108" cy="3233852"/>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22AA6634-5375-6C47-BEAC-AE68905141C1}"/>
              </a:ext>
            </a:extLst>
          </p:cNvPr>
          <p:cNvGrpSpPr/>
          <p:nvPr/>
        </p:nvGrpSpPr>
        <p:grpSpPr>
          <a:xfrm>
            <a:off x="0" y="308006"/>
            <a:ext cx="6456556" cy="3784492"/>
            <a:chOff x="0" y="970157"/>
            <a:chExt cx="6226841" cy="3558540"/>
          </a:xfrm>
        </p:grpSpPr>
        <p:graphicFrame>
          <p:nvGraphicFramePr>
            <p:cNvPr id="4" name="Chart 3">
              <a:extLst>
                <a:ext uri="{FF2B5EF4-FFF2-40B4-BE49-F238E27FC236}">
                  <a16:creationId xmlns:a16="http://schemas.microsoft.com/office/drawing/2014/main" id="{A7CFB46D-F918-58B8-1599-E336D368A483}"/>
                </a:ext>
              </a:extLst>
            </p:cNvPr>
            <p:cNvGraphicFramePr/>
            <p:nvPr>
              <p:extLst>
                <p:ext uri="{D42A27DB-BD31-4B8C-83A1-F6EECF244321}">
                  <p14:modId xmlns:p14="http://schemas.microsoft.com/office/powerpoint/2010/main" val="2913164320"/>
                </p:ext>
              </p:extLst>
            </p:nvPr>
          </p:nvGraphicFramePr>
          <p:xfrm>
            <a:off x="0" y="970157"/>
            <a:ext cx="6126480" cy="355854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0D88EB28-3E8E-5DE8-8270-7C5BE481FBFD}"/>
                </a:ext>
              </a:extLst>
            </p:cNvPr>
            <p:cNvSpPr/>
            <p:nvPr/>
          </p:nvSpPr>
          <p:spPr>
            <a:xfrm>
              <a:off x="100361" y="970157"/>
              <a:ext cx="61264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Rectangle 12">
              <a:extLst>
                <a:ext uri="{FF2B5EF4-FFF2-40B4-BE49-F238E27FC236}">
                  <a16:creationId xmlns:a16="http://schemas.microsoft.com/office/drawing/2014/main" id="{64C8D004-D4D8-4318-0EF8-9DF8F39EAF56}"/>
                </a:ext>
              </a:extLst>
            </p:cNvPr>
            <p:cNvSpPr/>
            <p:nvPr/>
          </p:nvSpPr>
          <p:spPr>
            <a:xfrm>
              <a:off x="100361" y="1122557"/>
              <a:ext cx="289188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5" name="Title 1">
            <a:extLst>
              <a:ext uri="{FF2B5EF4-FFF2-40B4-BE49-F238E27FC236}">
                <a16:creationId xmlns:a16="http://schemas.microsoft.com/office/drawing/2014/main" id="{BBDE766B-F6AF-2A0D-1271-2B28CA1260A3}"/>
              </a:ext>
            </a:extLst>
          </p:cNvPr>
          <p:cNvSpPr txBox="1">
            <a:spLocks/>
          </p:cNvSpPr>
          <p:nvPr/>
        </p:nvSpPr>
        <p:spPr>
          <a:xfrm>
            <a:off x="868681" y="87630"/>
            <a:ext cx="10515600" cy="970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panose="020B0604020104020204" pitchFamily="34" charset="0"/>
              </a:rPr>
              <a:t>Unfavorable Capacity Responses</a:t>
            </a:r>
          </a:p>
        </p:txBody>
      </p:sp>
      <p:sp>
        <p:nvSpPr>
          <p:cNvPr id="18" name="TextBox 17">
            <a:extLst>
              <a:ext uri="{FF2B5EF4-FFF2-40B4-BE49-F238E27FC236}">
                <a16:creationId xmlns:a16="http://schemas.microsoft.com/office/drawing/2014/main" id="{9E399558-AC96-773A-9CE2-8E6F172C3227}"/>
              </a:ext>
            </a:extLst>
          </p:cNvPr>
          <p:cNvSpPr txBox="1"/>
          <p:nvPr/>
        </p:nvSpPr>
        <p:spPr>
          <a:xfrm>
            <a:off x="1289272" y="4312874"/>
            <a:ext cx="3626718" cy="523220"/>
          </a:xfrm>
          <a:prstGeom prst="rect">
            <a:avLst/>
          </a:prstGeom>
          <a:noFill/>
        </p:spPr>
        <p:txBody>
          <a:bodyPr wrap="square" rtlCol="0">
            <a:spAutoFit/>
          </a:bodyPr>
          <a:lstStyle/>
          <a:p>
            <a:pPr algn="ctr"/>
            <a:r>
              <a:rPr lang="en-US" sz="2800" dirty="0">
                <a:solidFill>
                  <a:schemeClr val="accent1"/>
                </a:solidFill>
                <a:latin typeface="Abadi" panose="020B0604020104020204" pitchFamily="34" charset="0"/>
              </a:rPr>
              <a:t>Community Systems</a:t>
            </a:r>
          </a:p>
        </p:txBody>
      </p:sp>
      <p:sp>
        <p:nvSpPr>
          <p:cNvPr id="19" name="TextBox 18">
            <a:extLst>
              <a:ext uri="{FF2B5EF4-FFF2-40B4-BE49-F238E27FC236}">
                <a16:creationId xmlns:a16="http://schemas.microsoft.com/office/drawing/2014/main" id="{95E2793C-698F-3942-85C4-5CCCE2B5F7D9}"/>
              </a:ext>
            </a:extLst>
          </p:cNvPr>
          <p:cNvSpPr txBox="1"/>
          <p:nvPr/>
        </p:nvSpPr>
        <p:spPr>
          <a:xfrm>
            <a:off x="7043855" y="2878246"/>
            <a:ext cx="4438184" cy="523220"/>
          </a:xfrm>
          <a:prstGeom prst="rect">
            <a:avLst/>
          </a:prstGeom>
          <a:noFill/>
        </p:spPr>
        <p:txBody>
          <a:bodyPr wrap="square" rtlCol="0">
            <a:spAutoFit/>
          </a:bodyPr>
          <a:lstStyle/>
          <a:p>
            <a:pPr algn="ctr"/>
            <a:r>
              <a:rPr lang="en-US" sz="2800" dirty="0">
                <a:solidFill>
                  <a:schemeClr val="accent1">
                    <a:lumMod val="50000"/>
                  </a:schemeClr>
                </a:solidFill>
                <a:latin typeface="Abadi" panose="020B0604020104020204" pitchFamily="34" charset="0"/>
              </a:rPr>
              <a:t>Non-Community Systems</a:t>
            </a:r>
          </a:p>
        </p:txBody>
      </p:sp>
    </p:spTree>
    <p:extLst>
      <p:ext uri="{BB962C8B-B14F-4D97-AF65-F5344CB8AC3E}">
        <p14:creationId xmlns:p14="http://schemas.microsoft.com/office/powerpoint/2010/main" val="404592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8A93-F602-F2E2-73B1-8183FC630579}"/>
              </a:ext>
            </a:extLst>
          </p:cNvPr>
          <p:cNvSpPr>
            <a:spLocks noGrp="1"/>
          </p:cNvSpPr>
          <p:nvPr>
            <p:ph type="title"/>
          </p:nvPr>
        </p:nvSpPr>
        <p:spPr>
          <a:xfrm>
            <a:off x="178420" y="0"/>
            <a:ext cx="11820292" cy="894963"/>
          </a:xfrm>
        </p:spPr>
        <p:txBody>
          <a:bodyPr>
            <a:noAutofit/>
          </a:bodyPr>
          <a:lstStyle/>
          <a:p>
            <a:pPr algn="ctr"/>
            <a:r>
              <a:rPr lang="en-US" sz="3600" b="1" dirty="0">
                <a:latin typeface="Abadi" panose="020B0604020104020204" pitchFamily="34" charset="0"/>
              </a:rPr>
              <a:t>Community Public Drinking Water System TMF Capacity </a:t>
            </a:r>
          </a:p>
        </p:txBody>
      </p:sp>
      <p:pic>
        <p:nvPicPr>
          <p:cNvPr id="4" name="Picture 3">
            <a:extLst>
              <a:ext uri="{FF2B5EF4-FFF2-40B4-BE49-F238E27FC236}">
                <a16:creationId xmlns:a16="http://schemas.microsoft.com/office/drawing/2014/main" id="{9986F9F5-8ED8-9EE0-A196-E647E95C1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241" y="894963"/>
            <a:ext cx="9547517" cy="5963037"/>
          </a:xfrm>
          <a:prstGeom prst="rect">
            <a:avLst/>
          </a:prstGeom>
        </p:spPr>
      </p:pic>
    </p:spTree>
    <p:extLst>
      <p:ext uri="{BB962C8B-B14F-4D97-AF65-F5344CB8AC3E}">
        <p14:creationId xmlns:p14="http://schemas.microsoft.com/office/powerpoint/2010/main" val="184087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AD38-675A-4558-647C-DD42F4F017CE}"/>
              </a:ext>
            </a:extLst>
          </p:cNvPr>
          <p:cNvSpPr>
            <a:spLocks noGrp="1"/>
          </p:cNvSpPr>
          <p:nvPr>
            <p:ph type="title"/>
          </p:nvPr>
        </p:nvSpPr>
        <p:spPr>
          <a:xfrm>
            <a:off x="838199" y="275915"/>
            <a:ext cx="10515600" cy="1325563"/>
          </a:xfrm>
        </p:spPr>
        <p:txBody>
          <a:bodyPr/>
          <a:lstStyle/>
          <a:p>
            <a:pPr algn="ctr"/>
            <a:r>
              <a:rPr lang="en-US" b="1" dirty="0">
                <a:latin typeface="Abadi" panose="020B0604020104020204" pitchFamily="34" charset="0"/>
              </a:rPr>
              <a:t>Community Public Drinking Water System TMF Capacity by Population </a:t>
            </a:r>
          </a:p>
        </p:txBody>
      </p:sp>
      <p:graphicFrame>
        <p:nvGraphicFramePr>
          <p:cNvPr id="4" name="Chart 3">
            <a:extLst>
              <a:ext uri="{FF2B5EF4-FFF2-40B4-BE49-F238E27FC236}">
                <a16:creationId xmlns:a16="http://schemas.microsoft.com/office/drawing/2014/main" id="{C8A58A26-03EC-6C08-B13A-8824DDF96229}"/>
              </a:ext>
            </a:extLst>
          </p:cNvPr>
          <p:cNvGraphicFramePr/>
          <p:nvPr>
            <p:extLst>
              <p:ext uri="{D42A27DB-BD31-4B8C-83A1-F6EECF244321}">
                <p14:modId xmlns:p14="http://schemas.microsoft.com/office/powerpoint/2010/main" val="2141395066"/>
              </p:ext>
            </p:extLst>
          </p:nvPr>
        </p:nvGraphicFramePr>
        <p:xfrm>
          <a:off x="2343335" y="1690688"/>
          <a:ext cx="7505329" cy="5167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297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3259-4476-3009-1D75-98EEDB0453EF}"/>
              </a:ext>
            </a:extLst>
          </p:cNvPr>
          <p:cNvSpPr>
            <a:spLocks noGrp="1"/>
          </p:cNvSpPr>
          <p:nvPr>
            <p:ph type="title"/>
          </p:nvPr>
        </p:nvSpPr>
        <p:spPr>
          <a:xfrm>
            <a:off x="838200" y="18255"/>
            <a:ext cx="10515600" cy="1325563"/>
          </a:xfrm>
        </p:spPr>
        <p:txBody>
          <a:bodyPr/>
          <a:lstStyle/>
          <a:p>
            <a:pPr algn="ctr"/>
            <a:r>
              <a:rPr lang="en-US" b="1" dirty="0">
                <a:latin typeface="Abadi" panose="020B0604020104020204" pitchFamily="34" charset="0"/>
              </a:rPr>
              <a:t>Looking Ahead</a:t>
            </a:r>
          </a:p>
        </p:txBody>
      </p:sp>
      <p:sp>
        <p:nvSpPr>
          <p:cNvPr id="3" name="Content Placeholder 2">
            <a:extLst>
              <a:ext uri="{FF2B5EF4-FFF2-40B4-BE49-F238E27FC236}">
                <a16:creationId xmlns:a16="http://schemas.microsoft.com/office/drawing/2014/main" id="{152CB6FD-61FD-7678-08E5-13A0D4F6B019}"/>
              </a:ext>
            </a:extLst>
          </p:cNvPr>
          <p:cNvSpPr>
            <a:spLocks noGrp="1"/>
          </p:cNvSpPr>
          <p:nvPr>
            <p:ph idx="1"/>
          </p:nvPr>
        </p:nvSpPr>
        <p:spPr>
          <a:xfrm>
            <a:off x="838200" y="1343818"/>
            <a:ext cx="10515600" cy="5090436"/>
          </a:xfrm>
        </p:spPr>
        <p:txBody>
          <a:bodyPr>
            <a:normAutofit fontScale="92500" lnSpcReduction="10000"/>
          </a:bodyPr>
          <a:lstStyle/>
          <a:p>
            <a:pPr>
              <a:lnSpc>
                <a:spcPct val="100000"/>
              </a:lnSpc>
              <a:spcBef>
                <a:spcPts val="0"/>
              </a:spcBef>
            </a:pPr>
            <a:r>
              <a:rPr lang="en-US" b="1" dirty="0"/>
              <a:t>We have work to do</a:t>
            </a:r>
          </a:p>
          <a:p>
            <a:pPr marL="0" indent="0">
              <a:lnSpc>
                <a:spcPct val="100000"/>
              </a:lnSpc>
              <a:spcBef>
                <a:spcPts val="0"/>
              </a:spcBef>
              <a:buNone/>
            </a:pPr>
            <a:endParaRPr lang="en-US" dirty="0"/>
          </a:p>
          <a:p>
            <a:pPr>
              <a:lnSpc>
                <a:spcPct val="100000"/>
              </a:lnSpc>
              <a:spcBef>
                <a:spcPts val="0"/>
              </a:spcBef>
            </a:pPr>
            <a:r>
              <a:rPr lang="en-US" dirty="0"/>
              <a:t>Continue to promote implementation of asset management planning</a:t>
            </a:r>
          </a:p>
          <a:p>
            <a:pPr marL="0" indent="0">
              <a:lnSpc>
                <a:spcPct val="100000"/>
              </a:lnSpc>
              <a:spcBef>
                <a:spcPts val="0"/>
              </a:spcBef>
              <a:buNone/>
            </a:pPr>
            <a:endParaRPr lang="en-US" dirty="0"/>
          </a:p>
          <a:p>
            <a:pPr>
              <a:lnSpc>
                <a:spcPct val="100000"/>
              </a:lnSpc>
              <a:spcBef>
                <a:spcPts val="0"/>
              </a:spcBef>
            </a:pPr>
            <a:r>
              <a:rPr lang="en-US" dirty="0"/>
              <a:t>Provide KIA assistance with implementing Senate Bill 263 </a:t>
            </a:r>
          </a:p>
          <a:p>
            <a:pPr marL="0" indent="0">
              <a:lnSpc>
                <a:spcPct val="100000"/>
              </a:lnSpc>
              <a:spcBef>
                <a:spcPts val="0"/>
              </a:spcBef>
              <a:buNone/>
            </a:pPr>
            <a:endParaRPr lang="en-US" dirty="0"/>
          </a:p>
          <a:p>
            <a:pPr>
              <a:lnSpc>
                <a:spcPct val="100000"/>
              </a:lnSpc>
              <a:spcBef>
                <a:spcPts val="0"/>
              </a:spcBef>
            </a:pPr>
            <a:r>
              <a:rPr lang="en-US" dirty="0"/>
              <a:t>Enhance drinking water data management including an electronic data collection &amp; submittal system for compliance</a:t>
            </a:r>
          </a:p>
          <a:p>
            <a:pPr marL="0" indent="0">
              <a:lnSpc>
                <a:spcPct val="100000"/>
              </a:lnSpc>
              <a:spcBef>
                <a:spcPts val="0"/>
              </a:spcBef>
              <a:buNone/>
            </a:pPr>
            <a:endParaRPr lang="en-US" dirty="0"/>
          </a:p>
          <a:p>
            <a:pPr>
              <a:lnSpc>
                <a:spcPct val="100000"/>
              </a:lnSpc>
              <a:spcBef>
                <a:spcPts val="0"/>
              </a:spcBef>
            </a:pPr>
            <a:r>
              <a:rPr lang="en-US" dirty="0"/>
              <a:t>Revise applicable state regulations to improve TMF capacity of public drinking water systems</a:t>
            </a:r>
          </a:p>
          <a:p>
            <a:pPr>
              <a:lnSpc>
                <a:spcPct val="100000"/>
              </a:lnSpc>
              <a:spcBef>
                <a:spcPts val="0"/>
              </a:spcBef>
            </a:pPr>
            <a:endParaRPr lang="en-US" dirty="0"/>
          </a:p>
          <a:p>
            <a:pPr>
              <a:lnSpc>
                <a:spcPct val="100000"/>
              </a:lnSpc>
              <a:spcBef>
                <a:spcPts val="0"/>
              </a:spcBef>
            </a:pPr>
            <a:r>
              <a:rPr lang="en-US" dirty="0"/>
              <a:t>Continue collaborative relationships with stakeholders to improve public drinking water system TMF capacity </a:t>
            </a:r>
          </a:p>
          <a:p>
            <a:endParaRPr lang="en-US" dirty="0"/>
          </a:p>
        </p:txBody>
      </p:sp>
    </p:spTree>
    <p:extLst>
      <p:ext uri="{BB962C8B-B14F-4D97-AF65-F5344CB8AC3E}">
        <p14:creationId xmlns:p14="http://schemas.microsoft.com/office/powerpoint/2010/main" val="2960647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9198F66888D4FAF60BF3DB19ECCEA" ma:contentTypeVersion="1" ma:contentTypeDescription="Create a new document." ma:contentTypeScope="" ma:versionID="96fb9d17292f13508c5b732794ddd23f">
  <xsd:schema xmlns:xsd="http://www.w3.org/2001/XMLSchema" xmlns:xs="http://www.w3.org/2001/XMLSchema" xmlns:p="http://schemas.microsoft.com/office/2006/metadata/properties" xmlns:ns2="e309d946-9fb8-48a3-ae4d-f86d881f4691" targetNamespace="http://schemas.microsoft.com/office/2006/metadata/properties" ma:root="true" ma:fieldsID="b97990dc9d80ab1d22cb211055bab533" ns2:_="">
    <xsd:import namespace="e309d946-9fb8-48a3-ae4d-f86d881f469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82964E-7080-4F42-871D-5FF5B3CD8C2F}"/>
</file>

<file path=customXml/itemProps2.xml><?xml version="1.0" encoding="utf-8"?>
<ds:datastoreItem xmlns:ds="http://schemas.openxmlformats.org/officeDocument/2006/customXml" ds:itemID="{E09A0F09-0B2A-4EF4-BD50-C705E0DFF7F1}"/>
</file>

<file path=customXml/itemProps3.xml><?xml version="1.0" encoding="utf-8"?>
<ds:datastoreItem xmlns:ds="http://schemas.openxmlformats.org/officeDocument/2006/customXml" ds:itemID="{550B0356-D4B7-413F-A49B-E7DEE03C2E6F}"/>
</file>

<file path=docProps/app.xml><?xml version="1.0" encoding="utf-8"?>
<Properties xmlns="http://schemas.openxmlformats.org/officeDocument/2006/extended-properties" xmlns:vt="http://schemas.openxmlformats.org/officeDocument/2006/docPropsVTypes">
  <Template/>
  <TotalTime>1595</TotalTime>
  <Words>1295</Words>
  <Application>Microsoft Office PowerPoint</Application>
  <PresentationFormat>Widescreen</PresentationFormat>
  <Paragraphs>164</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Abadi</vt:lpstr>
      <vt:lpstr>Arial</vt:lpstr>
      <vt:lpstr>Calibri</vt:lpstr>
      <vt:lpstr>Calibri Light</vt:lpstr>
      <vt:lpstr>Times New Roman</vt:lpstr>
      <vt:lpstr>Office Theme</vt:lpstr>
      <vt:lpstr>Kentucky  Public Drinking Water System  Capacity Development Annual Report Federal Fiscal Year 2023 </vt:lpstr>
      <vt:lpstr>Capacity Development </vt:lpstr>
      <vt:lpstr>Program History</vt:lpstr>
      <vt:lpstr>Violation Trends</vt:lpstr>
      <vt:lpstr>TMF Capacity Assessment</vt:lpstr>
      <vt:lpstr>PowerPoint Presentation</vt:lpstr>
      <vt:lpstr>Community Public Drinking Water System TMF Capacity </vt:lpstr>
      <vt:lpstr>Community Public Drinking Water System TMF Capacity by Population </vt:lpstr>
      <vt:lpstr>Looking Ahead</vt:lpstr>
    </vt:vector>
  </TitlesOfParts>
  <Company>Commonwealth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Public Drinking Water System  Capacity Development Annual Report Federal Fiscal Year 2023</dc:title>
  <dc:creator>Neal, Russell S (EEC)</dc:creator>
  <cp:lastModifiedBy>Becker, Jory (EEC)</cp:lastModifiedBy>
  <cp:revision>6</cp:revision>
  <dcterms:created xsi:type="dcterms:W3CDTF">2024-01-04T20:09:19Z</dcterms:created>
  <dcterms:modified xsi:type="dcterms:W3CDTF">2024-01-08T19:39:45Z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0x0101000309198F66888D4FAF60BF3DB19ECCEA</vt:lpwstr>
  </property>
</Properties>
</file>