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Ultra" panose="020B060402020202020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ab5c34ba18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ab5c34ba18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ab5c34ba18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ab5c34ba18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b5c34ba18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ab5c34ba18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ab5c34ba18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2ab5c34ba18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b5c34ba18_0_1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ab5c34ba18_0_1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b5c34ba18_0_1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2ab5c34ba18_0_1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ab5c34ba18_0_1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2ab5c34ba18_0_1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ab5c34ba18_0_1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ab5c34ba18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ab5c34ba18_0_1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2ab5c34ba18_0_1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exu3iCpHfdQ?feature=oembed" TargetMode="External"/><Relationship Id="rId6" Type="http://schemas.openxmlformats.org/officeDocument/2006/relationships/hyperlink" Target="https://youtu.be/exu3iCpHfdQ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mailto:cortni.edwards@ky.gov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elizabeth.dowling@ky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6113608" y="-314221"/>
            <a:ext cx="3431960" cy="5658593"/>
          </a:xfrm>
          <a:custGeom>
            <a:avLst/>
            <a:gdLst/>
            <a:ahLst/>
            <a:cxnLst/>
            <a:rect l="l" t="t" r="r" b="b"/>
            <a:pathLst>
              <a:path w="6863919" h="11317185" extrusionOk="0">
                <a:moveTo>
                  <a:pt x="0" y="0"/>
                </a:moveTo>
                <a:lnTo>
                  <a:pt x="6863919" y="0"/>
                </a:lnTo>
                <a:lnTo>
                  <a:pt x="6863919" y="11317185"/>
                </a:lnTo>
                <a:lnTo>
                  <a:pt x="0" y="11317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0" name="Google Shape;130;p25"/>
          <p:cNvSpPr/>
          <p:nvPr/>
        </p:nvSpPr>
        <p:spPr>
          <a:xfrm>
            <a:off x="5614851" y="-314221"/>
            <a:ext cx="3824397" cy="5522595"/>
          </a:xfrm>
          <a:custGeom>
            <a:avLst/>
            <a:gdLst/>
            <a:ahLst/>
            <a:cxnLst/>
            <a:rect l="l" t="t" r="r" b="b"/>
            <a:pathLst>
              <a:path w="7648793" h="11045189" extrusionOk="0">
                <a:moveTo>
                  <a:pt x="0" y="0"/>
                </a:moveTo>
                <a:lnTo>
                  <a:pt x="7648794" y="0"/>
                </a:lnTo>
                <a:lnTo>
                  <a:pt x="7648794" y="11045189"/>
                </a:lnTo>
                <a:lnTo>
                  <a:pt x="0" y="11045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31" name="Google Shape;131;p25"/>
          <p:cNvGrpSpPr/>
          <p:nvPr/>
        </p:nvGrpSpPr>
        <p:grpSpPr>
          <a:xfrm>
            <a:off x="7599554" y="514350"/>
            <a:ext cx="1030143" cy="1030143"/>
            <a:chOff x="0" y="0"/>
            <a:chExt cx="812800" cy="812800"/>
          </a:xfrm>
        </p:grpSpPr>
        <p:sp>
          <p:nvSpPr>
            <p:cNvPr id="132" name="Google Shape;132;p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 cmpd="sng">
              <a:solidFill>
                <a:srgbClr val="F2BC5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25"/>
          <p:cNvSpPr/>
          <p:nvPr/>
        </p:nvSpPr>
        <p:spPr>
          <a:xfrm>
            <a:off x="-480175" y="-61687"/>
            <a:ext cx="1377636" cy="1487003"/>
          </a:xfrm>
          <a:custGeom>
            <a:avLst/>
            <a:gdLst/>
            <a:ahLst/>
            <a:cxnLst/>
            <a:rect l="l" t="t" r="r" b="b"/>
            <a:pathLst>
              <a:path w="918424" h="996317" extrusionOk="0">
                <a:moveTo>
                  <a:pt x="0" y="0"/>
                </a:moveTo>
                <a:lnTo>
                  <a:pt x="918424" y="0"/>
                </a:lnTo>
                <a:lnTo>
                  <a:pt x="918424" y="996317"/>
                </a:lnTo>
                <a:lnTo>
                  <a:pt x="0" y="996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25"/>
          <p:cNvSpPr txBox="1"/>
          <p:nvPr/>
        </p:nvSpPr>
        <p:spPr>
          <a:xfrm>
            <a:off x="143775" y="1724850"/>
            <a:ext cx="5471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449687"/>
                </a:solidFill>
                <a:latin typeface="Ultra"/>
                <a:ea typeface="Ultra"/>
                <a:cs typeface="Ultra"/>
                <a:sym typeface="Ultra"/>
              </a:rPr>
              <a:t>Check Your Pipes</a:t>
            </a:r>
            <a:endParaRPr sz="39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36" name="Google Shape;136;p25"/>
          <p:cNvSpPr txBox="1"/>
          <p:nvPr/>
        </p:nvSpPr>
        <p:spPr>
          <a:xfrm>
            <a:off x="1385800" y="2256476"/>
            <a:ext cx="41682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7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72040"/>
                </a:solidFill>
              </a:rPr>
              <a:t>Kentucky</a:t>
            </a:r>
            <a:endParaRPr sz="4200">
              <a:solidFill>
                <a:srgbClr val="072040"/>
              </a:solidFill>
            </a:endParaRPr>
          </a:p>
        </p:txBody>
      </p:sp>
      <p:sp>
        <p:nvSpPr>
          <p:cNvPr id="137" name="Google Shape;137;p25"/>
          <p:cNvSpPr txBox="1"/>
          <p:nvPr/>
        </p:nvSpPr>
        <p:spPr>
          <a:xfrm>
            <a:off x="7722687" y="730164"/>
            <a:ext cx="783900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000000"/>
                </a:solidFill>
              </a:rPr>
              <a:t>20</a:t>
            </a:r>
            <a:endParaRPr sz="1600" b="1"/>
          </a:p>
          <a:p>
            <a:pPr marL="0" marR="0" lvl="0" indent="0" algn="ctr" rtl="0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000000"/>
                </a:solidFill>
              </a:rPr>
              <a:t>2</a:t>
            </a:r>
            <a:r>
              <a:rPr lang="en" sz="1600" b="1"/>
              <a:t>3</a:t>
            </a:r>
            <a:endParaRPr sz="1600" b="1"/>
          </a:p>
        </p:txBody>
      </p:sp>
      <p:sp>
        <p:nvSpPr>
          <p:cNvPr id="138" name="Google Shape;138;p25"/>
          <p:cNvSpPr txBox="1"/>
          <p:nvPr/>
        </p:nvSpPr>
        <p:spPr>
          <a:xfrm>
            <a:off x="3637750" y="4918800"/>
            <a:ext cx="31917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Cortni Edwards, Environmental Scientist Advisor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6"/>
          <p:cNvGrpSpPr/>
          <p:nvPr/>
        </p:nvGrpSpPr>
        <p:grpSpPr>
          <a:xfrm>
            <a:off x="5976938" y="1519790"/>
            <a:ext cx="890585" cy="890585"/>
            <a:chOff x="0" y="0"/>
            <a:chExt cx="812800" cy="812800"/>
          </a:xfrm>
        </p:grpSpPr>
        <p:sp>
          <p:nvSpPr>
            <p:cNvPr id="144" name="Google Shape;144;p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26"/>
          <p:cNvGrpSpPr/>
          <p:nvPr/>
        </p:nvGrpSpPr>
        <p:grpSpPr>
          <a:xfrm>
            <a:off x="8780076" y="4047557"/>
            <a:ext cx="581640" cy="581640"/>
            <a:chOff x="0" y="0"/>
            <a:chExt cx="812800" cy="812800"/>
          </a:xfrm>
        </p:grpSpPr>
        <p:sp>
          <p:nvSpPr>
            <p:cNvPr id="147" name="Google Shape;147;p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6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26"/>
          <p:cNvSpPr txBox="1"/>
          <p:nvPr/>
        </p:nvSpPr>
        <p:spPr>
          <a:xfrm>
            <a:off x="619046" y="1877250"/>
            <a:ext cx="79059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072040"/>
                </a:solidFill>
                <a:latin typeface="Ultra"/>
                <a:ea typeface="Ultra"/>
                <a:cs typeface="Ultra"/>
                <a:sym typeface="Ultra"/>
              </a:rPr>
              <a:t>CYP KY Initiative</a:t>
            </a:r>
            <a:endParaRPr sz="1500">
              <a:solidFill>
                <a:srgbClr val="07204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50" name="Google Shape;150;p26"/>
          <p:cNvSpPr txBox="1"/>
          <p:nvPr/>
        </p:nvSpPr>
        <p:spPr>
          <a:xfrm>
            <a:off x="1867975" y="2527113"/>
            <a:ext cx="476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Ultra"/>
                <a:ea typeface="Ultra"/>
                <a:cs typeface="Ultra"/>
                <a:sym typeface="Ultra"/>
              </a:rPr>
              <a:t>Brand</a:t>
            </a:r>
            <a:r>
              <a:rPr lang="en" sz="2400" dirty="0"/>
              <a:t> BUILDING</a:t>
            </a:r>
            <a:endParaRPr sz="2400" dirty="0"/>
          </a:p>
        </p:txBody>
      </p:sp>
      <p:sp>
        <p:nvSpPr>
          <p:cNvPr id="151" name="Google Shape;151;p26"/>
          <p:cNvSpPr txBox="1"/>
          <p:nvPr/>
        </p:nvSpPr>
        <p:spPr>
          <a:xfrm>
            <a:off x="5916575" y="4296175"/>
            <a:ext cx="2863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Special thanks to Dale Booth, Joanna Ashford, Elizabeth Dowling, Kirsten Delamarter, Alicia Jacobs, and the amazing group of interns we had assisting this project!</a:t>
            </a:r>
            <a:endParaRPr sz="1000"/>
          </a:p>
        </p:txBody>
      </p:sp>
      <p:sp>
        <p:nvSpPr>
          <p:cNvPr id="152" name="Google Shape;152;p26"/>
          <p:cNvSpPr/>
          <p:nvPr/>
        </p:nvSpPr>
        <p:spPr>
          <a:xfrm rot="-5400000">
            <a:off x="6235490" y="-1948855"/>
            <a:ext cx="4712398" cy="2739243"/>
          </a:xfrm>
          <a:custGeom>
            <a:avLst/>
            <a:gdLst/>
            <a:ahLst/>
            <a:cxnLst/>
            <a:rect l="l" t="t" r="r" b="b"/>
            <a:pathLst>
              <a:path w="9424796" h="5478486" extrusionOk="0">
                <a:moveTo>
                  <a:pt x="0" y="0"/>
                </a:moveTo>
                <a:lnTo>
                  <a:pt x="9424796" y="0"/>
                </a:lnTo>
                <a:lnTo>
                  <a:pt x="9424796" y="5478486"/>
                </a:lnTo>
                <a:lnTo>
                  <a:pt x="0" y="5478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2657"/>
            </a:stretch>
          </a:blipFill>
          <a:ln>
            <a:noFill/>
          </a:ln>
        </p:spPr>
      </p:sp>
      <p:sp>
        <p:nvSpPr>
          <p:cNvPr id="153" name="Google Shape;153;p26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4" name="Google Shape;154;p26"/>
          <p:cNvSpPr txBox="1"/>
          <p:nvPr/>
        </p:nvSpPr>
        <p:spPr>
          <a:xfrm rot="1210938">
            <a:off x="5869780" y="1456479"/>
            <a:ext cx="1356489" cy="44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49687"/>
                </a:solidFill>
              </a:rPr>
              <a:t>Lead &amp; Copper Rule Revision</a:t>
            </a:r>
            <a:endParaRPr sz="1200" b="1"/>
          </a:p>
        </p:txBody>
      </p:sp>
      <p:sp>
        <p:nvSpPr>
          <p:cNvPr id="155" name="Google Shape;155;p26"/>
          <p:cNvSpPr txBox="1"/>
          <p:nvPr/>
        </p:nvSpPr>
        <p:spPr>
          <a:xfrm>
            <a:off x="1798050" y="2896425"/>
            <a:ext cx="4394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Resource</a:t>
            </a:r>
            <a:r>
              <a:rPr lang="en" sz="2400" dirty="0">
                <a:solidFill>
                  <a:schemeClr val="dk1"/>
                </a:solidFill>
              </a:rPr>
              <a:t> DEVELOPMENT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1798050" y="3349525"/>
            <a:ext cx="300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Rollout</a:t>
            </a:r>
            <a:endParaRPr sz="16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27"/>
          <p:cNvGrpSpPr/>
          <p:nvPr/>
        </p:nvGrpSpPr>
        <p:grpSpPr>
          <a:xfrm>
            <a:off x="8780076" y="4047557"/>
            <a:ext cx="581640" cy="581640"/>
            <a:chOff x="0" y="0"/>
            <a:chExt cx="812800" cy="812800"/>
          </a:xfrm>
        </p:grpSpPr>
        <p:sp>
          <p:nvSpPr>
            <p:cNvPr id="162" name="Google Shape;162;p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7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27"/>
          <p:cNvSpPr txBox="1"/>
          <p:nvPr/>
        </p:nvSpPr>
        <p:spPr>
          <a:xfrm>
            <a:off x="186471" y="38850"/>
            <a:ext cx="79059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Ultra"/>
                <a:ea typeface="Ultra"/>
                <a:cs typeface="Ultra"/>
                <a:sym typeface="Ultra"/>
              </a:rPr>
              <a:t>Brand</a:t>
            </a:r>
            <a:r>
              <a:rPr lang="en" sz="3000"/>
              <a:t> BUILDING</a:t>
            </a:r>
            <a:endParaRPr sz="3000"/>
          </a:p>
        </p:txBody>
      </p:sp>
      <p:sp>
        <p:nvSpPr>
          <p:cNvPr id="165" name="Google Shape;165;p27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500" y="610400"/>
            <a:ext cx="7068649" cy="2367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7" name="Google Shape;1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137" y="1905326"/>
            <a:ext cx="5159316" cy="1909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8" name="Google Shape;16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1625" y="2345370"/>
            <a:ext cx="5159327" cy="19095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9" name="Google Shape;16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1850" y="2767350"/>
            <a:ext cx="5159327" cy="19095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0" name="Google Shape;17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8661" y="3233950"/>
            <a:ext cx="5159311" cy="1909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1" name="Google Shape;171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05325" y="271600"/>
            <a:ext cx="2205358" cy="115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56875" y="271600"/>
            <a:ext cx="1155450" cy="11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/>
          <p:nvPr/>
        </p:nvSpPr>
        <p:spPr>
          <a:xfrm>
            <a:off x="2212450" y="1267475"/>
            <a:ext cx="2040000" cy="1304400"/>
          </a:xfrm>
          <a:prstGeom prst="ellipse">
            <a:avLst/>
          </a:prstGeom>
          <a:noFill/>
          <a:ln w="114300" cap="flat" cmpd="sng">
            <a:solidFill>
              <a:srgbClr val="55B3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8"/>
          <p:cNvGrpSpPr/>
          <p:nvPr/>
        </p:nvGrpSpPr>
        <p:grpSpPr>
          <a:xfrm>
            <a:off x="514098" y="1263026"/>
            <a:ext cx="2473948" cy="2859937"/>
            <a:chOff x="0" y="-47625"/>
            <a:chExt cx="1127700" cy="1414200"/>
          </a:xfrm>
        </p:grpSpPr>
        <p:sp>
          <p:nvSpPr>
            <p:cNvPr id="179" name="Google Shape;179;p28"/>
            <p:cNvSpPr/>
            <p:nvPr/>
          </p:nvSpPr>
          <p:spPr>
            <a:xfrm>
              <a:off x="0" y="0"/>
              <a:ext cx="1127634" cy="1366473"/>
            </a:xfrm>
            <a:custGeom>
              <a:avLst/>
              <a:gdLst/>
              <a:ahLst/>
              <a:cxnLst/>
              <a:rect l="l" t="t" r="r" b="b"/>
              <a:pathLst>
                <a:path w="1127634" h="1366473" extrusionOk="0">
                  <a:moveTo>
                    <a:pt x="0" y="0"/>
                  </a:moveTo>
                  <a:lnTo>
                    <a:pt x="1127634" y="0"/>
                  </a:lnTo>
                  <a:lnTo>
                    <a:pt x="1127634" y="1366473"/>
                  </a:lnTo>
                  <a:lnTo>
                    <a:pt x="0" y="1366473"/>
                  </a:lnTo>
                  <a:close/>
                </a:path>
              </a:pathLst>
            </a:custGeom>
            <a:solidFill>
              <a:srgbClr val="449687"/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</p:sp>
        <p:sp>
          <p:nvSpPr>
            <p:cNvPr id="180" name="Google Shape;180;p28"/>
            <p:cNvSpPr txBox="1"/>
            <p:nvPr/>
          </p:nvSpPr>
          <p:spPr>
            <a:xfrm>
              <a:off x="0" y="-47625"/>
              <a:ext cx="1127700" cy="1414200"/>
            </a:xfrm>
            <a:prstGeom prst="rect">
              <a:avLst/>
            </a:prstGeom>
            <a:noFill/>
            <a:ln>
              <a:noFill/>
            </a:ln>
            <a:effectLst>
              <a:reflection dist="38100" dir="5400000" fadeDir="5400012" sy="-100000" algn="bl" rotWithShape="0"/>
            </a:effectLst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28"/>
          <p:cNvGrpSpPr/>
          <p:nvPr/>
        </p:nvGrpSpPr>
        <p:grpSpPr>
          <a:xfrm>
            <a:off x="3381601" y="1263023"/>
            <a:ext cx="2380800" cy="2859937"/>
            <a:chOff x="0" y="-47625"/>
            <a:chExt cx="1127700" cy="1414200"/>
          </a:xfrm>
        </p:grpSpPr>
        <p:sp>
          <p:nvSpPr>
            <p:cNvPr id="182" name="Google Shape;182;p28"/>
            <p:cNvSpPr/>
            <p:nvPr/>
          </p:nvSpPr>
          <p:spPr>
            <a:xfrm>
              <a:off x="0" y="0"/>
              <a:ext cx="1127634" cy="1366473"/>
            </a:xfrm>
            <a:custGeom>
              <a:avLst/>
              <a:gdLst/>
              <a:ahLst/>
              <a:cxnLst/>
              <a:rect l="l" t="t" r="r" b="b"/>
              <a:pathLst>
                <a:path w="1127634" h="1366473" extrusionOk="0">
                  <a:moveTo>
                    <a:pt x="0" y="0"/>
                  </a:moveTo>
                  <a:lnTo>
                    <a:pt x="1127634" y="0"/>
                  </a:lnTo>
                  <a:lnTo>
                    <a:pt x="1127634" y="1366473"/>
                  </a:lnTo>
                  <a:lnTo>
                    <a:pt x="0" y="1366473"/>
                  </a:ln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</p:sp>
        <p:sp>
          <p:nvSpPr>
            <p:cNvPr id="183" name="Google Shape;183;p28"/>
            <p:cNvSpPr txBox="1"/>
            <p:nvPr/>
          </p:nvSpPr>
          <p:spPr>
            <a:xfrm>
              <a:off x="0" y="-47625"/>
              <a:ext cx="1127700" cy="1414200"/>
            </a:xfrm>
            <a:prstGeom prst="rect">
              <a:avLst/>
            </a:prstGeom>
            <a:noFill/>
            <a:ln>
              <a:noFill/>
            </a:ln>
            <a:effectLst>
              <a:reflection dist="38100" dir="5400000" fadeDir="5400012" sy="-100000" algn="bl" rotWithShape="0"/>
            </a:effectLst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28"/>
          <p:cNvGrpSpPr/>
          <p:nvPr/>
        </p:nvGrpSpPr>
        <p:grpSpPr>
          <a:xfrm>
            <a:off x="6345075" y="1263023"/>
            <a:ext cx="2284269" cy="2859937"/>
            <a:chOff x="0" y="-47625"/>
            <a:chExt cx="1127700" cy="1414200"/>
          </a:xfrm>
        </p:grpSpPr>
        <p:sp>
          <p:nvSpPr>
            <p:cNvPr id="185" name="Google Shape;185;p28"/>
            <p:cNvSpPr/>
            <p:nvPr/>
          </p:nvSpPr>
          <p:spPr>
            <a:xfrm>
              <a:off x="0" y="0"/>
              <a:ext cx="1127634" cy="1366473"/>
            </a:xfrm>
            <a:custGeom>
              <a:avLst/>
              <a:gdLst/>
              <a:ahLst/>
              <a:cxnLst/>
              <a:rect l="l" t="t" r="r" b="b"/>
              <a:pathLst>
                <a:path w="1127634" h="1366473" extrusionOk="0">
                  <a:moveTo>
                    <a:pt x="0" y="0"/>
                  </a:moveTo>
                  <a:lnTo>
                    <a:pt x="1127634" y="0"/>
                  </a:lnTo>
                  <a:lnTo>
                    <a:pt x="1127634" y="1366473"/>
                  </a:lnTo>
                  <a:lnTo>
                    <a:pt x="0" y="1366473"/>
                  </a:lnTo>
                  <a:close/>
                </a:path>
              </a:pathLst>
            </a:custGeom>
            <a:solidFill>
              <a:srgbClr val="449687"/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</p:sp>
        <p:sp>
          <p:nvSpPr>
            <p:cNvPr id="186" name="Google Shape;186;p28"/>
            <p:cNvSpPr txBox="1"/>
            <p:nvPr/>
          </p:nvSpPr>
          <p:spPr>
            <a:xfrm>
              <a:off x="0" y="-47625"/>
              <a:ext cx="1127700" cy="1414200"/>
            </a:xfrm>
            <a:prstGeom prst="rect">
              <a:avLst/>
            </a:prstGeom>
            <a:noFill/>
            <a:ln>
              <a:noFill/>
            </a:ln>
            <a:effectLst>
              <a:reflection dist="38100" dir="5400000" fadeDir="5400012" sy="-100000" algn="bl" rotWithShape="0"/>
            </a:effectLst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28"/>
          <p:cNvSpPr txBox="1"/>
          <p:nvPr/>
        </p:nvSpPr>
        <p:spPr>
          <a:xfrm>
            <a:off x="514099" y="141425"/>
            <a:ext cx="3784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latin typeface="Ultra"/>
                <a:ea typeface="Ultra"/>
                <a:cs typeface="Ultra"/>
                <a:sym typeface="Ultra"/>
              </a:rPr>
              <a:t>Resource</a:t>
            </a:r>
            <a:endParaRPr sz="4300"/>
          </a:p>
        </p:txBody>
      </p:sp>
      <p:sp>
        <p:nvSpPr>
          <p:cNvPr id="188" name="Google Shape;188;p28"/>
          <p:cNvSpPr txBox="1"/>
          <p:nvPr/>
        </p:nvSpPr>
        <p:spPr>
          <a:xfrm>
            <a:off x="4488741" y="141425"/>
            <a:ext cx="4140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DEVELOPMENT</a:t>
            </a:r>
            <a:endParaRPr sz="4200"/>
          </a:p>
        </p:txBody>
      </p:sp>
      <p:grpSp>
        <p:nvGrpSpPr>
          <p:cNvPr id="189" name="Google Shape;189;p28"/>
          <p:cNvGrpSpPr/>
          <p:nvPr/>
        </p:nvGrpSpPr>
        <p:grpSpPr>
          <a:xfrm>
            <a:off x="8789601" y="4047557"/>
            <a:ext cx="581640" cy="581640"/>
            <a:chOff x="0" y="0"/>
            <a:chExt cx="812800" cy="812800"/>
          </a:xfrm>
        </p:grpSpPr>
        <p:sp>
          <p:nvSpPr>
            <p:cNvPr id="190" name="Google Shape;190;p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28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93" name="Google Shape;1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0452" y="1111025"/>
            <a:ext cx="1401225" cy="34574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4" name="Google Shape;19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5626" y="898863"/>
            <a:ext cx="1792725" cy="38818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5" name="Google Shape;19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6600" y="1222974"/>
            <a:ext cx="1401225" cy="32336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6" name="Google Shape;196;p28"/>
          <p:cNvSpPr txBox="1"/>
          <p:nvPr/>
        </p:nvSpPr>
        <p:spPr>
          <a:xfrm>
            <a:off x="3037925" y="4677325"/>
            <a:ext cx="29679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bit.ly/cyptoolkit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C4AB1A5-1286-4E8A-9A8C-74E267358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3275" y="4163009"/>
            <a:ext cx="700719" cy="863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 rot="10800000">
            <a:off x="4178672" y="-12308"/>
            <a:ext cx="4631953" cy="4648858"/>
          </a:xfrm>
          <a:custGeom>
            <a:avLst/>
            <a:gdLst/>
            <a:ahLst/>
            <a:cxnLst/>
            <a:rect l="l" t="t" r="r" b="b"/>
            <a:pathLst>
              <a:path w="9263906" h="9297716" extrusionOk="0">
                <a:moveTo>
                  <a:pt x="0" y="0"/>
                </a:moveTo>
                <a:lnTo>
                  <a:pt x="9263906" y="0"/>
                </a:lnTo>
                <a:lnTo>
                  <a:pt x="9263906" y="9297715"/>
                </a:lnTo>
                <a:lnTo>
                  <a:pt x="0" y="9297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02" name="Google Shape;202;p29"/>
          <p:cNvGrpSpPr/>
          <p:nvPr/>
        </p:nvGrpSpPr>
        <p:grpSpPr>
          <a:xfrm>
            <a:off x="-165442" y="3339903"/>
            <a:ext cx="4521223" cy="259623"/>
            <a:chOff x="0" y="-47625"/>
            <a:chExt cx="2680832" cy="153942"/>
          </a:xfrm>
        </p:grpSpPr>
        <p:sp>
          <p:nvSpPr>
            <p:cNvPr id="203" name="Google Shape;203;p29"/>
            <p:cNvSpPr/>
            <p:nvPr/>
          </p:nvSpPr>
          <p:spPr>
            <a:xfrm>
              <a:off x="0" y="0"/>
              <a:ext cx="2680832" cy="106317"/>
            </a:xfrm>
            <a:custGeom>
              <a:avLst/>
              <a:gdLst/>
              <a:ahLst/>
              <a:cxnLst/>
              <a:rect l="l" t="t" r="r" b="b"/>
              <a:pathLst>
                <a:path w="2680832" h="106317" extrusionOk="0">
                  <a:moveTo>
                    <a:pt x="0" y="0"/>
                  </a:moveTo>
                  <a:lnTo>
                    <a:pt x="2680832" y="0"/>
                  </a:lnTo>
                  <a:lnTo>
                    <a:pt x="2680832" y="106317"/>
                  </a:lnTo>
                  <a:lnTo>
                    <a:pt x="0" y="106317"/>
                  </a:lnTo>
                  <a:close/>
                </a:path>
              </a:pathLst>
            </a:custGeom>
            <a:solidFill>
              <a:srgbClr val="449687"/>
            </a:solidFill>
            <a:ln>
              <a:noFill/>
            </a:ln>
          </p:spPr>
        </p:sp>
        <p:sp>
          <p:nvSpPr>
            <p:cNvPr id="204" name="Google Shape;204;p29"/>
            <p:cNvSpPr txBox="1"/>
            <p:nvPr/>
          </p:nvSpPr>
          <p:spPr>
            <a:xfrm>
              <a:off x="0" y="-47625"/>
              <a:ext cx="2680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29"/>
          <p:cNvGrpSpPr/>
          <p:nvPr/>
        </p:nvGrpSpPr>
        <p:grpSpPr>
          <a:xfrm>
            <a:off x="-73029" y="3696056"/>
            <a:ext cx="4387300" cy="264339"/>
            <a:chOff x="0" y="-47625"/>
            <a:chExt cx="2601423" cy="156738"/>
          </a:xfrm>
        </p:grpSpPr>
        <p:sp>
          <p:nvSpPr>
            <p:cNvPr id="206" name="Google Shape;206;p29"/>
            <p:cNvSpPr/>
            <p:nvPr/>
          </p:nvSpPr>
          <p:spPr>
            <a:xfrm>
              <a:off x="0" y="0"/>
              <a:ext cx="2601423" cy="109113"/>
            </a:xfrm>
            <a:custGeom>
              <a:avLst/>
              <a:gdLst/>
              <a:ahLst/>
              <a:cxnLst/>
              <a:rect l="l" t="t" r="r" b="b"/>
              <a:pathLst>
                <a:path w="2601423" h="109113" extrusionOk="0">
                  <a:moveTo>
                    <a:pt x="0" y="0"/>
                  </a:moveTo>
                  <a:lnTo>
                    <a:pt x="2601423" y="0"/>
                  </a:lnTo>
                  <a:lnTo>
                    <a:pt x="2601423" y="109113"/>
                  </a:lnTo>
                  <a:lnTo>
                    <a:pt x="0" y="109113"/>
                  </a:ln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</p:sp>
        <p:sp>
          <p:nvSpPr>
            <p:cNvPr id="207" name="Google Shape;207;p29"/>
            <p:cNvSpPr txBox="1"/>
            <p:nvPr/>
          </p:nvSpPr>
          <p:spPr>
            <a:xfrm>
              <a:off x="0" y="-47625"/>
              <a:ext cx="2601300" cy="1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29"/>
          <p:cNvGrpSpPr/>
          <p:nvPr/>
        </p:nvGrpSpPr>
        <p:grpSpPr>
          <a:xfrm>
            <a:off x="-73029" y="4026907"/>
            <a:ext cx="4293492" cy="259623"/>
            <a:chOff x="0" y="-47625"/>
            <a:chExt cx="2545800" cy="153942"/>
          </a:xfrm>
        </p:grpSpPr>
        <p:sp>
          <p:nvSpPr>
            <p:cNvPr id="209" name="Google Shape;209;p29"/>
            <p:cNvSpPr/>
            <p:nvPr/>
          </p:nvSpPr>
          <p:spPr>
            <a:xfrm>
              <a:off x="0" y="0"/>
              <a:ext cx="2545760" cy="106317"/>
            </a:xfrm>
            <a:custGeom>
              <a:avLst/>
              <a:gdLst/>
              <a:ahLst/>
              <a:cxnLst/>
              <a:rect l="l" t="t" r="r" b="b"/>
              <a:pathLst>
                <a:path w="2545760" h="106317" extrusionOk="0">
                  <a:moveTo>
                    <a:pt x="0" y="0"/>
                  </a:moveTo>
                  <a:lnTo>
                    <a:pt x="2545760" y="0"/>
                  </a:lnTo>
                  <a:lnTo>
                    <a:pt x="2545760" y="106317"/>
                  </a:lnTo>
                  <a:lnTo>
                    <a:pt x="0" y="106317"/>
                  </a:lnTo>
                  <a:close/>
                </a:path>
              </a:pathLst>
            </a:custGeom>
            <a:solidFill>
              <a:srgbClr val="55B3D9"/>
            </a:solidFill>
            <a:ln>
              <a:noFill/>
            </a:ln>
          </p:spPr>
        </p:sp>
        <p:sp>
          <p:nvSpPr>
            <p:cNvPr id="210" name="Google Shape;210;p29"/>
            <p:cNvSpPr txBox="1"/>
            <p:nvPr/>
          </p:nvSpPr>
          <p:spPr>
            <a:xfrm>
              <a:off x="0" y="-47625"/>
              <a:ext cx="2545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29"/>
          <p:cNvGrpSpPr/>
          <p:nvPr/>
        </p:nvGrpSpPr>
        <p:grpSpPr>
          <a:xfrm>
            <a:off x="-73029" y="4376926"/>
            <a:ext cx="4323041" cy="251584"/>
            <a:chOff x="0" y="-47625"/>
            <a:chExt cx="2563321" cy="149175"/>
          </a:xfrm>
        </p:grpSpPr>
        <p:sp>
          <p:nvSpPr>
            <p:cNvPr id="212" name="Google Shape;212;p29"/>
            <p:cNvSpPr/>
            <p:nvPr/>
          </p:nvSpPr>
          <p:spPr>
            <a:xfrm>
              <a:off x="0" y="0"/>
              <a:ext cx="2563321" cy="101550"/>
            </a:xfrm>
            <a:custGeom>
              <a:avLst/>
              <a:gdLst/>
              <a:ahLst/>
              <a:cxnLst/>
              <a:rect l="l" t="t" r="r" b="b"/>
              <a:pathLst>
                <a:path w="2563321" h="101550" extrusionOk="0">
                  <a:moveTo>
                    <a:pt x="0" y="0"/>
                  </a:moveTo>
                  <a:lnTo>
                    <a:pt x="2563321" y="0"/>
                  </a:lnTo>
                  <a:lnTo>
                    <a:pt x="2563321" y="101550"/>
                  </a:lnTo>
                  <a:lnTo>
                    <a:pt x="0" y="101550"/>
                  </a:ln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</p:sp>
        <p:sp>
          <p:nvSpPr>
            <p:cNvPr id="213" name="Google Shape;213;p29"/>
            <p:cNvSpPr txBox="1"/>
            <p:nvPr/>
          </p:nvSpPr>
          <p:spPr>
            <a:xfrm>
              <a:off x="0" y="-47625"/>
              <a:ext cx="2563200" cy="1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29"/>
          <p:cNvSpPr txBox="1"/>
          <p:nvPr/>
        </p:nvSpPr>
        <p:spPr>
          <a:xfrm>
            <a:off x="514350" y="45600"/>
            <a:ext cx="7086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Rollout</a:t>
            </a:r>
            <a:endParaRPr sz="47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grpSp>
        <p:nvGrpSpPr>
          <p:cNvPr id="215" name="Google Shape;215;p29"/>
          <p:cNvGrpSpPr/>
          <p:nvPr/>
        </p:nvGrpSpPr>
        <p:grpSpPr>
          <a:xfrm>
            <a:off x="8784838" y="4047557"/>
            <a:ext cx="581640" cy="581640"/>
            <a:chOff x="0" y="0"/>
            <a:chExt cx="812800" cy="812800"/>
          </a:xfrm>
        </p:grpSpPr>
        <p:sp>
          <p:nvSpPr>
            <p:cNvPr id="216" name="Google Shape;216;p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29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0" name="Google Shape;220;p29"/>
          <p:cNvSpPr txBox="1"/>
          <p:nvPr/>
        </p:nvSpPr>
        <p:spPr>
          <a:xfrm>
            <a:off x="2897700" y="4628500"/>
            <a:ext cx="33486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bit.ly/checkyourpipesky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" name="Check-Your-Pipes-Kentucky">
            <a:hlinkClick r:id="" action="ppaction://media"/>
            <a:extLst>
              <a:ext uri="{FF2B5EF4-FFF2-40B4-BE49-F238E27FC236}">
                <a16:creationId xmlns:a16="http://schemas.microsoft.com/office/drawing/2014/main" id="{F9CD1F91-1A10-45FB-A273-03287F4A8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700" y="768900"/>
            <a:ext cx="7086600" cy="3986213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CC292804-3A14-487F-B788-0CF0E1B80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0" y="2338935"/>
            <a:ext cx="898851" cy="118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10800000">
            <a:off x="4178672" y="-12308"/>
            <a:ext cx="4631953" cy="4648858"/>
          </a:xfrm>
          <a:custGeom>
            <a:avLst/>
            <a:gdLst/>
            <a:ahLst/>
            <a:cxnLst/>
            <a:rect l="l" t="t" r="r" b="b"/>
            <a:pathLst>
              <a:path w="9263906" h="9297716" extrusionOk="0">
                <a:moveTo>
                  <a:pt x="0" y="0"/>
                </a:moveTo>
                <a:lnTo>
                  <a:pt x="9263906" y="0"/>
                </a:lnTo>
                <a:lnTo>
                  <a:pt x="9263906" y="9297715"/>
                </a:lnTo>
                <a:lnTo>
                  <a:pt x="0" y="9297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26" name="Google Shape;226;p30"/>
          <p:cNvGrpSpPr/>
          <p:nvPr/>
        </p:nvGrpSpPr>
        <p:grpSpPr>
          <a:xfrm>
            <a:off x="-165442" y="3339903"/>
            <a:ext cx="4521223" cy="259623"/>
            <a:chOff x="0" y="-47625"/>
            <a:chExt cx="2680832" cy="153942"/>
          </a:xfrm>
        </p:grpSpPr>
        <p:sp>
          <p:nvSpPr>
            <p:cNvPr id="227" name="Google Shape;227;p30"/>
            <p:cNvSpPr/>
            <p:nvPr/>
          </p:nvSpPr>
          <p:spPr>
            <a:xfrm>
              <a:off x="0" y="0"/>
              <a:ext cx="2680832" cy="106317"/>
            </a:xfrm>
            <a:custGeom>
              <a:avLst/>
              <a:gdLst/>
              <a:ahLst/>
              <a:cxnLst/>
              <a:rect l="l" t="t" r="r" b="b"/>
              <a:pathLst>
                <a:path w="2680832" h="106317" extrusionOk="0">
                  <a:moveTo>
                    <a:pt x="0" y="0"/>
                  </a:moveTo>
                  <a:lnTo>
                    <a:pt x="2680832" y="0"/>
                  </a:lnTo>
                  <a:lnTo>
                    <a:pt x="2680832" y="106317"/>
                  </a:lnTo>
                  <a:lnTo>
                    <a:pt x="0" y="106317"/>
                  </a:lnTo>
                  <a:close/>
                </a:path>
              </a:pathLst>
            </a:custGeom>
            <a:solidFill>
              <a:srgbClr val="449687"/>
            </a:solidFill>
            <a:ln>
              <a:noFill/>
            </a:ln>
          </p:spPr>
        </p:sp>
        <p:sp>
          <p:nvSpPr>
            <p:cNvPr id="228" name="Google Shape;228;p30"/>
            <p:cNvSpPr txBox="1"/>
            <p:nvPr/>
          </p:nvSpPr>
          <p:spPr>
            <a:xfrm>
              <a:off x="0" y="-47625"/>
              <a:ext cx="2680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30"/>
          <p:cNvGrpSpPr/>
          <p:nvPr/>
        </p:nvGrpSpPr>
        <p:grpSpPr>
          <a:xfrm>
            <a:off x="-73029" y="3696056"/>
            <a:ext cx="4387300" cy="264339"/>
            <a:chOff x="0" y="-47625"/>
            <a:chExt cx="2601423" cy="156738"/>
          </a:xfrm>
        </p:grpSpPr>
        <p:sp>
          <p:nvSpPr>
            <p:cNvPr id="230" name="Google Shape;230;p30"/>
            <p:cNvSpPr/>
            <p:nvPr/>
          </p:nvSpPr>
          <p:spPr>
            <a:xfrm>
              <a:off x="0" y="0"/>
              <a:ext cx="2601423" cy="109113"/>
            </a:xfrm>
            <a:custGeom>
              <a:avLst/>
              <a:gdLst/>
              <a:ahLst/>
              <a:cxnLst/>
              <a:rect l="l" t="t" r="r" b="b"/>
              <a:pathLst>
                <a:path w="2601423" h="109113" extrusionOk="0">
                  <a:moveTo>
                    <a:pt x="0" y="0"/>
                  </a:moveTo>
                  <a:lnTo>
                    <a:pt x="2601423" y="0"/>
                  </a:lnTo>
                  <a:lnTo>
                    <a:pt x="2601423" y="109113"/>
                  </a:lnTo>
                  <a:lnTo>
                    <a:pt x="0" y="109113"/>
                  </a:ln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</p:sp>
        <p:sp>
          <p:nvSpPr>
            <p:cNvPr id="231" name="Google Shape;231;p30"/>
            <p:cNvSpPr txBox="1"/>
            <p:nvPr/>
          </p:nvSpPr>
          <p:spPr>
            <a:xfrm>
              <a:off x="0" y="-47625"/>
              <a:ext cx="2601300" cy="1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30"/>
          <p:cNvGrpSpPr/>
          <p:nvPr/>
        </p:nvGrpSpPr>
        <p:grpSpPr>
          <a:xfrm>
            <a:off x="-73029" y="4026907"/>
            <a:ext cx="4293492" cy="259623"/>
            <a:chOff x="0" y="-47625"/>
            <a:chExt cx="2545800" cy="153942"/>
          </a:xfrm>
        </p:grpSpPr>
        <p:sp>
          <p:nvSpPr>
            <p:cNvPr id="233" name="Google Shape;233;p30"/>
            <p:cNvSpPr/>
            <p:nvPr/>
          </p:nvSpPr>
          <p:spPr>
            <a:xfrm>
              <a:off x="0" y="0"/>
              <a:ext cx="2545760" cy="106317"/>
            </a:xfrm>
            <a:custGeom>
              <a:avLst/>
              <a:gdLst/>
              <a:ahLst/>
              <a:cxnLst/>
              <a:rect l="l" t="t" r="r" b="b"/>
              <a:pathLst>
                <a:path w="2545760" h="106317" extrusionOk="0">
                  <a:moveTo>
                    <a:pt x="0" y="0"/>
                  </a:moveTo>
                  <a:lnTo>
                    <a:pt x="2545760" y="0"/>
                  </a:lnTo>
                  <a:lnTo>
                    <a:pt x="2545760" y="106317"/>
                  </a:lnTo>
                  <a:lnTo>
                    <a:pt x="0" y="106317"/>
                  </a:lnTo>
                  <a:close/>
                </a:path>
              </a:pathLst>
            </a:custGeom>
            <a:solidFill>
              <a:srgbClr val="55B3D9"/>
            </a:solidFill>
            <a:ln>
              <a:noFill/>
            </a:ln>
          </p:spPr>
        </p:sp>
        <p:sp>
          <p:nvSpPr>
            <p:cNvPr id="234" name="Google Shape;234;p30"/>
            <p:cNvSpPr txBox="1"/>
            <p:nvPr/>
          </p:nvSpPr>
          <p:spPr>
            <a:xfrm>
              <a:off x="0" y="-47625"/>
              <a:ext cx="2545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30"/>
          <p:cNvGrpSpPr/>
          <p:nvPr/>
        </p:nvGrpSpPr>
        <p:grpSpPr>
          <a:xfrm>
            <a:off x="-73029" y="4376926"/>
            <a:ext cx="4323041" cy="251584"/>
            <a:chOff x="0" y="-47625"/>
            <a:chExt cx="2563321" cy="149175"/>
          </a:xfrm>
        </p:grpSpPr>
        <p:sp>
          <p:nvSpPr>
            <p:cNvPr id="236" name="Google Shape;236;p30"/>
            <p:cNvSpPr/>
            <p:nvPr/>
          </p:nvSpPr>
          <p:spPr>
            <a:xfrm>
              <a:off x="0" y="0"/>
              <a:ext cx="2563321" cy="101550"/>
            </a:xfrm>
            <a:custGeom>
              <a:avLst/>
              <a:gdLst/>
              <a:ahLst/>
              <a:cxnLst/>
              <a:rect l="l" t="t" r="r" b="b"/>
              <a:pathLst>
                <a:path w="2563321" h="101550" extrusionOk="0">
                  <a:moveTo>
                    <a:pt x="0" y="0"/>
                  </a:moveTo>
                  <a:lnTo>
                    <a:pt x="2563321" y="0"/>
                  </a:lnTo>
                  <a:lnTo>
                    <a:pt x="2563321" y="101550"/>
                  </a:lnTo>
                  <a:lnTo>
                    <a:pt x="0" y="101550"/>
                  </a:ln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</p:sp>
        <p:sp>
          <p:nvSpPr>
            <p:cNvPr id="237" name="Google Shape;237;p30"/>
            <p:cNvSpPr txBox="1"/>
            <p:nvPr/>
          </p:nvSpPr>
          <p:spPr>
            <a:xfrm>
              <a:off x="0" y="-47625"/>
              <a:ext cx="2563200" cy="1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30"/>
          <p:cNvSpPr txBox="1"/>
          <p:nvPr/>
        </p:nvSpPr>
        <p:spPr>
          <a:xfrm>
            <a:off x="514350" y="45600"/>
            <a:ext cx="7086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Rollout</a:t>
            </a:r>
            <a:endParaRPr sz="47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grpSp>
        <p:nvGrpSpPr>
          <p:cNvPr id="239" name="Google Shape;239;p30"/>
          <p:cNvGrpSpPr/>
          <p:nvPr/>
        </p:nvGrpSpPr>
        <p:grpSpPr>
          <a:xfrm>
            <a:off x="8784838" y="4047557"/>
            <a:ext cx="581640" cy="581640"/>
            <a:chOff x="0" y="0"/>
            <a:chExt cx="812800" cy="812800"/>
          </a:xfrm>
        </p:grpSpPr>
        <p:sp>
          <p:nvSpPr>
            <p:cNvPr id="240" name="Google Shape;240;p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0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30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3" name="Google Shape;243;p30"/>
          <p:cNvSpPr txBox="1"/>
          <p:nvPr/>
        </p:nvSpPr>
        <p:spPr>
          <a:xfrm>
            <a:off x="2897700" y="4242336"/>
            <a:ext cx="33486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https://youtu.be/exu3iCpHfdQ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2" name="Online Media 1" title="Check Your Pipes, Kentucky!">
            <a:hlinkClick r:id="" action="ppaction://media"/>
            <a:extLst>
              <a:ext uri="{FF2B5EF4-FFF2-40B4-BE49-F238E27FC236}">
                <a16:creationId xmlns:a16="http://schemas.microsoft.com/office/drawing/2014/main" id="{028579D8-7CCB-4865-A0E4-79522C9C72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098055" y="768900"/>
            <a:ext cx="6947890" cy="3925558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0C520609-2296-4D85-88E1-1EE78E48A7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4" y="2212838"/>
            <a:ext cx="985215" cy="1297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32"/>
          <p:cNvGrpSpPr/>
          <p:nvPr/>
        </p:nvGrpSpPr>
        <p:grpSpPr>
          <a:xfrm>
            <a:off x="1181775" y="3171347"/>
            <a:ext cx="2645013" cy="846404"/>
            <a:chOff x="0" y="0"/>
            <a:chExt cx="1792500" cy="573600"/>
          </a:xfrm>
        </p:grpSpPr>
        <p:sp>
          <p:nvSpPr>
            <p:cNvPr id="267" name="Google Shape;267;p32"/>
            <p:cNvSpPr/>
            <p:nvPr/>
          </p:nvSpPr>
          <p:spPr>
            <a:xfrm>
              <a:off x="0" y="0"/>
              <a:ext cx="1792434" cy="573476"/>
            </a:xfrm>
            <a:custGeom>
              <a:avLst/>
              <a:gdLst/>
              <a:ahLst/>
              <a:cxnLst/>
              <a:rect l="l" t="t" r="r" b="b"/>
              <a:pathLst>
                <a:path w="1792434" h="573476" extrusionOk="0">
                  <a:moveTo>
                    <a:pt x="76103" y="0"/>
                  </a:moveTo>
                  <a:lnTo>
                    <a:pt x="1716330" y="0"/>
                  </a:lnTo>
                  <a:cubicBezTo>
                    <a:pt x="1736514" y="0"/>
                    <a:pt x="1755872" y="8018"/>
                    <a:pt x="1770144" y="22290"/>
                  </a:cubicBezTo>
                  <a:cubicBezTo>
                    <a:pt x="1784416" y="36562"/>
                    <a:pt x="1792434" y="55920"/>
                    <a:pt x="1792434" y="76103"/>
                  </a:cubicBezTo>
                  <a:lnTo>
                    <a:pt x="1792434" y="497372"/>
                  </a:lnTo>
                  <a:cubicBezTo>
                    <a:pt x="1792434" y="539403"/>
                    <a:pt x="1758361" y="573476"/>
                    <a:pt x="1716330" y="573476"/>
                  </a:cubicBezTo>
                  <a:lnTo>
                    <a:pt x="76103" y="573476"/>
                  </a:lnTo>
                  <a:cubicBezTo>
                    <a:pt x="34073" y="573476"/>
                    <a:pt x="0" y="539403"/>
                    <a:pt x="0" y="497372"/>
                  </a:cubicBezTo>
                  <a:lnTo>
                    <a:pt x="0" y="76103"/>
                  </a:lnTo>
                  <a:cubicBezTo>
                    <a:pt x="0" y="34073"/>
                    <a:pt x="34073" y="0"/>
                    <a:pt x="76103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 txBox="1"/>
            <p:nvPr/>
          </p:nvSpPr>
          <p:spPr>
            <a:xfrm>
              <a:off x="0" y="0"/>
              <a:ext cx="1792500" cy="5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191919"/>
                  </a:solidFill>
                  <a:latin typeface="Ultra"/>
                  <a:ea typeface="Ultra"/>
                  <a:cs typeface="Ultra"/>
                  <a:sym typeface="Ultra"/>
                </a:rPr>
                <a:t>LCRI</a:t>
              </a:r>
              <a:endParaRPr sz="1300">
                <a:latin typeface="Ultra"/>
                <a:ea typeface="Ultra"/>
                <a:cs typeface="Ultra"/>
                <a:sym typeface="Ultra"/>
              </a:endParaRPr>
            </a:p>
          </p:txBody>
        </p:sp>
      </p:grpSp>
      <p:grpSp>
        <p:nvGrpSpPr>
          <p:cNvPr id="269" name="Google Shape;269;p32"/>
          <p:cNvGrpSpPr/>
          <p:nvPr/>
        </p:nvGrpSpPr>
        <p:grpSpPr>
          <a:xfrm>
            <a:off x="5317273" y="3171347"/>
            <a:ext cx="2645013" cy="846404"/>
            <a:chOff x="0" y="0"/>
            <a:chExt cx="1792500" cy="573600"/>
          </a:xfrm>
        </p:grpSpPr>
        <p:sp>
          <p:nvSpPr>
            <p:cNvPr id="270" name="Google Shape;270;p32"/>
            <p:cNvSpPr/>
            <p:nvPr/>
          </p:nvSpPr>
          <p:spPr>
            <a:xfrm>
              <a:off x="0" y="0"/>
              <a:ext cx="1792434" cy="573476"/>
            </a:xfrm>
            <a:custGeom>
              <a:avLst/>
              <a:gdLst/>
              <a:ahLst/>
              <a:cxnLst/>
              <a:rect l="l" t="t" r="r" b="b"/>
              <a:pathLst>
                <a:path w="1792434" h="573476" extrusionOk="0">
                  <a:moveTo>
                    <a:pt x="76103" y="0"/>
                  </a:moveTo>
                  <a:lnTo>
                    <a:pt x="1716330" y="0"/>
                  </a:lnTo>
                  <a:cubicBezTo>
                    <a:pt x="1736514" y="0"/>
                    <a:pt x="1755872" y="8018"/>
                    <a:pt x="1770144" y="22290"/>
                  </a:cubicBezTo>
                  <a:cubicBezTo>
                    <a:pt x="1784416" y="36562"/>
                    <a:pt x="1792434" y="55920"/>
                    <a:pt x="1792434" y="76103"/>
                  </a:cubicBezTo>
                  <a:lnTo>
                    <a:pt x="1792434" y="497372"/>
                  </a:lnTo>
                  <a:cubicBezTo>
                    <a:pt x="1792434" y="539403"/>
                    <a:pt x="1758361" y="573476"/>
                    <a:pt x="1716330" y="573476"/>
                  </a:cubicBezTo>
                  <a:lnTo>
                    <a:pt x="76103" y="573476"/>
                  </a:lnTo>
                  <a:cubicBezTo>
                    <a:pt x="34073" y="573476"/>
                    <a:pt x="0" y="539403"/>
                    <a:pt x="0" y="497372"/>
                  </a:cubicBezTo>
                  <a:lnTo>
                    <a:pt x="0" y="76103"/>
                  </a:lnTo>
                  <a:cubicBezTo>
                    <a:pt x="0" y="34073"/>
                    <a:pt x="34073" y="0"/>
                    <a:pt x="76103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 txBox="1"/>
            <p:nvPr/>
          </p:nvSpPr>
          <p:spPr>
            <a:xfrm>
              <a:off x="0" y="0"/>
              <a:ext cx="1792500" cy="5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191919"/>
                  </a:solidFill>
                  <a:latin typeface="Ultra"/>
                  <a:ea typeface="Ultra"/>
                  <a:cs typeface="Ultra"/>
                  <a:sym typeface="Ultra"/>
                </a:rPr>
                <a:t>Continued Outreach</a:t>
              </a:r>
              <a:endParaRPr sz="2500">
                <a:latin typeface="Ultra"/>
                <a:ea typeface="Ultra"/>
                <a:cs typeface="Ultra"/>
                <a:sym typeface="Ultra"/>
              </a:endParaRPr>
            </a:p>
          </p:txBody>
        </p:sp>
      </p:grpSp>
      <p:grpSp>
        <p:nvGrpSpPr>
          <p:cNvPr id="272" name="Google Shape;272;p32"/>
          <p:cNvGrpSpPr/>
          <p:nvPr/>
        </p:nvGrpSpPr>
        <p:grpSpPr>
          <a:xfrm>
            <a:off x="-106936" y="-347591"/>
            <a:ext cx="9471617" cy="2297217"/>
            <a:chOff x="0" y="-47625"/>
            <a:chExt cx="4989000" cy="1210017"/>
          </a:xfrm>
        </p:grpSpPr>
        <p:sp>
          <p:nvSpPr>
            <p:cNvPr id="273" name="Google Shape;273;p32"/>
            <p:cNvSpPr/>
            <p:nvPr/>
          </p:nvSpPr>
          <p:spPr>
            <a:xfrm>
              <a:off x="0" y="0"/>
              <a:ext cx="4988909" cy="1162392"/>
            </a:xfrm>
            <a:custGeom>
              <a:avLst/>
              <a:gdLst/>
              <a:ahLst/>
              <a:cxnLst/>
              <a:rect l="l" t="t" r="r" b="b"/>
              <a:pathLst>
                <a:path w="4988909" h="1162392" extrusionOk="0">
                  <a:moveTo>
                    <a:pt x="0" y="0"/>
                  </a:moveTo>
                  <a:lnTo>
                    <a:pt x="4988909" y="0"/>
                  </a:lnTo>
                  <a:lnTo>
                    <a:pt x="4988909" y="1162392"/>
                  </a:lnTo>
                  <a:lnTo>
                    <a:pt x="0" y="1162392"/>
                  </a:lnTo>
                  <a:close/>
                </a:path>
              </a:pathLst>
            </a:custGeom>
            <a:solidFill>
              <a:srgbClr val="449687"/>
            </a:solidFill>
            <a:ln>
              <a:noFill/>
            </a:ln>
          </p:spPr>
        </p:sp>
        <p:sp>
          <p:nvSpPr>
            <p:cNvPr id="274" name="Google Shape;274;p32"/>
            <p:cNvSpPr txBox="1"/>
            <p:nvPr/>
          </p:nvSpPr>
          <p:spPr>
            <a:xfrm>
              <a:off x="0" y="-47625"/>
              <a:ext cx="4989000" cy="12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32"/>
          <p:cNvSpPr/>
          <p:nvPr/>
        </p:nvSpPr>
        <p:spPr>
          <a:xfrm rot="-5400000">
            <a:off x="1173447" y="606742"/>
            <a:ext cx="1041335" cy="3602100"/>
          </a:xfrm>
          <a:custGeom>
            <a:avLst/>
            <a:gdLst/>
            <a:ahLst/>
            <a:cxnLst/>
            <a:rect l="l" t="t" r="r" b="b"/>
            <a:pathLst>
              <a:path w="2082669" h="7204201" extrusionOk="0">
                <a:moveTo>
                  <a:pt x="0" y="0"/>
                </a:moveTo>
                <a:lnTo>
                  <a:pt x="2082669" y="0"/>
                </a:lnTo>
                <a:lnTo>
                  <a:pt x="2082669" y="7204200"/>
                </a:lnTo>
                <a:lnTo>
                  <a:pt x="0" y="7204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6" name="Google Shape;276;p32"/>
          <p:cNvSpPr/>
          <p:nvPr/>
        </p:nvSpPr>
        <p:spPr>
          <a:xfrm rot="-5400000">
            <a:off x="4660125" y="606743"/>
            <a:ext cx="1041335" cy="3602100"/>
          </a:xfrm>
          <a:custGeom>
            <a:avLst/>
            <a:gdLst/>
            <a:ahLst/>
            <a:cxnLst/>
            <a:rect l="l" t="t" r="r" b="b"/>
            <a:pathLst>
              <a:path w="2082669" h="7204201" extrusionOk="0">
                <a:moveTo>
                  <a:pt x="0" y="0"/>
                </a:moveTo>
                <a:lnTo>
                  <a:pt x="2082669" y="0"/>
                </a:lnTo>
                <a:lnTo>
                  <a:pt x="2082669" y="7204200"/>
                </a:lnTo>
                <a:lnTo>
                  <a:pt x="0" y="7204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7" name="Google Shape;277;p32"/>
          <p:cNvSpPr/>
          <p:nvPr/>
        </p:nvSpPr>
        <p:spPr>
          <a:xfrm rot="-5400000">
            <a:off x="8126860" y="606743"/>
            <a:ext cx="1041335" cy="3602100"/>
          </a:xfrm>
          <a:custGeom>
            <a:avLst/>
            <a:gdLst/>
            <a:ahLst/>
            <a:cxnLst/>
            <a:rect l="l" t="t" r="r" b="b"/>
            <a:pathLst>
              <a:path w="2082669" h="7204201" extrusionOk="0">
                <a:moveTo>
                  <a:pt x="0" y="0"/>
                </a:moveTo>
                <a:lnTo>
                  <a:pt x="2082669" y="0"/>
                </a:lnTo>
                <a:lnTo>
                  <a:pt x="2082669" y="7204200"/>
                </a:lnTo>
                <a:lnTo>
                  <a:pt x="0" y="7204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8" name="Google Shape;278;p32"/>
          <p:cNvSpPr/>
          <p:nvPr/>
        </p:nvSpPr>
        <p:spPr>
          <a:xfrm>
            <a:off x="708598" y="3443922"/>
            <a:ext cx="840130" cy="969671"/>
          </a:xfrm>
          <a:custGeom>
            <a:avLst/>
            <a:gdLst/>
            <a:ahLst/>
            <a:cxnLst/>
            <a:rect l="l" t="t" r="r" b="b"/>
            <a:pathLst>
              <a:path w="1680259" h="1939341" extrusionOk="0">
                <a:moveTo>
                  <a:pt x="0" y="0"/>
                </a:moveTo>
                <a:lnTo>
                  <a:pt x="1680259" y="0"/>
                </a:lnTo>
                <a:lnTo>
                  <a:pt x="1680259" y="1939341"/>
                </a:lnTo>
                <a:lnTo>
                  <a:pt x="0" y="1939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" name="Google Shape;279;p32"/>
          <p:cNvSpPr/>
          <p:nvPr/>
        </p:nvSpPr>
        <p:spPr>
          <a:xfrm>
            <a:off x="4892236" y="3443922"/>
            <a:ext cx="948700" cy="902488"/>
          </a:xfrm>
          <a:custGeom>
            <a:avLst/>
            <a:gdLst/>
            <a:ahLst/>
            <a:cxnLst/>
            <a:rect l="l" t="t" r="r" b="b"/>
            <a:pathLst>
              <a:path w="1897400" h="1804976" extrusionOk="0">
                <a:moveTo>
                  <a:pt x="0" y="0"/>
                </a:moveTo>
                <a:lnTo>
                  <a:pt x="1897400" y="0"/>
                </a:lnTo>
                <a:lnTo>
                  <a:pt x="1897400" y="1804976"/>
                </a:lnTo>
                <a:lnTo>
                  <a:pt x="0" y="180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32"/>
          <p:cNvSpPr txBox="1"/>
          <p:nvPr/>
        </p:nvSpPr>
        <p:spPr>
          <a:xfrm>
            <a:off x="514350" y="514350"/>
            <a:ext cx="48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Further </a:t>
            </a:r>
            <a:endParaRPr sz="48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81" name="Google Shape;281;p32"/>
          <p:cNvSpPr txBox="1"/>
          <p:nvPr/>
        </p:nvSpPr>
        <p:spPr>
          <a:xfrm>
            <a:off x="1197354" y="4211161"/>
            <a:ext cx="2613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Adjusting resources as needed</a:t>
            </a:r>
            <a:endParaRPr/>
          </a:p>
        </p:txBody>
      </p:sp>
      <p:sp>
        <p:nvSpPr>
          <p:cNvPr id="282" name="Google Shape;282;p32"/>
          <p:cNvSpPr txBox="1"/>
          <p:nvPr/>
        </p:nvSpPr>
        <p:spPr>
          <a:xfrm>
            <a:off x="1181775" y="4429969"/>
            <a:ext cx="2645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Preparing for compliance dates</a:t>
            </a:r>
            <a:endParaRPr/>
          </a:p>
        </p:txBody>
      </p:sp>
      <p:sp>
        <p:nvSpPr>
          <p:cNvPr id="283" name="Google Shape;283;p32"/>
          <p:cNvSpPr txBox="1"/>
          <p:nvPr/>
        </p:nvSpPr>
        <p:spPr>
          <a:xfrm>
            <a:off x="5317273" y="4211161"/>
            <a:ext cx="2645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with systems statewide</a:t>
            </a:r>
            <a:endParaRPr/>
          </a:p>
        </p:txBody>
      </p:sp>
      <p:sp>
        <p:nvSpPr>
          <p:cNvPr id="284" name="Google Shape;284;p32"/>
          <p:cNvSpPr txBox="1"/>
          <p:nvPr/>
        </p:nvSpPr>
        <p:spPr>
          <a:xfrm>
            <a:off x="5326798" y="4429969"/>
            <a:ext cx="2645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Providing training and guidance</a:t>
            </a:r>
            <a:endParaRPr/>
          </a:p>
        </p:txBody>
      </p:sp>
      <p:sp>
        <p:nvSpPr>
          <p:cNvPr id="285" name="Google Shape;285;p32"/>
          <p:cNvSpPr txBox="1"/>
          <p:nvPr/>
        </p:nvSpPr>
        <p:spPr>
          <a:xfrm>
            <a:off x="1852985" y="1120363"/>
            <a:ext cx="3426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2BC57"/>
                </a:solidFill>
              </a:rPr>
              <a:t>Projects</a:t>
            </a:r>
            <a:endParaRPr sz="700"/>
          </a:p>
        </p:txBody>
      </p:sp>
      <p:grpSp>
        <p:nvGrpSpPr>
          <p:cNvPr id="286" name="Google Shape;286;p32"/>
          <p:cNvGrpSpPr/>
          <p:nvPr/>
        </p:nvGrpSpPr>
        <p:grpSpPr>
          <a:xfrm>
            <a:off x="8782601" y="4047557"/>
            <a:ext cx="581640" cy="581640"/>
            <a:chOff x="0" y="0"/>
            <a:chExt cx="812800" cy="812800"/>
          </a:xfrm>
        </p:grpSpPr>
        <p:sp>
          <p:nvSpPr>
            <p:cNvPr id="287" name="Google Shape;287;p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32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0" name="Google Shape;290;p32"/>
          <p:cNvSpPr/>
          <p:nvPr/>
        </p:nvSpPr>
        <p:spPr>
          <a:xfrm>
            <a:off x="459860" y="1228725"/>
            <a:ext cx="414873" cy="414873"/>
          </a:xfrm>
          <a:custGeom>
            <a:avLst/>
            <a:gdLst/>
            <a:ahLst/>
            <a:cxnLst/>
            <a:rect l="l" t="t" r="r" b="b"/>
            <a:pathLst>
              <a:path w="829746" h="829746" extrusionOk="0">
                <a:moveTo>
                  <a:pt x="0" y="0"/>
                </a:moveTo>
                <a:lnTo>
                  <a:pt x="829746" y="0"/>
                </a:lnTo>
                <a:lnTo>
                  <a:pt x="829746" y="829746"/>
                </a:lnTo>
                <a:lnTo>
                  <a:pt x="0" y="829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1" name="Google Shape;291;p32"/>
          <p:cNvSpPr/>
          <p:nvPr/>
        </p:nvSpPr>
        <p:spPr>
          <a:xfrm>
            <a:off x="900575" y="1228725"/>
            <a:ext cx="414873" cy="414873"/>
          </a:xfrm>
          <a:custGeom>
            <a:avLst/>
            <a:gdLst/>
            <a:ahLst/>
            <a:cxnLst/>
            <a:rect l="l" t="t" r="r" b="b"/>
            <a:pathLst>
              <a:path w="829746" h="829746" extrusionOk="0">
                <a:moveTo>
                  <a:pt x="0" y="0"/>
                </a:moveTo>
                <a:lnTo>
                  <a:pt x="829746" y="0"/>
                </a:lnTo>
                <a:lnTo>
                  <a:pt x="829746" y="829746"/>
                </a:lnTo>
                <a:lnTo>
                  <a:pt x="0" y="829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2" name="Google Shape;292;p32"/>
          <p:cNvSpPr/>
          <p:nvPr/>
        </p:nvSpPr>
        <p:spPr>
          <a:xfrm>
            <a:off x="1341292" y="1228725"/>
            <a:ext cx="414873" cy="414873"/>
          </a:xfrm>
          <a:custGeom>
            <a:avLst/>
            <a:gdLst/>
            <a:ahLst/>
            <a:cxnLst/>
            <a:rect l="l" t="t" r="r" b="b"/>
            <a:pathLst>
              <a:path w="829746" h="829746" extrusionOk="0">
                <a:moveTo>
                  <a:pt x="0" y="0"/>
                </a:moveTo>
                <a:lnTo>
                  <a:pt x="829745" y="0"/>
                </a:lnTo>
                <a:lnTo>
                  <a:pt x="829745" y="829746"/>
                </a:lnTo>
                <a:lnTo>
                  <a:pt x="0" y="829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93" name="Google Shape;29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0931" y="96328"/>
            <a:ext cx="2297243" cy="2297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1"/>
          <p:cNvGrpSpPr/>
          <p:nvPr/>
        </p:nvGrpSpPr>
        <p:grpSpPr>
          <a:xfrm>
            <a:off x="7802813" y="40140"/>
            <a:ext cx="890585" cy="890585"/>
            <a:chOff x="0" y="0"/>
            <a:chExt cx="812800" cy="812800"/>
          </a:xfrm>
        </p:grpSpPr>
        <p:sp>
          <p:nvSpPr>
            <p:cNvPr id="250" name="Google Shape;250;p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31"/>
          <p:cNvGrpSpPr/>
          <p:nvPr/>
        </p:nvGrpSpPr>
        <p:grpSpPr>
          <a:xfrm>
            <a:off x="8780076" y="4047557"/>
            <a:ext cx="581640" cy="581640"/>
            <a:chOff x="0" y="0"/>
            <a:chExt cx="812800" cy="812800"/>
          </a:xfrm>
        </p:grpSpPr>
        <p:sp>
          <p:nvSpPr>
            <p:cNvPr id="253" name="Google Shape;253;p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1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31"/>
          <p:cNvSpPr txBox="1"/>
          <p:nvPr/>
        </p:nvSpPr>
        <p:spPr>
          <a:xfrm>
            <a:off x="1732626" y="67900"/>
            <a:ext cx="3368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Ultra"/>
                <a:ea typeface="Ultra"/>
                <a:cs typeface="Ultra"/>
                <a:sym typeface="Ultra"/>
              </a:rPr>
              <a:t>Statistical</a:t>
            </a:r>
            <a:endParaRPr sz="4000"/>
          </a:p>
        </p:txBody>
      </p:sp>
      <p:sp>
        <p:nvSpPr>
          <p:cNvPr id="256" name="Google Shape;256;p31"/>
          <p:cNvSpPr txBox="1"/>
          <p:nvPr/>
        </p:nvSpPr>
        <p:spPr>
          <a:xfrm>
            <a:off x="5263950" y="12398"/>
            <a:ext cx="301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Guidance</a:t>
            </a:r>
            <a:endParaRPr sz="4200"/>
          </a:p>
        </p:txBody>
      </p:sp>
      <p:sp>
        <p:nvSpPr>
          <p:cNvPr id="257" name="Google Shape;257;p31"/>
          <p:cNvSpPr/>
          <p:nvPr/>
        </p:nvSpPr>
        <p:spPr>
          <a:xfrm rot="5400000">
            <a:off x="-986585" y="1417670"/>
            <a:ext cx="4712398" cy="2739243"/>
          </a:xfrm>
          <a:custGeom>
            <a:avLst/>
            <a:gdLst/>
            <a:ahLst/>
            <a:cxnLst/>
            <a:rect l="l" t="t" r="r" b="b"/>
            <a:pathLst>
              <a:path w="9424796" h="5478486" extrusionOk="0">
                <a:moveTo>
                  <a:pt x="0" y="0"/>
                </a:moveTo>
                <a:lnTo>
                  <a:pt x="9424796" y="0"/>
                </a:lnTo>
                <a:lnTo>
                  <a:pt x="9424796" y="5478486"/>
                </a:lnTo>
                <a:lnTo>
                  <a:pt x="0" y="5478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2657"/>
            </a:stretch>
          </a:blipFill>
          <a:ln>
            <a:noFill/>
          </a:ln>
        </p:spPr>
      </p:sp>
      <p:sp>
        <p:nvSpPr>
          <p:cNvPr id="258" name="Google Shape;258;p31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59" name="Google Shape;25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" y="2058928"/>
            <a:ext cx="4211149" cy="3084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1" name="Google Shape;261;p31"/>
          <p:cNvSpPr txBox="1"/>
          <p:nvPr/>
        </p:nvSpPr>
        <p:spPr>
          <a:xfrm>
            <a:off x="4317375" y="4352400"/>
            <a:ext cx="4376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Huge shoutout to Adrienne Beggs and Elizabeth Dowling on their hard work with this endeavor!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" name="Service-Line-Inventory-Statistical-Method-Guidance">
            <a:hlinkClick r:id="" action="ppaction://media"/>
            <a:extLst>
              <a:ext uri="{FF2B5EF4-FFF2-40B4-BE49-F238E27FC236}">
                <a16:creationId xmlns:a16="http://schemas.microsoft.com/office/drawing/2014/main" id="{52A2F206-5D71-42F8-93FB-3D74CBA05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26107" y="658898"/>
            <a:ext cx="5927406" cy="3334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 txBox="1"/>
          <p:nvPr/>
        </p:nvSpPr>
        <p:spPr>
          <a:xfrm>
            <a:off x="2419350" y="3910499"/>
            <a:ext cx="4305300" cy="1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Reach out to Cortni Edwards</a:t>
            </a:r>
            <a:endParaRPr dirty="0"/>
          </a:p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cortni.edwards@ky.gov</a:t>
            </a:r>
            <a:endParaRPr dirty="0"/>
          </a:p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Elizabeth Dowling</a:t>
            </a:r>
            <a:endParaRPr dirty="0"/>
          </a:p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elizabeth.dowling@ky.gov</a:t>
            </a:r>
            <a:r>
              <a:rPr lang="en" dirty="0"/>
              <a:t> </a:t>
            </a:r>
            <a:endParaRPr dirty="0"/>
          </a:p>
        </p:txBody>
      </p:sp>
      <p:sp>
        <p:nvSpPr>
          <p:cNvPr id="299" name="Google Shape;299;p33"/>
          <p:cNvSpPr/>
          <p:nvPr/>
        </p:nvSpPr>
        <p:spPr>
          <a:xfrm>
            <a:off x="6113608" y="-314221"/>
            <a:ext cx="3431960" cy="5658593"/>
          </a:xfrm>
          <a:custGeom>
            <a:avLst/>
            <a:gdLst/>
            <a:ahLst/>
            <a:cxnLst/>
            <a:rect l="l" t="t" r="r" b="b"/>
            <a:pathLst>
              <a:path w="6863919" h="11317185" extrusionOk="0">
                <a:moveTo>
                  <a:pt x="0" y="0"/>
                </a:moveTo>
                <a:lnTo>
                  <a:pt x="6863919" y="0"/>
                </a:lnTo>
                <a:lnTo>
                  <a:pt x="6863919" y="11317185"/>
                </a:lnTo>
                <a:lnTo>
                  <a:pt x="0" y="11317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0" name="Google Shape;300;p33"/>
          <p:cNvSpPr/>
          <p:nvPr/>
        </p:nvSpPr>
        <p:spPr>
          <a:xfrm>
            <a:off x="5425926" y="-314221"/>
            <a:ext cx="3824397" cy="5522595"/>
          </a:xfrm>
          <a:custGeom>
            <a:avLst/>
            <a:gdLst/>
            <a:ahLst/>
            <a:cxnLst/>
            <a:rect l="l" t="t" r="r" b="b"/>
            <a:pathLst>
              <a:path w="7648793" h="11045189" extrusionOk="0">
                <a:moveTo>
                  <a:pt x="0" y="0"/>
                </a:moveTo>
                <a:lnTo>
                  <a:pt x="7648794" y="0"/>
                </a:lnTo>
                <a:lnTo>
                  <a:pt x="7648794" y="11045189"/>
                </a:lnTo>
                <a:lnTo>
                  <a:pt x="0" y="11045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1" name="Google Shape;301;p33"/>
          <p:cNvSpPr/>
          <p:nvPr/>
        </p:nvSpPr>
        <p:spPr>
          <a:xfrm>
            <a:off x="2419350" y="4289363"/>
            <a:ext cx="459212" cy="498158"/>
          </a:xfrm>
          <a:custGeom>
            <a:avLst/>
            <a:gdLst/>
            <a:ahLst/>
            <a:cxnLst/>
            <a:rect l="l" t="t" r="r" b="b"/>
            <a:pathLst>
              <a:path w="918424" h="996317" extrusionOk="0">
                <a:moveTo>
                  <a:pt x="0" y="0"/>
                </a:moveTo>
                <a:lnTo>
                  <a:pt x="918424" y="0"/>
                </a:lnTo>
                <a:lnTo>
                  <a:pt x="918424" y="996317"/>
                </a:lnTo>
                <a:lnTo>
                  <a:pt x="0" y="996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02" name="Google Shape;30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1854" y="-196322"/>
            <a:ext cx="7180291" cy="41023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3" name="Google Shape;303;p33"/>
          <p:cNvSpPr/>
          <p:nvPr/>
        </p:nvSpPr>
        <p:spPr>
          <a:xfrm>
            <a:off x="6113600" y="4289363"/>
            <a:ext cx="459212" cy="498158"/>
          </a:xfrm>
          <a:custGeom>
            <a:avLst/>
            <a:gdLst/>
            <a:ahLst/>
            <a:cxnLst/>
            <a:rect l="l" t="t" r="r" b="b"/>
            <a:pathLst>
              <a:path w="918424" h="996317" extrusionOk="0">
                <a:moveTo>
                  <a:pt x="0" y="0"/>
                </a:moveTo>
                <a:lnTo>
                  <a:pt x="918424" y="0"/>
                </a:lnTo>
                <a:lnTo>
                  <a:pt x="918424" y="996317"/>
                </a:lnTo>
                <a:lnTo>
                  <a:pt x="0" y="996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D0FEB-07DB-4589-AC3A-C4323726FD8B}"/>
              </a:ext>
            </a:extLst>
          </p:cNvPr>
          <p:cNvSpPr txBox="1"/>
          <p:nvPr/>
        </p:nvSpPr>
        <p:spPr>
          <a:xfrm>
            <a:off x="6811642" y="3429001"/>
            <a:ext cx="2514600" cy="1384995"/>
          </a:xfrm>
          <a:prstGeom prst="rect">
            <a:avLst/>
          </a:prstGeom>
          <a:solidFill>
            <a:srgbClr val="0714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comments for the Lead and Copper Rule Improvements are due to EPA by </a:t>
            </a:r>
            <a:r>
              <a:rPr lang="en-US" b="1" dirty="0">
                <a:solidFill>
                  <a:schemeClr val="bg1"/>
                </a:solidFill>
              </a:rPr>
              <a:t>February 5, 2024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Docket ID No. </a:t>
            </a:r>
            <a:r>
              <a:rPr lang="en-US" b="1" dirty="0">
                <a:solidFill>
                  <a:schemeClr val="bg1"/>
                </a:solidFill>
              </a:rPr>
              <a:t>EPA-HQ-OW-2022-0801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09198F66888D4FAF60BF3DB19ECCEA" ma:contentTypeVersion="1" ma:contentTypeDescription="Create a new document." ma:contentTypeScope="" ma:versionID="96fb9d17292f13508c5b732794ddd23f">
  <xsd:schema xmlns:xsd="http://www.w3.org/2001/XMLSchema" xmlns:xs="http://www.w3.org/2001/XMLSchema" xmlns:p="http://schemas.microsoft.com/office/2006/metadata/properties" xmlns:ns2="e309d946-9fb8-48a3-ae4d-f86d881f4691" targetNamespace="http://schemas.microsoft.com/office/2006/metadata/properties" ma:root="true" ma:fieldsID="b97990dc9d80ab1d22cb211055bab533" ns2:_="">
    <xsd:import namespace="e309d946-9fb8-48a3-ae4d-f86d881f469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9d946-9fb8-48a3-ae4d-f86d881f46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A7DE48-B0BF-4E2F-B5DA-F3A0FB69EBE7}"/>
</file>

<file path=customXml/itemProps2.xml><?xml version="1.0" encoding="utf-8"?>
<ds:datastoreItem xmlns:ds="http://schemas.openxmlformats.org/officeDocument/2006/customXml" ds:itemID="{1EAC8DB4-AC74-4D95-B50B-6EF3D51058FE}"/>
</file>

<file path=customXml/itemProps3.xml><?xml version="1.0" encoding="utf-8"?>
<ds:datastoreItem xmlns:ds="http://schemas.openxmlformats.org/officeDocument/2006/customXml" ds:itemID="{5D9432C4-AB8F-4508-AC09-E1232317E280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161</Words>
  <Application>Microsoft Office PowerPoint</Application>
  <PresentationFormat>On-screen Show (16:9)</PresentationFormat>
  <Paragraphs>36</Paragraphs>
  <Slides>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Ultra</vt:lpstr>
      <vt:lpstr>Arial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Edwards, Cortni (EEC)</dc:creator>
  <cp:lastModifiedBy>Edwards, Cortni (EEC)</cp:lastModifiedBy>
  <cp:revision>3</cp:revision>
  <dcterms:modified xsi:type="dcterms:W3CDTF">2024-01-09T14:22:57Z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0x0101000309198F66888D4FAF60BF3DB19ECCEA</vt:lpwstr>
  </property>
</Properties>
</file>