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63" r:id="rId5"/>
    <p:sldId id="258" r:id="rId6"/>
    <p:sldId id="260" r:id="rId7"/>
    <p:sldId id="259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79596" autoAdjust="0"/>
  </p:normalViewPr>
  <p:slideViewPr>
    <p:cSldViewPr snapToGrid="0">
      <p:cViewPr>
        <p:scale>
          <a:sx n="60" d="100"/>
          <a:sy n="60" d="100"/>
        </p:scale>
        <p:origin x="764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4AF0A-DCDE-42BE-8984-C41579E3DA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162947-5EF4-40A8-81BF-875741F56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08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Landfills </a:t>
            </a:r>
            <a:r>
              <a:rPr lang="en-US"/>
              <a:t>no timeline yet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62947-5EF4-40A8-81BF-875741F5689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232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62947-5EF4-40A8-81BF-875741F568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137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62947-5EF4-40A8-81BF-875741F568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034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62947-5EF4-40A8-81BF-875741F5689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5421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62947-5EF4-40A8-81BF-875741F5689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251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62947-5EF4-40A8-81BF-875741F5689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12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9507A-EC5F-5C11-74A7-204B703198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EC24A6-8755-053E-7149-2FC5C13BC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AB7CA-8D2E-38BA-B528-A7B28F090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F016-B84A-4194-BBB5-D47C102B5E92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2D2F0-00E8-84DB-CA57-516C2C457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534C5-D48A-F19F-5C27-DA63777A2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34607-5986-4B49-957D-35A0A26B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52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EDC6-CF5D-D080-3A86-8DE77C1C5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96E130-6595-DCBE-CE06-95F470261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092624-CAA2-425E-FD50-3FA3A0D69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F016-B84A-4194-BBB5-D47C102B5E92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4BF89-BC9B-2AF8-215E-CEC6961BC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4435E-6763-41E9-EE44-AE50A8A11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34607-5986-4B49-957D-35A0A26B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78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988B78-F1B4-095F-AE4B-218723B917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7A3C6F-12A3-4466-11AC-8DC8275B2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05FAA-C7BC-A447-30F2-110267164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F016-B84A-4194-BBB5-D47C102B5E92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05683-47FE-993F-4018-30275A3B7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F190B-E233-93B3-4489-1765AD565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34607-5986-4B49-957D-35A0A26B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5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2F6AD-7556-CBC9-C899-E6432CFA1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DCAC9-9DAE-6367-D5B6-8228B7954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7A6D1-D516-1F0D-0613-B357166CC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F016-B84A-4194-BBB5-D47C102B5E92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BD607-7663-1F89-343D-598A88748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FFB95-1920-0D65-1434-C2C8A7829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34607-5986-4B49-957D-35A0A26B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484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0B53A-D65C-F66B-9B6B-1C9EE0ACC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66CBBE-5F84-651F-EEFB-B317A0B8A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55D03-585A-9423-6FB3-34D07F5CC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F016-B84A-4194-BBB5-D47C102B5E92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AF531-66E3-35D6-C8F1-7CB53A21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5FA25-F66A-B72C-4C39-584CD8157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34607-5986-4B49-957D-35A0A26B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57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C581C-B2CF-26E1-5047-2D626BFEE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BB499-B795-D277-296C-79170C5E58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53B165-B9CD-F1E1-B532-9C65D350EC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0EB37-F40D-73E9-D2D5-739D2B6C1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F016-B84A-4194-BBB5-D47C102B5E92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4018E3-1EC2-F87D-153D-3E0A792F2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4D7282-D16F-B25E-B675-15665DE5B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34607-5986-4B49-957D-35A0A26B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03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12A56-FC5C-09B2-98B1-5EA9CA8A3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E3CD1F-74A7-9265-C9DE-D12B211B1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DDE51D-A83F-DE73-8031-22BF9DF4F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7E55F0-CB69-50E0-085A-7D593D2A6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A040F1-DEB7-75B5-D9C9-5EA43BCE85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95C940-BB4B-CE2E-0D46-0B5C51225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F016-B84A-4194-BBB5-D47C102B5E92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AE8FCD-E0C5-1BAB-C29F-1147BCD3C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E27519-0FFD-04EA-530F-570E94E59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34607-5986-4B49-957D-35A0A26B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36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D14A2-1260-F048-22BD-B5C2702FD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D1953A-6766-2561-9842-6B0C8801C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F016-B84A-4194-BBB5-D47C102B5E92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FF13F4-3397-F97A-1FA7-7DA7146F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EAB91F-52C9-6DA7-EA41-BAEB21B00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34607-5986-4B49-957D-35A0A26B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794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6B0CFC-A683-8404-E97F-4AC1EC822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F016-B84A-4194-BBB5-D47C102B5E92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4EB469-CCE1-1F5B-ED38-DD2872440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2613FD-2D6A-76A0-0326-AFD67F5F8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34607-5986-4B49-957D-35A0A26B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250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1DDA2-37D2-40A0-7014-D89165C82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FE248-3017-D73A-CEB2-26B546351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7D347E-BCBD-8D5F-379A-B41F6C3D22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F19B2D-060C-4F62-8DCC-8A2384B8D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F016-B84A-4194-BBB5-D47C102B5E92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CB8E0A-3CD7-5976-CD89-A1B91D470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B02631-50BA-227D-4160-24F5AF81D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34607-5986-4B49-957D-35A0A26B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141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8522A-CB86-0D5D-BB6F-EBC523C30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D6D747-B0B6-1400-D796-0B7C05C522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5563E0-C226-EFFF-559E-9F25A7D4D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22AF1E-CE25-4DC9-E190-EB7D18319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F016-B84A-4194-BBB5-D47C102B5E92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3BF97C-74E9-3011-D707-BA6D11D7B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90793-8846-9283-35C3-C5900EBDF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34607-5986-4B49-957D-35A0A26B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174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D70A87-5AB2-39D2-6559-B8FCF5F1A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1A051-3800-BA50-926B-D51CADD40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5660D-3D06-F12D-9410-C00F33FC2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3F016-B84A-4194-BBB5-D47C102B5E92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9CF81-4F8C-96FD-F9D6-AD0DF4600B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64403-89B3-9A7D-7337-CAC1C1366F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34607-5986-4B49-957D-35A0A26B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92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pa.gov/system/files/documents/2023-12/epas-pfas-strategic-roadmap-dec-2023508v2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pa.gov/dwcapacity/emerging-contaminants-ec-small-or-disadvantaged-communities-grant-sdc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urvey123.arcgis.com/share/39ff42a122214c99a9a0a30bbb77632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elanie.Arnold@ky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CB1221-CE6F-5E1E-B264-0741B040C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2339162" cy="6484546"/>
          </a:xfrm>
          <a:gradFill flip="none" rotWithShape="1">
            <a:gsLst>
              <a:gs pos="0">
                <a:schemeClr val="accent1">
                  <a:lumMod val="7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</p:spPr>
        <p:txBody>
          <a:bodyPr anchor="t">
            <a:normAutofit/>
          </a:bodyPr>
          <a:lstStyle/>
          <a:p>
            <a:pPr algn="ctr"/>
            <a:br>
              <a:rPr lang="en-US" sz="4000" b="1" dirty="0"/>
            </a:br>
            <a:r>
              <a:rPr lang="en-US" sz="4000" b="1" dirty="0"/>
              <a:t>PFAS Update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53FD952E-0F4F-4704-F420-30538291F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6" y="4997301"/>
            <a:ext cx="2136006" cy="119616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078DB-879E-6E78-4DEF-A6A2153DF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9284" y="552893"/>
            <a:ext cx="9598539" cy="5931653"/>
          </a:xfrm>
        </p:spPr>
        <p:txBody>
          <a:bodyPr anchor="t"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600" b="1" dirty="0"/>
              <a:t>2024 Federal Regulatory Activities Highlight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3600" dirty="0"/>
              <a:t>Safe Drinking Water Act:</a:t>
            </a:r>
          </a:p>
          <a:p>
            <a:pPr lvl="1">
              <a:spcAft>
                <a:spcPts val="600"/>
              </a:spcAft>
            </a:pPr>
            <a:r>
              <a:rPr lang="en-US" sz="2800" dirty="0"/>
              <a:t>National Primary Drinking Water Regulations for six PFAS: sent to Office of Management &amp; Budget 12/15/2023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3600" dirty="0"/>
              <a:t>Clean Water Act:</a:t>
            </a:r>
          </a:p>
          <a:p>
            <a:pPr lvl="1">
              <a:spcAft>
                <a:spcPts val="600"/>
              </a:spcAft>
            </a:pPr>
            <a:r>
              <a:rPr lang="en-US" sz="2800" dirty="0"/>
              <a:t>Draft effluent limit guidelines (organic chemicals, plastics, &amp; synthetic fibers, metal finishing, and electroplating)</a:t>
            </a:r>
          </a:p>
          <a:p>
            <a:pPr lvl="1">
              <a:spcAft>
                <a:spcPts val="600"/>
              </a:spcAft>
            </a:pPr>
            <a:r>
              <a:rPr lang="en-US" sz="2800" dirty="0"/>
              <a:t>Final aquatic life criteria, draft human health criteria</a:t>
            </a:r>
          </a:p>
          <a:p>
            <a:pPr lvl="1">
              <a:spcAft>
                <a:spcPts val="600"/>
              </a:spcAft>
            </a:pPr>
            <a:r>
              <a:rPr lang="en-US" sz="2800" dirty="0"/>
              <a:t>Final CERCLA hazardous substance designation for PFOA &amp; PFOS: tentatively March 2024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3200" dirty="0">
                <a:hlinkClick r:id="rId4"/>
              </a:rPr>
              <a:t>EPA’s PFAS Roadmap: Second Annual Report </a:t>
            </a:r>
            <a:endParaRPr lang="en-US" sz="3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806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CB1221-CE6F-5E1E-B264-0741B040C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2339162" cy="6484546"/>
          </a:xfrm>
          <a:gradFill flip="none" rotWithShape="1">
            <a:gsLst>
              <a:gs pos="0">
                <a:schemeClr val="accent1">
                  <a:lumMod val="7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</p:spPr>
        <p:txBody>
          <a:bodyPr anchor="t">
            <a:normAutofit/>
          </a:bodyPr>
          <a:lstStyle/>
          <a:p>
            <a:pPr algn="ctr"/>
            <a:br>
              <a:rPr lang="en-US" sz="4000" b="1" dirty="0"/>
            </a:br>
            <a:r>
              <a:rPr lang="en-US" sz="4000" b="1" dirty="0"/>
              <a:t>PFAS Update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53FD952E-0F4F-4704-F420-30538291F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6" y="4997301"/>
            <a:ext cx="2136006" cy="119616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078DB-879E-6E78-4DEF-A6A2153DF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9285" y="552893"/>
            <a:ext cx="9305702" cy="5847479"/>
          </a:xfrm>
        </p:spPr>
        <p:txBody>
          <a:bodyPr anchor="t">
            <a:normAutofit lnSpcReduction="10000"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3600" b="1" dirty="0"/>
              <a:t>Emerging Contaminants in Small or Disadvantaged Communities Grant</a:t>
            </a:r>
            <a:endParaRPr lang="en-US" sz="2800" b="1" dirty="0"/>
          </a:p>
          <a:p>
            <a:pPr lvl="1">
              <a:spcAft>
                <a:spcPts val="600"/>
              </a:spcAft>
            </a:pPr>
            <a:r>
              <a:rPr lang="en-US" sz="2800" dirty="0"/>
              <a:t>Funds activities to address emerging contaminants, including PFAS, for public water systems in small or disadvantaged communities</a:t>
            </a:r>
          </a:p>
          <a:p>
            <a:pPr lvl="1">
              <a:spcAft>
                <a:spcPts val="600"/>
              </a:spcAft>
            </a:pPr>
            <a:r>
              <a:rPr lang="en-US" sz="2800" dirty="0"/>
              <a:t>Awarded $22,245,000 in Oct. 2023, FY24: $11,506,000 </a:t>
            </a:r>
          </a:p>
          <a:p>
            <a:pPr lvl="1">
              <a:spcAft>
                <a:spcPts val="600"/>
              </a:spcAft>
            </a:pPr>
            <a:r>
              <a:rPr lang="en-US" sz="2800" dirty="0"/>
              <a:t>Approx. $11 million/year FFY2022-2026</a:t>
            </a:r>
          </a:p>
          <a:p>
            <a:pPr lvl="1">
              <a:spcAft>
                <a:spcPts val="600"/>
              </a:spcAft>
            </a:pPr>
            <a:r>
              <a:rPr lang="en-US" sz="2800" dirty="0"/>
              <a:t>Examples: sampling &amp; testing, planning &amp; design, treatment upgrades, source exploration, consolidation/shared resources, pilot testing, technical assistance, outreach and communication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hlinkClick r:id="rId4"/>
              </a:rPr>
              <a:t>https://www.epa.gov/dwcapacity/emerging-contaminants-ec-small-or-disadvantaged-communities-grant-sdc</a:t>
            </a:r>
            <a:endParaRPr lang="en-US" sz="2000" dirty="0"/>
          </a:p>
          <a:p>
            <a:pPr lvl="1">
              <a:spcAft>
                <a:spcPts val="600"/>
              </a:spcAft>
            </a:pPr>
            <a:endParaRPr lang="en-US" sz="2800" dirty="0"/>
          </a:p>
          <a:p>
            <a:pPr lvl="1"/>
            <a:endParaRPr lang="en-US" sz="3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518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CB1221-CE6F-5E1E-B264-0741B040C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2339162" cy="6484546"/>
          </a:xfrm>
          <a:gradFill flip="none" rotWithShape="1">
            <a:gsLst>
              <a:gs pos="0">
                <a:schemeClr val="accent1">
                  <a:lumMod val="7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</p:spPr>
        <p:txBody>
          <a:bodyPr anchor="t">
            <a:normAutofit/>
          </a:bodyPr>
          <a:lstStyle/>
          <a:p>
            <a:pPr algn="ctr"/>
            <a:br>
              <a:rPr lang="en-US" sz="4000" b="1" dirty="0"/>
            </a:br>
            <a:r>
              <a:rPr lang="en-US" sz="4000" b="1" dirty="0"/>
              <a:t>PFAS Update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53FD952E-0F4F-4704-F420-30538291F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6" y="4997301"/>
            <a:ext cx="2136006" cy="119616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078DB-879E-6E78-4DEF-A6A2153DF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9284" y="552893"/>
            <a:ext cx="9598539" cy="5433237"/>
          </a:xfrm>
        </p:spPr>
        <p:txBody>
          <a:bodyPr anchor="t"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600" b="1" dirty="0"/>
              <a:t>EC-SDC: DEP Activities</a:t>
            </a:r>
          </a:p>
          <a:p>
            <a:pPr lvl="1">
              <a:spcAft>
                <a:spcPts val="600"/>
              </a:spcAft>
            </a:pPr>
            <a:r>
              <a:rPr lang="en-US" sz="3200" dirty="0"/>
              <a:t>Provide PFAS sampling and analysis support</a:t>
            </a:r>
          </a:p>
          <a:p>
            <a:pPr lvl="1">
              <a:spcAft>
                <a:spcPts val="600"/>
              </a:spcAft>
            </a:pPr>
            <a:r>
              <a:rPr lang="en-US" sz="3200" dirty="0"/>
              <a:t>Survey water systems on needs relating to emerging contaminants</a:t>
            </a:r>
          </a:p>
          <a:p>
            <a:pPr lvl="1">
              <a:spcAft>
                <a:spcPts val="600"/>
              </a:spcAft>
            </a:pPr>
            <a:r>
              <a:rPr lang="en-US" sz="3200" dirty="0"/>
              <a:t>Develop communication and training materials</a:t>
            </a:r>
          </a:p>
          <a:p>
            <a:pPr lvl="1">
              <a:spcAft>
                <a:spcPts val="600"/>
              </a:spcAft>
            </a:pPr>
            <a:r>
              <a:rPr lang="en-US" sz="3200" dirty="0"/>
              <a:t>Working on grant funding guidance to share</a:t>
            </a:r>
          </a:p>
          <a:p>
            <a:pPr lvl="1"/>
            <a:endParaRPr lang="en-US" sz="3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36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CB1221-CE6F-5E1E-B264-0741B040C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2339162" cy="6484546"/>
          </a:xfrm>
          <a:gradFill flip="none" rotWithShape="1">
            <a:gsLst>
              <a:gs pos="0">
                <a:schemeClr val="accent1">
                  <a:lumMod val="7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</p:spPr>
        <p:txBody>
          <a:bodyPr anchor="t">
            <a:normAutofit/>
          </a:bodyPr>
          <a:lstStyle/>
          <a:p>
            <a:pPr algn="ctr"/>
            <a:br>
              <a:rPr lang="en-US" sz="4000" b="1" dirty="0"/>
            </a:br>
            <a:r>
              <a:rPr lang="en-US" sz="4000" b="1" dirty="0"/>
              <a:t>PFAS Update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53FD952E-0F4F-4704-F420-30538291F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6" y="4997301"/>
            <a:ext cx="2136006" cy="119616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078DB-879E-6E78-4DEF-A6A2153DF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9284" y="680484"/>
            <a:ext cx="9682715" cy="5512980"/>
          </a:xfrm>
        </p:spPr>
        <p:txBody>
          <a:bodyPr anchor="t"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None/>
            </a:pPr>
            <a:r>
              <a:rPr lang="en-US" sz="14400" b="1" dirty="0"/>
              <a:t>EC-SDC: EC Drinking Water Needs Survey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12800" dirty="0"/>
              <a:t>Survey sent out Dec. 13</a:t>
            </a:r>
            <a:r>
              <a:rPr lang="en-US" sz="12800" baseline="30000" dirty="0"/>
              <a:t>th 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12800" dirty="0"/>
              <a:t>Wrapping up survey on 1/19/2024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12800" dirty="0"/>
              <a:t>Assist DEP in prioritizing resources to best support water systems needs</a:t>
            </a:r>
          </a:p>
          <a:p>
            <a:pPr lvl="2">
              <a:lnSpc>
                <a:spcPct val="120000"/>
              </a:lnSpc>
              <a:spcBef>
                <a:spcPts val="300"/>
              </a:spcBef>
              <a:spcAft>
                <a:spcPts val="400"/>
              </a:spcAft>
            </a:pPr>
            <a:r>
              <a:rPr lang="en-US" sz="9600" dirty="0"/>
              <a:t>Public Communication/outreach </a:t>
            </a:r>
          </a:p>
          <a:p>
            <a:pPr lvl="2">
              <a:lnSpc>
                <a:spcPct val="120000"/>
              </a:lnSpc>
              <a:spcBef>
                <a:spcPts val="300"/>
              </a:spcBef>
              <a:spcAft>
                <a:spcPts val="400"/>
              </a:spcAft>
            </a:pPr>
            <a:r>
              <a:rPr lang="en-US" sz="9600" dirty="0"/>
              <a:t>Communication materials</a:t>
            </a:r>
          </a:p>
          <a:p>
            <a:pPr lvl="2">
              <a:lnSpc>
                <a:spcPct val="120000"/>
              </a:lnSpc>
              <a:spcBef>
                <a:spcPts val="300"/>
              </a:spcBef>
              <a:spcAft>
                <a:spcPts val="400"/>
              </a:spcAft>
            </a:pPr>
            <a:r>
              <a:rPr lang="en-US" sz="9600" dirty="0"/>
              <a:t>Training</a:t>
            </a:r>
          </a:p>
          <a:p>
            <a:pPr lvl="2">
              <a:lnSpc>
                <a:spcPct val="120000"/>
              </a:lnSpc>
              <a:spcBef>
                <a:spcPts val="300"/>
              </a:spcBef>
              <a:spcAft>
                <a:spcPts val="400"/>
              </a:spcAft>
            </a:pPr>
            <a:r>
              <a:rPr lang="en-US" sz="9600" dirty="0"/>
              <a:t>EC support</a:t>
            </a:r>
          </a:p>
          <a:p>
            <a:pPr lvl="1"/>
            <a:endParaRPr lang="en-US" sz="3200" baseline="30000" dirty="0"/>
          </a:p>
          <a:p>
            <a:pPr marL="457200" lvl="1" indent="0">
              <a:buNone/>
            </a:pPr>
            <a:endParaRPr lang="en-US" sz="3200" baseline="30000" dirty="0">
              <a:hlinkClick r:id="rId4"/>
            </a:endParaRPr>
          </a:p>
          <a:p>
            <a:pPr marL="0" lvl="1" indent="0" algn="ctr">
              <a:buNone/>
            </a:pPr>
            <a:r>
              <a:rPr lang="en-US" sz="12800" baseline="30000" dirty="0">
                <a:hlinkClick r:id="rId4"/>
              </a:rPr>
              <a:t>Survey Link</a:t>
            </a:r>
            <a:endParaRPr lang="en-US" sz="36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052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CB1221-CE6F-5E1E-B264-0741B040C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2339162" cy="6484546"/>
          </a:xfrm>
          <a:gradFill flip="none" rotWithShape="1">
            <a:gsLst>
              <a:gs pos="0">
                <a:schemeClr val="accent1">
                  <a:lumMod val="7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</p:spPr>
        <p:txBody>
          <a:bodyPr anchor="t">
            <a:normAutofit/>
          </a:bodyPr>
          <a:lstStyle/>
          <a:p>
            <a:pPr algn="ctr"/>
            <a:br>
              <a:rPr lang="en-US" sz="4000" b="1" dirty="0"/>
            </a:br>
            <a:r>
              <a:rPr lang="en-US" sz="4000" b="1" dirty="0"/>
              <a:t>PFAS Update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53FD952E-0F4F-4704-F420-30538291F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6" y="4997301"/>
            <a:ext cx="2136006" cy="119616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078DB-879E-6E78-4DEF-A6A2153DF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9285" y="552893"/>
            <a:ext cx="9305702" cy="5433237"/>
          </a:xfrm>
        </p:spPr>
        <p:txBody>
          <a:bodyPr anchor="t"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600" b="1" dirty="0"/>
              <a:t>EC-SDC: Monitoring</a:t>
            </a:r>
            <a:endParaRPr lang="en-US" sz="3200" b="1" dirty="0"/>
          </a:p>
          <a:p>
            <a:pPr lvl="1">
              <a:spcAft>
                <a:spcPts val="600"/>
              </a:spcAft>
            </a:pPr>
            <a:r>
              <a:rPr lang="en-US" sz="3200" dirty="0"/>
              <a:t>Assist water systems working to address PFAS in finished drinking water</a:t>
            </a:r>
          </a:p>
          <a:p>
            <a:pPr lvl="2">
              <a:spcAft>
                <a:spcPts val="600"/>
              </a:spcAft>
            </a:pPr>
            <a:r>
              <a:rPr lang="en-US" sz="2800" dirty="0"/>
              <a:t>Small or disadvantaged (broad definition)</a:t>
            </a:r>
          </a:p>
          <a:p>
            <a:pPr lvl="2">
              <a:spcAft>
                <a:spcPts val="600"/>
              </a:spcAft>
            </a:pPr>
            <a:r>
              <a:rPr lang="en-US" sz="2800" dirty="0"/>
              <a:t>Source evaluation</a:t>
            </a:r>
          </a:p>
          <a:p>
            <a:pPr lvl="2">
              <a:spcAft>
                <a:spcPts val="600"/>
              </a:spcAft>
            </a:pPr>
            <a:r>
              <a:rPr lang="en-US" sz="2800" dirty="0"/>
              <a:t>Pilot treatment effectiveness</a:t>
            </a:r>
          </a:p>
          <a:p>
            <a:pPr lvl="1">
              <a:spcAft>
                <a:spcPts val="600"/>
              </a:spcAft>
            </a:pPr>
            <a:r>
              <a:rPr lang="en-US" sz="3200" dirty="0"/>
              <a:t>Fill data gaps</a:t>
            </a:r>
          </a:p>
          <a:p>
            <a:pPr lvl="1">
              <a:spcAft>
                <a:spcPts val="600"/>
              </a:spcAft>
            </a:pPr>
            <a:r>
              <a:rPr lang="en-US" sz="3200" dirty="0"/>
              <a:t>Follow up with small systems not participating in UCMR 5</a:t>
            </a:r>
          </a:p>
          <a:p>
            <a:endParaRPr lang="en-US" sz="36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968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CB1221-CE6F-5E1E-B264-0741B040C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91082"/>
            <a:ext cx="12191999" cy="6691453"/>
          </a:xfrm>
          <a:gradFill flip="none" rotWithShape="1">
            <a:gsLst>
              <a:gs pos="0">
                <a:schemeClr val="accent1">
                  <a:lumMod val="7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</p:spPr>
        <p:txBody>
          <a:bodyPr anchor="t">
            <a:normAutofit/>
          </a:bodyPr>
          <a:lstStyle/>
          <a:p>
            <a:pPr algn="ctr"/>
            <a:br>
              <a:rPr lang="en-US" sz="4000" b="1" dirty="0"/>
            </a:br>
            <a:endParaRPr lang="en-US" sz="4000" b="1" dirty="0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53FD952E-0F4F-4704-F420-30538291F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161" y="4751017"/>
            <a:ext cx="2827674" cy="158349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078DB-879E-6E78-4DEF-A6A2153DF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"/>
            <a:ext cx="12192000" cy="6097772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4400" b="1" dirty="0"/>
              <a:t>Thanks!</a:t>
            </a:r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Melanie Arnold</a:t>
            </a:r>
          </a:p>
          <a:p>
            <a:pPr marL="0" indent="0" algn="ctr">
              <a:buNone/>
            </a:pPr>
            <a:r>
              <a:rPr lang="en-US" sz="3200" dirty="0"/>
              <a:t>Division of Water</a:t>
            </a:r>
          </a:p>
          <a:p>
            <a:pPr marL="0" indent="0" algn="ctr">
              <a:buNone/>
            </a:pPr>
            <a:r>
              <a:rPr lang="en-US" sz="3200" dirty="0">
                <a:hlinkClick r:id="rId4"/>
              </a:rPr>
              <a:t>Melanie.Arnold@ky.gov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502-782-6879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067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09198F66888D4FAF60BF3DB19ECCEA" ma:contentTypeVersion="1" ma:contentTypeDescription="Create a new document." ma:contentTypeScope="" ma:versionID="96fb9d17292f13508c5b732794ddd23f">
  <xsd:schema xmlns:xsd="http://www.w3.org/2001/XMLSchema" xmlns:xs="http://www.w3.org/2001/XMLSchema" xmlns:p="http://schemas.microsoft.com/office/2006/metadata/properties" xmlns:ns2="e309d946-9fb8-48a3-ae4d-f86d881f4691" targetNamespace="http://schemas.microsoft.com/office/2006/metadata/properties" ma:root="true" ma:fieldsID="b97990dc9d80ab1d22cb211055bab533" ns2:_="">
    <xsd:import namespace="e309d946-9fb8-48a3-ae4d-f86d881f469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09d946-9fb8-48a3-ae4d-f86d881f469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EFAAE67-7AE3-4FF7-8928-9B4A48E061DE}"/>
</file>

<file path=customXml/itemProps2.xml><?xml version="1.0" encoding="utf-8"?>
<ds:datastoreItem xmlns:ds="http://schemas.openxmlformats.org/officeDocument/2006/customXml" ds:itemID="{CAAC18A3-7DD4-41D7-95C9-AD0ADBCEC8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AF82F8-16C0-4A33-AEF4-6D80A9CC614C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a9cb5dc-ad0b-4f4d-b7a4-05b6221d4e38"/>
    <ds:schemaRef ds:uri="fab2f6f1-0821-4b71-8c0e-6b042c9ddd41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1314</TotalTime>
  <Words>319</Words>
  <Application>Microsoft Office PowerPoint</Application>
  <PresentationFormat>Widescreen</PresentationFormat>
  <Paragraphs>58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PFAS Update</vt:lpstr>
      <vt:lpstr> PFAS Update</vt:lpstr>
      <vt:lpstr> PFAS Update</vt:lpstr>
      <vt:lpstr> PFAS Update</vt:lpstr>
      <vt:lpstr> PFAS Update</vt:lpstr>
      <vt:lpstr> </vt:lpstr>
    </vt:vector>
  </TitlesOfParts>
  <Company>Commonwealth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Arnold, Melanie (EEC)</dc:creator>
  <cp:lastModifiedBy>Arnold, Melanie (EEC)</cp:lastModifiedBy>
  <cp:revision>16</cp:revision>
  <dcterms:created xsi:type="dcterms:W3CDTF">2024-01-08T16:31:22Z</dcterms:created>
  <dcterms:modified xsi:type="dcterms:W3CDTF">2024-01-09T14:26:00Z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0x0101000309198F66888D4FAF60BF3DB19ECCEA</vt:lpwstr>
  </property>
</Properties>
</file>