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Antonio Bold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nva Sans 1 Bold" panose="020B0604020202020204" charset="0"/>
      <p:regular r:id="rId15"/>
    </p:embeddedFont>
    <p:embeddedFont>
      <p:font typeface="Canva Sans 2 Bold" panose="020B0604020202020204" charset="0"/>
      <p:regular r:id="rId16"/>
    </p:embeddedFont>
    <p:embeddedFont>
      <p:font typeface="Canva Sans 2 Bold Italics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customXml" Target="../customXml/item2.xml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6.sv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1.pn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.svg"/><Relationship Id="rId7" Type="http://schemas.openxmlformats.org/officeDocument/2006/relationships/image" Target="../media/image2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10" Type="http://schemas.openxmlformats.org/officeDocument/2006/relationships/image" Target="../media/image1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75297" y="6276948"/>
            <a:ext cx="8537407" cy="3970364"/>
            <a:chOff x="0" y="0"/>
            <a:chExt cx="2248535" cy="10456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48535" cy="1045693"/>
            </a:xfrm>
            <a:custGeom>
              <a:avLst/>
              <a:gdLst/>
              <a:ahLst/>
              <a:cxnLst/>
              <a:rect l="l" t="t" r="r" b="b"/>
              <a:pathLst>
                <a:path w="2248535" h="1045693">
                  <a:moveTo>
                    <a:pt x="0" y="0"/>
                  </a:moveTo>
                  <a:lnTo>
                    <a:pt x="2248535" y="0"/>
                  </a:lnTo>
                  <a:lnTo>
                    <a:pt x="2248535" y="1045693"/>
                  </a:lnTo>
                  <a:lnTo>
                    <a:pt x="0" y="1045693"/>
                  </a:lnTo>
                  <a:close/>
                </a:path>
              </a:pathLst>
            </a:custGeom>
            <a:solidFill>
              <a:srgbClr val="58B2E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248535" cy="10837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416410" y="8712355"/>
            <a:ext cx="2553929" cy="1337772"/>
          </a:xfrm>
          <a:custGeom>
            <a:avLst/>
            <a:gdLst/>
            <a:ahLst/>
            <a:cxnLst/>
            <a:rect l="l" t="t" r="r" b="b"/>
            <a:pathLst>
              <a:path w="2553929" h="1337772">
                <a:moveTo>
                  <a:pt x="0" y="0"/>
                </a:moveTo>
                <a:lnTo>
                  <a:pt x="2553929" y="0"/>
                </a:lnTo>
                <a:lnTo>
                  <a:pt x="2553929" y="1337772"/>
                </a:lnTo>
                <a:lnTo>
                  <a:pt x="0" y="13377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961381" y="6086448"/>
            <a:ext cx="8365238" cy="2066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12000">
                <a:solidFill>
                  <a:srgbClr val="053763"/>
                </a:solidFill>
                <a:latin typeface="Antonio Bold"/>
              </a:rPr>
              <a:t>CONSERVATION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225713" y="4649815"/>
            <a:ext cx="5836574" cy="1723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00"/>
              </a:lnSpc>
            </a:pPr>
            <a:r>
              <a:rPr lang="en-US" sz="12000">
                <a:solidFill>
                  <a:srgbClr val="053763"/>
                </a:solidFill>
                <a:latin typeface="Antonio Bold"/>
              </a:rPr>
              <a:t>WATER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5028" y="9163050"/>
            <a:ext cx="2213372" cy="8870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53763"/>
                </a:solidFill>
                <a:latin typeface="Canva Sans 2 Bold"/>
              </a:rPr>
              <a:t>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B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47675" y="1028700"/>
            <a:ext cx="5952599" cy="8229600"/>
            <a:chOff x="0" y="0"/>
            <a:chExt cx="2426970" cy="33553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26970" cy="3355340"/>
            </a:xfrm>
            <a:custGeom>
              <a:avLst/>
              <a:gdLst/>
              <a:ahLst/>
              <a:cxnLst/>
              <a:rect l="l" t="t" r="r" b="b"/>
              <a:pathLst>
                <a:path w="2426970" h="3355340">
                  <a:moveTo>
                    <a:pt x="1653540" y="3244850"/>
                  </a:moveTo>
                  <a:cubicBezTo>
                    <a:pt x="1819910" y="3169920"/>
                    <a:pt x="1963420" y="3056890"/>
                    <a:pt x="2077720" y="2908300"/>
                  </a:cubicBezTo>
                  <a:cubicBezTo>
                    <a:pt x="2190750" y="2763520"/>
                    <a:pt x="2278380" y="2580640"/>
                    <a:pt x="2338070" y="2366010"/>
                  </a:cubicBezTo>
                  <a:cubicBezTo>
                    <a:pt x="2396490" y="2155190"/>
                    <a:pt x="2426970" y="1908810"/>
                    <a:pt x="2426970" y="1631950"/>
                  </a:cubicBezTo>
                  <a:cubicBezTo>
                    <a:pt x="2426970" y="1369060"/>
                    <a:pt x="2396490" y="1135380"/>
                    <a:pt x="2338070" y="935990"/>
                  </a:cubicBezTo>
                  <a:cubicBezTo>
                    <a:pt x="2278380" y="732790"/>
                    <a:pt x="2189480" y="560070"/>
                    <a:pt x="2076450" y="421640"/>
                  </a:cubicBezTo>
                  <a:cubicBezTo>
                    <a:pt x="1960880" y="281940"/>
                    <a:pt x="1818640" y="173990"/>
                    <a:pt x="1651000" y="104140"/>
                  </a:cubicBezTo>
                  <a:cubicBezTo>
                    <a:pt x="1487170" y="35560"/>
                    <a:pt x="1301750" y="0"/>
                    <a:pt x="1098550" y="0"/>
                  </a:cubicBezTo>
                  <a:lnTo>
                    <a:pt x="0" y="0"/>
                  </a:lnTo>
                  <a:lnTo>
                    <a:pt x="0" y="3355340"/>
                  </a:lnTo>
                  <a:lnTo>
                    <a:pt x="1098550" y="3355340"/>
                  </a:lnTo>
                  <a:cubicBezTo>
                    <a:pt x="1301750" y="3355340"/>
                    <a:pt x="1488440" y="3318510"/>
                    <a:pt x="1653540" y="3244850"/>
                  </a:cubicBezTo>
                  <a:close/>
                  <a:moveTo>
                    <a:pt x="1043940" y="739140"/>
                  </a:moveTo>
                  <a:cubicBezTo>
                    <a:pt x="1134110" y="739140"/>
                    <a:pt x="1215390" y="754380"/>
                    <a:pt x="1285240" y="786130"/>
                  </a:cubicBezTo>
                  <a:cubicBezTo>
                    <a:pt x="1355090" y="816610"/>
                    <a:pt x="1412240" y="861060"/>
                    <a:pt x="1461770" y="922020"/>
                  </a:cubicBezTo>
                  <a:cubicBezTo>
                    <a:pt x="1512570" y="984250"/>
                    <a:pt x="1551940" y="1064260"/>
                    <a:pt x="1579880" y="1160780"/>
                  </a:cubicBezTo>
                  <a:cubicBezTo>
                    <a:pt x="1609090" y="1261110"/>
                    <a:pt x="1623060" y="1381760"/>
                    <a:pt x="1623060" y="1518920"/>
                  </a:cubicBezTo>
                  <a:lnTo>
                    <a:pt x="1623060" y="1746250"/>
                  </a:lnTo>
                  <a:cubicBezTo>
                    <a:pt x="1623060" y="1899920"/>
                    <a:pt x="1607820" y="2035810"/>
                    <a:pt x="1578610" y="2148840"/>
                  </a:cubicBezTo>
                  <a:cubicBezTo>
                    <a:pt x="1550670" y="2258060"/>
                    <a:pt x="1510030" y="2348230"/>
                    <a:pt x="1459230" y="2418080"/>
                  </a:cubicBezTo>
                  <a:cubicBezTo>
                    <a:pt x="1409700" y="2485390"/>
                    <a:pt x="1351280" y="2534920"/>
                    <a:pt x="1282700" y="2567940"/>
                  </a:cubicBezTo>
                  <a:cubicBezTo>
                    <a:pt x="1212850" y="2600960"/>
                    <a:pt x="1132840" y="2618740"/>
                    <a:pt x="1045210" y="2618740"/>
                  </a:cubicBezTo>
                  <a:lnTo>
                    <a:pt x="783590" y="2618740"/>
                  </a:lnTo>
                  <a:lnTo>
                    <a:pt x="783590" y="739140"/>
                  </a:lnTo>
                  <a:lnTo>
                    <a:pt x="1043940" y="739140"/>
                  </a:lnTo>
                  <a:close/>
                </a:path>
              </a:pathLst>
            </a:custGeom>
            <a:blipFill>
              <a:blip r:embed="rId2"/>
              <a:stretch>
                <a:fillRect l="-1844" r="-1844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6587332" y="1028700"/>
            <a:ext cx="6257860" cy="8229600"/>
            <a:chOff x="0" y="0"/>
            <a:chExt cx="2551430" cy="33553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550160" cy="3355340"/>
            </a:xfrm>
            <a:custGeom>
              <a:avLst/>
              <a:gdLst/>
              <a:ahLst/>
              <a:cxnLst/>
              <a:rect l="l" t="t" r="r" b="b"/>
              <a:pathLst>
                <a:path w="2550160" h="3355340">
                  <a:moveTo>
                    <a:pt x="783590" y="2045970"/>
                  </a:moveTo>
                  <a:lnTo>
                    <a:pt x="1191260" y="2045970"/>
                  </a:lnTo>
                  <a:lnTo>
                    <a:pt x="1697990" y="3355340"/>
                  </a:lnTo>
                  <a:lnTo>
                    <a:pt x="2550160" y="3355340"/>
                  </a:lnTo>
                  <a:lnTo>
                    <a:pt x="1940560" y="1864360"/>
                  </a:lnTo>
                  <a:cubicBezTo>
                    <a:pt x="1992630" y="1836420"/>
                    <a:pt x="2040890" y="1802130"/>
                    <a:pt x="2085340" y="1765300"/>
                  </a:cubicBezTo>
                  <a:cubicBezTo>
                    <a:pt x="2156460" y="1705610"/>
                    <a:pt x="2217420" y="1635760"/>
                    <a:pt x="2266950" y="1559560"/>
                  </a:cubicBezTo>
                  <a:cubicBezTo>
                    <a:pt x="2316480" y="1482090"/>
                    <a:pt x="2354580" y="1395730"/>
                    <a:pt x="2381250" y="1303020"/>
                  </a:cubicBezTo>
                  <a:cubicBezTo>
                    <a:pt x="2407920" y="1210310"/>
                    <a:pt x="2420620" y="1109980"/>
                    <a:pt x="2420620" y="1004570"/>
                  </a:cubicBezTo>
                  <a:cubicBezTo>
                    <a:pt x="2420620" y="863600"/>
                    <a:pt x="2399030" y="730250"/>
                    <a:pt x="2354580" y="609600"/>
                  </a:cubicBezTo>
                  <a:cubicBezTo>
                    <a:pt x="2310130" y="486410"/>
                    <a:pt x="2241550" y="377190"/>
                    <a:pt x="2153920" y="287020"/>
                  </a:cubicBezTo>
                  <a:cubicBezTo>
                    <a:pt x="2065020" y="196850"/>
                    <a:pt x="1954530" y="125730"/>
                    <a:pt x="1823720" y="74930"/>
                  </a:cubicBezTo>
                  <a:cubicBezTo>
                    <a:pt x="1696720" y="25400"/>
                    <a:pt x="1548130" y="0"/>
                    <a:pt x="1383030" y="0"/>
                  </a:cubicBezTo>
                  <a:lnTo>
                    <a:pt x="0" y="0"/>
                  </a:lnTo>
                  <a:lnTo>
                    <a:pt x="0" y="3355340"/>
                  </a:lnTo>
                  <a:lnTo>
                    <a:pt x="783590" y="3355340"/>
                  </a:lnTo>
                  <a:lnTo>
                    <a:pt x="783590" y="2045970"/>
                  </a:lnTo>
                  <a:close/>
                  <a:moveTo>
                    <a:pt x="783590" y="739140"/>
                  </a:moveTo>
                  <a:lnTo>
                    <a:pt x="1323340" y="739140"/>
                  </a:lnTo>
                  <a:cubicBezTo>
                    <a:pt x="1422400" y="739140"/>
                    <a:pt x="1492250" y="760730"/>
                    <a:pt x="1530350" y="803910"/>
                  </a:cubicBezTo>
                  <a:cubicBezTo>
                    <a:pt x="1572260" y="850900"/>
                    <a:pt x="1592580" y="916940"/>
                    <a:pt x="1592580" y="1004570"/>
                  </a:cubicBezTo>
                  <a:cubicBezTo>
                    <a:pt x="1592580" y="1108710"/>
                    <a:pt x="1569720" y="1187450"/>
                    <a:pt x="1524000" y="1240790"/>
                  </a:cubicBezTo>
                  <a:cubicBezTo>
                    <a:pt x="1482090" y="1289050"/>
                    <a:pt x="1407160" y="1314450"/>
                    <a:pt x="1301750" y="1314450"/>
                  </a:cubicBezTo>
                  <a:lnTo>
                    <a:pt x="783590" y="1314450"/>
                  </a:lnTo>
                  <a:lnTo>
                    <a:pt x="783590" y="739140"/>
                  </a:lnTo>
                  <a:close/>
                </a:path>
              </a:pathLst>
            </a:custGeom>
            <a:blipFill>
              <a:blip r:embed="rId2"/>
              <a:stretch>
                <a:fillRect t="-668" b="-668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11804414" y="1028700"/>
            <a:ext cx="6793625" cy="8229600"/>
            <a:chOff x="0" y="0"/>
            <a:chExt cx="2769870" cy="33553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69870" cy="3355340"/>
            </a:xfrm>
            <a:custGeom>
              <a:avLst/>
              <a:gdLst/>
              <a:ahLst/>
              <a:cxnLst/>
              <a:rect l="l" t="t" r="r" b="b"/>
              <a:pathLst>
                <a:path w="2769870" h="3355340">
                  <a:moveTo>
                    <a:pt x="1399540" y="1243330"/>
                  </a:moveTo>
                  <a:lnTo>
                    <a:pt x="839470" y="0"/>
                  </a:lnTo>
                  <a:lnTo>
                    <a:pt x="0" y="0"/>
                  </a:lnTo>
                  <a:lnTo>
                    <a:pt x="995680" y="2087880"/>
                  </a:lnTo>
                  <a:lnTo>
                    <a:pt x="995680" y="3355340"/>
                  </a:lnTo>
                  <a:lnTo>
                    <a:pt x="1779270" y="3355340"/>
                  </a:lnTo>
                  <a:lnTo>
                    <a:pt x="1779270" y="2087880"/>
                  </a:lnTo>
                  <a:lnTo>
                    <a:pt x="2769870" y="0"/>
                  </a:lnTo>
                  <a:lnTo>
                    <a:pt x="1957070" y="0"/>
                  </a:lnTo>
                  <a:close/>
                </a:path>
              </a:pathLst>
            </a:custGeom>
            <a:blipFill>
              <a:blip r:embed="rId2"/>
              <a:stretch>
                <a:fillRect t="-5034" b="-5034"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8518" b="-68518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-1481861" y="25630"/>
            <a:ext cx="8069193" cy="2454328"/>
            <a:chOff x="0" y="0"/>
            <a:chExt cx="2125219" cy="64640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25220" cy="646407"/>
            </a:xfrm>
            <a:custGeom>
              <a:avLst/>
              <a:gdLst/>
              <a:ahLst/>
              <a:cxnLst/>
              <a:rect l="l" t="t" r="r" b="b"/>
              <a:pathLst>
                <a:path w="2125220" h="646407">
                  <a:moveTo>
                    <a:pt x="0" y="0"/>
                  </a:moveTo>
                  <a:lnTo>
                    <a:pt x="2125220" y="0"/>
                  </a:lnTo>
                  <a:lnTo>
                    <a:pt x="2125220" y="646407"/>
                  </a:lnTo>
                  <a:lnTo>
                    <a:pt x="0" y="646407"/>
                  </a:ln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125219" cy="684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823189" y="768580"/>
            <a:ext cx="5764143" cy="1665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720"/>
              </a:lnSpc>
            </a:pPr>
            <a:r>
              <a:rPr lang="en-US" sz="9800">
                <a:solidFill>
                  <a:srgbClr val="053763"/>
                </a:solidFill>
                <a:latin typeface="Antonio Bold"/>
              </a:rPr>
              <a:t>WHY DOES IT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62907" y="2519877"/>
            <a:ext cx="5162550" cy="1723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200"/>
              </a:lnSpc>
            </a:pPr>
            <a:r>
              <a:rPr lang="en-US" sz="12000">
                <a:solidFill>
                  <a:srgbClr val="FEFEFE"/>
                </a:solidFill>
                <a:latin typeface="Antonio Bold"/>
              </a:rPr>
              <a:t>MATTER?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B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42947" y="326552"/>
            <a:ext cx="14402106" cy="9386247"/>
          </a:xfrm>
          <a:custGeom>
            <a:avLst/>
            <a:gdLst/>
            <a:ahLst/>
            <a:cxnLst/>
            <a:rect l="l" t="t" r="r" b="b"/>
            <a:pathLst>
              <a:path w="14402106" h="9386247">
                <a:moveTo>
                  <a:pt x="0" y="0"/>
                </a:moveTo>
                <a:lnTo>
                  <a:pt x="14402106" y="0"/>
                </a:lnTo>
                <a:lnTo>
                  <a:pt x="14402106" y="9386246"/>
                </a:lnTo>
                <a:lnTo>
                  <a:pt x="0" y="93862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981047" y="9684223"/>
            <a:ext cx="7892400" cy="521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>
                <a:solidFill>
                  <a:srgbClr val="000000"/>
                </a:solidFill>
                <a:latin typeface="Canva Sans 2 Bold Italics"/>
              </a:rPr>
              <a:t>2023 Kentucky Drought Risk Assessment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7887" y="3685462"/>
            <a:ext cx="17512226" cy="6138184"/>
          </a:xfrm>
          <a:custGeom>
            <a:avLst/>
            <a:gdLst/>
            <a:ahLst/>
            <a:cxnLst/>
            <a:rect l="l" t="t" r="r" b="b"/>
            <a:pathLst>
              <a:path w="17512226" h="6138184">
                <a:moveTo>
                  <a:pt x="0" y="0"/>
                </a:moveTo>
                <a:lnTo>
                  <a:pt x="17512226" y="0"/>
                </a:lnTo>
                <a:lnTo>
                  <a:pt x="17512226" y="6138183"/>
                </a:lnTo>
                <a:lnTo>
                  <a:pt x="0" y="61381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15346184" y="303818"/>
            <a:ext cx="2553929" cy="1337772"/>
          </a:xfrm>
          <a:custGeom>
            <a:avLst/>
            <a:gdLst/>
            <a:ahLst/>
            <a:cxnLst/>
            <a:rect l="l" t="t" r="r" b="b"/>
            <a:pathLst>
              <a:path w="2553929" h="1337772">
                <a:moveTo>
                  <a:pt x="0" y="0"/>
                </a:moveTo>
                <a:lnTo>
                  <a:pt x="2553929" y="0"/>
                </a:lnTo>
                <a:lnTo>
                  <a:pt x="2553929" y="1337772"/>
                </a:lnTo>
                <a:lnTo>
                  <a:pt x="0" y="13377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1276350" y="303818"/>
            <a:ext cx="8467725" cy="1977709"/>
            <a:chOff x="0" y="0"/>
            <a:chExt cx="2230183" cy="5208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30183" cy="520878"/>
            </a:xfrm>
            <a:custGeom>
              <a:avLst/>
              <a:gdLst/>
              <a:ahLst/>
              <a:cxnLst/>
              <a:rect l="l" t="t" r="r" b="b"/>
              <a:pathLst>
                <a:path w="2230183" h="520878">
                  <a:moveTo>
                    <a:pt x="0" y="0"/>
                  </a:moveTo>
                  <a:lnTo>
                    <a:pt x="2230183" y="0"/>
                  </a:lnTo>
                  <a:lnTo>
                    <a:pt x="2230183" y="520878"/>
                  </a:lnTo>
                  <a:lnTo>
                    <a:pt x="0" y="520878"/>
                  </a:lnTo>
                  <a:close/>
                </a:path>
              </a:pathLst>
            </a:custGeom>
            <a:solidFill>
              <a:srgbClr val="58B2E2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230183" cy="5589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590800" y="924016"/>
            <a:ext cx="4957868" cy="1552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01"/>
              </a:lnSpc>
            </a:pPr>
            <a:r>
              <a:rPr lang="en-US" sz="9000" dirty="0">
                <a:solidFill>
                  <a:srgbClr val="053763"/>
                </a:solidFill>
                <a:latin typeface="Antonio Bold"/>
              </a:rPr>
              <a:t>WATER USE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08658" y="2275770"/>
            <a:ext cx="2982717" cy="1295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900"/>
              </a:lnSpc>
            </a:pPr>
            <a:r>
              <a:rPr lang="en-US" sz="9000">
                <a:solidFill>
                  <a:srgbClr val="053763"/>
                </a:solidFill>
                <a:latin typeface="Antonio Bold"/>
              </a:rPr>
              <a:t>HABITS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B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81861" y="135313"/>
            <a:ext cx="7467600" cy="2454328"/>
            <a:chOff x="0" y="0"/>
            <a:chExt cx="1966775" cy="6464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66775" cy="646407"/>
            </a:xfrm>
            <a:custGeom>
              <a:avLst/>
              <a:gdLst/>
              <a:ahLst/>
              <a:cxnLst/>
              <a:rect l="l" t="t" r="r" b="b"/>
              <a:pathLst>
                <a:path w="1966775" h="646407">
                  <a:moveTo>
                    <a:pt x="0" y="0"/>
                  </a:moveTo>
                  <a:lnTo>
                    <a:pt x="1966775" y="0"/>
                  </a:lnTo>
                  <a:lnTo>
                    <a:pt x="1966775" y="646407"/>
                  </a:lnTo>
                  <a:lnTo>
                    <a:pt x="0" y="646407"/>
                  </a:ln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966775" cy="684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flipH="1">
            <a:off x="7282747" y="1749517"/>
            <a:ext cx="0" cy="3315614"/>
          </a:xfrm>
          <a:prstGeom prst="line">
            <a:avLst/>
          </a:prstGeom>
          <a:ln w="66675" cap="flat">
            <a:solidFill>
              <a:srgbClr val="FEFEF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6403624" y="790093"/>
            <a:ext cx="1553067" cy="1553067"/>
          </a:xfrm>
          <a:custGeom>
            <a:avLst/>
            <a:gdLst/>
            <a:ahLst/>
            <a:cxnLst/>
            <a:rect l="l" t="t" r="r" b="b"/>
            <a:pathLst>
              <a:path w="1553067" h="1553067">
                <a:moveTo>
                  <a:pt x="0" y="0"/>
                </a:moveTo>
                <a:lnTo>
                  <a:pt x="1553067" y="0"/>
                </a:lnTo>
                <a:lnTo>
                  <a:pt x="1553067" y="1553067"/>
                </a:lnTo>
                <a:lnTo>
                  <a:pt x="0" y="15530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AutoShape 7"/>
          <p:cNvSpPr/>
          <p:nvPr/>
        </p:nvSpPr>
        <p:spPr>
          <a:xfrm>
            <a:off x="7301202" y="4255154"/>
            <a:ext cx="0" cy="3790226"/>
          </a:xfrm>
          <a:prstGeom prst="line">
            <a:avLst/>
          </a:prstGeom>
          <a:ln w="66675" cap="flat">
            <a:solidFill>
              <a:srgbClr val="FEFEF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Freeform 8"/>
          <p:cNvSpPr/>
          <p:nvPr/>
        </p:nvSpPr>
        <p:spPr>
          <a:xfrm>
            <a:off x="6403624" y="4267402"/>
            <a:ext cx="1553067" cy="1553067"/>
          </a:xfrm>
          <a:custGeom>
            <a:avLst/>
            <a:gdLst/>
            <a:ahLst/>
            <a:cxnLst/>
            <a:rect l="l" t="t" r="r" b="b"/>
            <a:pathLst>
              <a:path w="1553067" h="1553067">
                <a:moveTo>
                  <a:pt x="0" y="0"/>
                </a:moveTo>
                <a:lnTo>
                  <a:pt x="1553067" y="0"/>
                </a:lnTo>
                <a:lnTo>
                  <a:pt x="1553067" y="1553067"/>
                </a:lnTo>
                <a:lnTo>
                  <a:pt x="0" y="15530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6608802" y="790093"/>
            <a:ext cx="1347888" cy="1347888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608802" y="4267402"/>
            <a:ext cx="1347888" cy="1347888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6403624" y="2507986"/>
            <a:ext cx="1553067" cy="1553067"/>
          </a:xfrm>
          <a:custGeom>
            <a:avLst/>
            <a:gdLst/>
            <a:ahLst/>
            <a:cxnLst/>
            <a:rect l="l" t="t" r="r" b="b"/>
            <a:pathLst>
              <a:path w="1553067" h="1553067">
                <a:moveTo>
                  <a:pt x="0" y="0"/>
                </a:moveTo>
                <a:lnTo>
                  <a:pt x="1553067" y="0"/>
                </a:lnTo>
                <a:lnTo>
                  <a:pt x="1553067" y="1553067"/>
                </a:lnTo>
                <a:lnTo>
                  <a:pt x="0" y="15530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6608802" y="2506235"/>
            <a:ext cx="1347888" cy="1347888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6403624" y="5963462"/>
            <a:ext cx="1553067" cy="1553067"/>
          </a:xfrm>
          <a:custGeom>
            <a:avLst/>
            <a:gdLst/>
            <a:ahLst/>
            <a:cxnLst/>
            <a:rect l="l" t="t" r="r" b="b"/>
            <a:pathLst>
              <a:path w="1553067" h="1553067">
                <a:moveTo>
                  <a:pt x="0" y="0"/>
                </a:moveTo>
                <a:lnTo>
                  <a:pt x="1553067" y="0"/>
                </a:lnTo>
                <a:lnTo>
                  <a:pt x="1553067" y="1553067"/>
                </a:lnTo>
                <a:lnTo>
                  <a:pt x="0" y="15530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Group 20"/>
          <p:cNvGrpSpPr/>
          <p:nvPr/>
        </p:nvGrpSpPr>
        <p:grpSpPr>
          <a:xfrm>
            <a:off x="6608802" y="5963462"/>
            <a:ext cx="1347888" cy="1347888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6413149" y="7700405"/>
            <a:ext cx="1553067" cy="1553067"/>
          </a:xfrm>
          <a:custGeom>
            <a:avLst/>
            <a:gdLst/>
            <a:ahLst/>
            <a:cxnLst/>
            <a:rect l="l" t="t" r="r" b="b"/>
            <a:pathLst>
              <a:path w="1553067" h="1553067">
                <a:moveTo>
                  <a:pt x="0" y="0"/>
                </a:moveTo>
                <a:lnTo>
                  <a:pt x="1553067" y="0"/>
                </a:lnTo>
                <a:lnTo>
                  <a:pt x="1553067" y="1553067"/>
                </a:lnTo>
                <a:lnTo>
                  <a:pt x="0" y="15530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4" name="Group 24"/>
          <p:cNvGrpSpPr/>
          <p:nvPr/>
        </p:nvGrpSpPr>
        <p:grpSpPr>
          <a:xfrm>
            <a:off x="6618327" y="7698654"/>
            <a:ext cx="1347888" cy="1347888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8280541" y="7640510"/>
            <a:ext cx="8044875" cy="1419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9"/>
              </a:lnSpc>
            </a:pPr>
            <a:r>
              <a:rPr lang="en-US" sz="4099">
                <a:solidFill>
                  <a:srgbClr val="053763"/>
                </a:solidFill>
                <a:latin typeface="Canva Sans 1 Bold"/>
              </a:rPr>
              <a:t>Limit bathroom faucet to only when necessary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15190425" y="8540905"/>
            <a:ext cx="7467600" cy="2454328"/>
            <a:chOff x="0" y="0"/>
            <a:chExt cx="1966775" cy="646407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966775" cy="646407"/>
            </a:xfrm>
            <a:custGeom>
              <a:avLst/>
              <a:gdLst/>
              <a:ahLst/>
              <a:cxnLst/>
              <a:rect l="l" t="t" r="r" b="b"/>
              <a:pathLst>
                <a:path w="1966775" h="646407">
                  <a:moveTo>
                    <a:pt x="0" y="0"/>
                  </a:moveTo>
                  <a:lnTo>
                    <a:pt x="1966775" y="0"/>
                  </a:lnTo>
                  <a:lnTo>
                    <a:pt x="1966775" y="646407"/>
                  </a:lnTo>
                  <a:lnTo>
                    <a:pt x="0" y="646407"/>
                  </a:ln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1966775" cy="684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1" name="Freeform 31"/>
          <p:cNvSpPr/>
          <p:nvPr/>
        </p:nvSpPr>
        <p:spPr>
          <a:xfrm>
            <a:off x="15416410" y="8712355"/>
            <a:ext cx="2553929" cy="1337772"/>
          </a:xfrm>
          <a:custGeom>
            <a:avLst/>
            <a:gdLst/>
            <a:ahLst/>
            <a:cxnLst/>
            <a:rect l="l" t="t" r="r" b="b"/>
            <a:pathLst>
              <a:path w="2553929" h="1337772">
                <a:moveTo>
                  <a:pt x="0" y="0"/>
                </a:moveTo>
                <a:lnTo>
                  <a:pt x="2553929" y="0"/>
                </a:lnTo>
                <a:lnTo>
                  <a:pt x="2553929" y="1337772"/>
                </a:lnTo>
                <a:lnTo>
                  <a:pt x="0" y="13377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6910869" y="2625620"/>
            <a:ext cx="771404" cy="1096134"/>
          </a:xfrm>
          <a:custGeom>
            <a:avLst/>
            <a:gdLst/>
            <a:ahLst/>
            <a:cxnLst/>
            <a:rect l="l" t="t" r="r" b="b"/>
            <a:pathLst>
              <a:path w="771404" h="1096134">
                <a:moveTo>
                  <a:pt x="0" y="0"/>
                </a:moveTo>
                <a:lnTo>
                  <a:pt x="771404" y="0"/>
                </a:lnTo>
                <a:lnTo>
                  <a:pt x="771404" y="1096134"/>
                </a:lnTo>
                <a:lnTo>
                  <a:pt x="0" y="10961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6871915" y="985743"/>
            <a:ext cx="888338" cy="872792"/>
          </a:xfrm>
          <a:custGeom>
            <a:avLst/>
            <a:gdLst/>
            <a:ahLst/>
            <a:cxnLst/>
            <a:rect l="l" t="t" r="r" b="b"/>
            <a:pathLst>
              <a:path w="888338" h="872792">
                <a:moveTo>
                  <a:pt x="0" y="0"/>
                </a:moveTo>
                <a:lnTo>
                  <a:pt x="888338" y="0"/>
                </a:lnTo>
                <a:lnTo>
                  <a:pt x="888338" y="872792"/>
                </a:lnTo>
                <a:lnTo>
                  <a:pt x="0" y="87279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6729701" y="4346803"/>
            <a:ext cx="1030552" cy="1076295"/>
          </a:xfrm>
          <a:custGeom>
            <a:avLst/>
            <a:gdLst/>
            <a:ahLst/>
            <a:cxnLst/>
            <a:rect l="l" t="t" r="r" b="b"/>
            <a:pathLst>
              <a:path w="1030552" h="1076295">
                <a:moveTo>
                  <a:pt x="0" y="0"/>
                </a:moveTo>
                <a:lnTo>
                  <a:pt x="1030552" y="0"/>
                </a:lnTo>
                <a:lnTo>
                  <a:pt x="1030552" y="1076295"/>
                </a:lnTo>
                <a:lnTo>
                  <a:pt x="0" y="10762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6939331" y="6191944"/>
            <a:ext cx="998310" cy="970856"/>
          </a:xfrm>
          <a:custGeom>
            <a:avLst/>
            <a:gdLst/>
            <a:ahLst/>
            <a:cxnLst/>
            <a:rect l="l" t="t" r="r" b="b"/>
            <a:pathLst>
              <a:path w="998310" h="970856">
                <a:moveTo>
                  <a:pt x="0" y="0"/>
                </a:moveTo>
                <a:lnTo>
                  <a:pt x="998310" y="0"/>
                </a:lnTo>
                <a:lnTo>
                  <a:pt x="998310" y="970856"/>
                </a:lnTo>
                <a:lnTo>
                  <a:pt x="0" y="97085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6849472" y="7926104"/>
            <a:ext cx="933224" cy="933224"/>
          </a:xfrm>
          <a:custGeom>
            <a:avLst/>
            <a:gdLst/>
            <a:ahLst/>
            <a:cxnLst/>
            <a:rect l="l" t="t" r="r" b="b"/>
            <a:pathLst>
              <a:path w="933224" h="933224">
                <a:moveTo>
                  <a:pt x="0" y="0"/>
                </a:moveTo>
                <a:lnTo>
                  <a:pt x="933224" y="0"/>
                </a:lnTo>
                <a:lnTo>
                  <a:pt x="933224" y="933224"/>
                </a:lnTo>
                <a:lnTo>
                  <a:pt x="0" y="93322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37" name="TextBox 37"/>
          <p:cNvSpPr txBox="1"/>
          <p:nvPr/>
        </p:nvSpPr>
        <p:spPr>
          <a:xfrm>
            <a:off x="823189" y="1115727"/>
            <a:ext cx="4953000" cy="1665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720"/>
              </a:lnSpc>
            </a:pPr>
            <a:r>
              <a:rPr lang="en-US" sz="9800" dirty="0">
                <a:solidFill>
                  <a:srgbClr val="053763"/>
                </a:solidFill>
                <a:latin typeface="Antonio Bold"/>
              </a:rPr>
              <a:t>WATER USE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905000" y="2622833"/>
            <a:ext cx="5162550" cy="1723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200"/>
              </a:lnSpc>
            </a:pPr>
            <a:r>
              <a:rPr lang="en-US" sz="12000" dirty="0">
                <a:solidFill>
                  <a:srgbClr val="053763"/>
                </a:solidFill>
                <a:latin typeface="Antonio Bold"/>
              </a:rPr>
              <a:t>HABITS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8280541" y="927185"/>
            <a:ext cx="7367531" cy="1419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9"/>
              </a:lnSpc>
            </a:pPr>
            <a:r>
              <a:rPr lang="en-US" sz="4099">
                <a:solidFill>
                  <a:srgbClr val="053763"/>
                </a:solidFill>
                <a:latin typeface="Canva Sans 1 Bold"/>
              </a:rPr>
              <a:t>Run one less load of laundry per week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8280541" y="2530577"/>
            <a:ext cx="8600667" cy="1419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9"/>
              </a:lnSpc>
            </a:pPr>
            <a:r>
              <a:rPr lang="en-US" sz="4099">
                <a:solidFill>
                  <a:srgbClr val="053763"/>
                </a:solidFill>
                <a:latin typeface="Canva Sans 1 Bold"/>
              </a:rPr>
              <a:t>Limit kitchen faucet to only when necessary 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8280541" y="4262916"/>
            <a:ext cx="8044875" cy="1419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40"/>
              </a:lnSpc>
            </a:pPr>
            <a:r>
              <a:rPr lang="en-US" sz="4100">
                <a:solidFill>
                  <a:srgbClr val="053763"/>
                </a:solidFill>
                <a:latin typeface="Canva Sans 1 Bold"/>
              </a:rPr>
              <a:t>Run one less load in the dishwasher per week 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8280541" y="5997964"/>
            <a:ext cx="7014659" cy="1419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9"/>
              </a:lnSpc>
            </a:pPr>
            <a:r>
              <a:rPr lang="en-US" sz="4099">
                <a:solidFill>
                  <a:srgbClr val="053763"/>
                </a:solidFill>
                <a:latin typeface="Canva Sans 1 Bold"/>
              </a:rPr>
              <a:t>Cut shower times to 5 minutes or less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525" y="1976662"/>
            <a:ext cx="7292763" cy="1762760"/>
            <a:chOff x="0" y="0"/>
            <a:chExt cx="1920728" cy="4642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20728" cy="464266"/>
            </a:xfrm>
            <a:custGeom>
              <a:avLst/>
              <a:gdLst/>
              <a:ahLst/>
              <a:cxnLst/>
              <a:rect l="l" t="t" r="r" b="b"/>
              <a:pathLst>
                <a:path w="1920728" h="464266">
                  <a:moveTo>
                    <a:pt x="0" y="0"/>
                  </a:moveTo>
                  <a:lnTo>
                    <a:pt x="1920728" y="0"/>
                  </a:lnTo>
                  <a:lnTo>
                    <a:pt x="1920728" y="464266"/>
                  </a:lnTo>
                  <a:lnTo>
                    <a:pt x="0" y="464266"/>
                  </a:lnTo>
                  <a:close/>
                </a:path>
              </a:pathLst>
            </a:custGeom>
            <a:solidFill>
              <a:srgbClr val="58B2E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920728" cy="5023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534228" y="1028700"/>
            <a:ext cx="6187468" cy="7742976"/>
          </a:xfrm>
          <a:custGeom>
            <a:avLst/>
            <a:gdLst/>
            <a:ahLst/>
            <a:cxnLst/>
            <a:rect l="l" t="t" r="r" b="b"/>
            <a:pathLst>
              <a:path w="6187468" h="7742976">
                <a:moveTo>
                  <a:pt x="0" y="0"/>
                </a:moveTo>
                <a:lnTo>
                  <a:pt x="6187468" y="0"/>
                </a:lnTo>
                <a:lnTo>
                  <a:pt x="6187468" y="7742976"/>
                </a:lnTo>
                <a:lnTo>
                  <a:pt x="0" y="77429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722810">
            <a:off x="5817674" y="3797787"/>
            <a:ext cx="5260695" cy="6760599"/>
          </a:xfrm>
          <a:custGeom>
            <a:avLst/>
            <a:gdLst/>
            <a:ahLst/>
            <a:cxnLst/>
            <a:rect l="l" t="t" r="r" b="b"/>
            <a:pathLst>
              <a:path w="5260695" h="6760599">
                <a:moveTo>
                  <a:pt x="0" y="0"/>
                </a:moveTo>
                <a:lnTo>
                  <a:pt x="5260695" y="0"/>
                </a:lnTo>
                <a:lnTo>
                  <a:pt x="5260695" y="6760599"/>
                </a:lnTo>
                <a:lnTo>
                  <a:pt x="0" y="67605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4068" y="8771676"/>
            <a:ext cx="2553929" cy="1337772"/>
          </a:xfrm>
          <a:custGeom>
            <a:avLst/>
            <a:gdLst/>
            <a:ahLst/>
            <a:cxnLst/>
            <a:rect l="l" t="t" r="r" b="b"/>
            <a:pathLst>
              <a:path w="2553929" h="1337772">
                <a:moveTo>
                  <a:pt x="0" y="0"/>
                </a:moveTo>
                <a:lnTo>
                  <a:pt x="2553929" y="0"/>
                </a:lnTo>
                <a:lnTo>
                  <a:pt x="2553929" y="1337773"/>
                </a:lnTo>
                <a:lnTo>
                  <a:pt x="0" y="13377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836490" y="1781211"/>
            <a:ext cx="6389501" cy="2066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0"/>
              </a:lnSpc>
            </a:pPr>
            <a:r>
              <a:rPr lang="en-US" sz="12000" dirty="0">
                <a:solidFill>
                  <a:srgbClr val="053763"/>
                </a:solidFill>
                <a:latin typeface="Antonio Bold"/>
              </a:rPr>
              <a:t>RESOURCES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97207" y="523929"/>
            <a:ext cx="5986031" cy="1723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200"/>
              </a:lnSpc>
            </a:pPr>
            <a:r>
              <a:rPr lang="en-US" sz="12000" dirty="0">
                <a:solidFill>
                  <a:srgbClr val="053763"/>
                </a:solidFill>
                <a:latin typeface="Antonio Bold"/>
              </a:rPr>
              <a:t>AVAILABLE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6350" y="3352629"/>
            <a:ext cx="5338331" cy="2454328"/>
            <a:chOff x="0" y="0"/>
            <a:chExt cx="1405980" cy="6464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05980" cy="646407"/>
            </a:xfrm>
            <a:custGeom>
              <a:avLst/>
              <a:gdLst/>
              <a:ahLst/>
              <a:cxnLst/>
              <a:rect l="l" t="t" r="r" b="b"/>
              <a:pathLst>
                <a:path w="1405980" h="646407">
                  <a:moveTo>
                    <a:pt x="0" y="0"/>
                  </a:moveTo>
                  <a:lnTo>
                    <a:pt x="1405980" y="0"/>
                  </a:lnTo>
                  <a:lnTo>
                    <a:pt x="1405980" y="646407"/>
                  </a:lnTo>
                  <a:lnTo>
                    <a:pt x="0" y="646407"/>
                  </a:lnTo>
                  <a:close/>
                </a:path>
              </a:pathLst>
            </a:custGeom>
            <a:solidFill>
              <a:srgbClr val="58B2E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405980" cy="684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506498" y="1542782"/>
            <a:ext cx="1790822" cy="1790822"/>
          </a:xfrm>
          <a:custGeom>
            <a:avLst/>
            <a:gdLst/>
            <a:ahLst/>
            <a:cxnLst/>
            <a:rect l="l" t="t" r="r" b="b"/>
            <a:pathLst>
              <a:path w="1790822" h="1790822">
                <a:moveTo>
                  <a:pt x="0" y="0"/>
                </a:moveTo>
                <a:lnTo>
                  <a:pt x="1790822" y="0"/>
                </a:lnTo>
                <a:lnTo>
                  <a:pt x="1790822" y="1790823"/>
                </a:lnTo>
                <a:lnTo>
                  <a:pt x="0" y="17908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506498" y="4518866"/>
            <a:ext cx="1790822" cy="1790822"/>
          </a:xfrm>
          <a:custGeom>
            <a:avLst/>
            <a:gdLst/>
            <a:ahLst/>
            <a:cxnLst/>
            <a:rect l="l" t="t" r="r" b="b"/>
            <a:pathLst>
              <a:path w="1790822" h="1790822">
                <a:moveTo>
                  <a:pt x="0" y="0"/>
                </a:moveTo>
                <a:lnTo>
                  <a:pt x="1790822" y="0"/>
                </a:lnTo>
                <a:lnTo>
                  <a:pt x="1790822" y="1790822"/>
                </a:lnTo>
                <a:lnTo>
                  <a:pt x="0" y="17908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506498" y="7467478"/>
            <a:ext cx="1790822" cy="1790822"/>
          </a:xfrm>
          <a:custGeom>
            <a:avLst/>
            <a:gdLst/>
            <a:ahLst/>
            <a:cxnLst/>
            <a:rect l="l" t="t" r="r" b="b"/>
            <a:pathLst>
              <a:path w="1790822" h="1790822">
                <a:moveTo>
                  <a:pt x="0" y="0"/>
                </a:moveTo>
                <a:lnTo>
                  <a:pt x="1790822" y="0"/>
                </a:lnTo>
                <a:lnTo>
                  <a:pt x="1790822" y="1790822"/>
                </a:lnTo>
                <a:lnTo>
                  <a:pt x="0" y="17908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AutoShape 8"/>
          <p:cNvSpPr/>
          <p:nvPr/>
        </p:nvSpPr>
        <p:spPr>
          <a:xfrm>
            <a:off x="9520203" y="3097016"/>
            <a:ext cx="0" cy="4370462"/>
          </a:xfrm>
          <a:prstGeom prst="line">
            <a:avLst/>
          </a:prstGeom>
          <a:ln w="76200" cap="flat">
            <a:solidFill>
              <a:srgbClr val="58B2E2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9" name="Group 9"/>
          <p:cNvGrpSpPr/>
          <p:nvPr/>
        </p:nvGrpSpPr>
        <p:grpSpPr>
          <a:xfrm>
            <a:off x="8743087" y="1542782"/>
            <a:ext cx="1554233" cy="1554233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8B2E2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743087" y="4516846"/>
            <a:ext cx="1554233" cy="1554233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8B2E2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743087" y="7467478"/>
            <a:ext cx="1554233" cy="1554233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8B2E2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9035279" y="4795405"/>
            <a:ext cx="973402" cy="976955"/>
          </a:xfrm>
          <a:custGeom>
            <a:avLst/>
            <a:gdLst/>
            <a:ahLst/>
            <a:cxnLst/>
            <a:rect l="l" t="t" r="r" b="b"/>
            <a:pathLst>
              <a:path w="973402" h="976955">
                <a:moveTo>
                  <a:pt x="0" y="0"/>
                </a:moveTo>
                <a:lnTo>
                  <a:pt x="973402" y="0"/>
                </a:lnTo>
                <a:lnTo>
                  <a:pt x="973402" y="976954"/>
                </a:lnTo>
                <a:lnTo>
                  <a:pt x="0" y="9769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9135894" y="1754989"/>
            <a:ext cx="872786" cy="1129820"/>
          </a:xfrm>
          <a:custGeom>
            <a:avLst/>
            <a:gdLst/>
            <a:ahLst/>
            <a:cxnLst/>
            <a:rect l="l" t="t" r="r" b="b"/>
            <a:pathLst>
              <a:path w="872786" h="1129820">
                <a:moveTo>
                  <a:pt x="0" y="0"/>
                </a:moveTo>
                <a:lnTo>
                  <a:pt x="872787" y="0"/>
                </a:lnTo>
                <a:lnTo>
                  <a:pt x="872787" y="1129820"/>
                </a:lnTo>
                <a:lnTo>
                  <a:pt x="0" y="11298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8857467" y="7586724"/>
            <a:ext cx="1353441" cy="1353441"/>
          </a:xfrm>
          <a:custGeom>
            <a:avLst/>
            <a:gdLst/>
            <a:ahLst/>
            <a:cxnLst/>
            <a:rect l="l" t="t" r="r" b="b"/>
            <a:pathLst>
              <a:path w="1353441" h="1353441">
                <a:moveTo>
                  <a:pt x="0" y="0"/>
                </a:moveTo>
                <a:lnTo>
                  <a:pt x="1353441" y="0"/>
                </a:lnTo>
                <a:lnTo>
                  <a:pt x="1353441" y="1353441"/>
                </a:lnTo>
                <a:lnTo>
                  <a:pt x="0" y="13534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15851" y="8940165"/>
            <a:ext cx="2553929" cy="1337772"/>
          </a:xfrm>
          <a:custGeom>
            <a:avLst/>
            <a:gdLst/>
            <a:ahLst/>
            <a:cxnLst/>
            <a:rect l="l" t="t" r="r" b="b"/>
            <a:pathLst>
              <a:path w="2553929" h="1337772">
                <a:moveTo>
                  <a:pt x="0" y="0"/>
                </a:moveTo>
                <a:lnTo>
                  <a:pt x="2553929" y="0"/>
                </a:lnTo>
                <a:lnTo>
                  <a:pt x="2553929" y="1337772"/>
                </a:lnTo>
                <a:lnTo>
                  <a:pt x="0" y="133777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1352550" y="4038429"/>
            <a:ext cx="4953000" cy="2066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0"/>
              </a:lnSpc>
            </a:pPr>
            <a:r>
              <a:rPr lang="en-US" sz="12000">
                <a:solidFill>
                  <a:srgbClr val="053763"/>
                </a:solidFill>
                <a:latin typeface="Antonio Bold"/>
              </a:rPr>
              <a:t>NEXT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268663" y="4381383"/>
            <a:ext cx="3429000" cy="1723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200"/>
              </a:lnSpc>
            </a:pPr>
            <a:r>
              <a:rPr lang="en-US" sz="12000">
                <a:solidFill>
                  <a:srgbClr val="053763"/>
                </a:solidFill>
                <a:latin typeface="Antonio Bold"/>
              </a:rPr>
              <a:t>STEPS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875541" y="1764191"/>
            <a:ext cx="5383759" cy="1227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04"/>
              </a:lnSpc>
            </a:pPr>
            <a:r>
              <a:rPr lang="en-US" sz="3574">
                <a:solidFill>
                  <a:srgbClr val="053763"/>
                </a:solidFill>
                <a:latin typeface="Canva Sans 1 Bold"/>
              </a:rPr>
              <a:t>Water Shortage Response Plan Update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875541" y="4738255"/>
            <a:ext cx="5016216" cy="1227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04"/>
              </a:lnSpc>
            </a:pPr>
            <a:r>
              <a:rPr lang="en-US" sz="3574">
                <a:solidFill>
                  <a:srgbClr val="053763"/>
                </a:solidFill>
                <a:latin typeface="Canva Sans 1 Bold"/>
              </a:rPr>
              <a:t>Water Conservation Tool kit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875541" y="7952440"/>
            <a:ext cx="5383759" cy="601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04"/>
              </a:lnSpc>
            </a:pPr>
            <a:r>
              <a:rPr lang="en-US" sz="3574">
                <a:solidFill>
                  <a:srgbClr val="053763"/>
                </a:solidFill>
                <a:latin typeface="Canva Sans 1 Bold"/>
              </a:rPr>
              <a:t>Technical Assistance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16782" y="-19050"/>
            <a:ext cx="7854437" cy="3970364"/>
            <a:chOff x="0" y="0"/>
            <a:chExt cx="2068658" cy="10456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68658" cy="1045693"/>
            </a:xfrm>
            <a:custGeom>
              <a:avLst/>
              <a:gdLst/>
              <a:ahLst/>
              <a:cxnLst/>
              <a:rect l="l" t="t" r="r" b="b"/>
              <a:pathLst>
                <a:path w="2068658" h="1045693">
                  <a:moveTo>
                    <a:pt x="0" y="0"/>
                  </a:moveTo>
                  <a:lnTo>
                    <a:pt x="2068658" y="0"/>
                  </a:lnTo>
                  <a:lnTo>
                    <a:pt x="2068658" y="1045693"/>
                  </a:lnTo>
                  <a:lnTo>
                    <a:pt x="0" y="1045693"/>
                  </a:lnTo>
                  <a:close/>
                </a:path>
              </a:pathLst>
            </a:custGeom>
            <a:solidFill>
              <a:srgbClr val="58B2E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068658" cy="10837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152725" y="8000964"/>
            <a:ext cx="9982549" cy="1257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38"/>
              </a:lnSpc>
            </a:pPr>
            <a:r>
              <a:rPr lang="en-US" sz="7312">
                <a:solidFill>
                  <a:srgbClr val="053763"/>
                </a:solidFill>
                <a:latin typeface="Antonio Bold"/>
              </a:rPr>
              <a:t>joanna.ashford@ky.gov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967029" y="7139632"/>
            <a:ext cx="6353943" cy="1004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84"/>
              </a:lnSpc>
            </a:pPr>
            <a:r>
              <a:rPr lang="en-US" sz="7077">
                <a:solidFill>
                  <a:srgbClr val="053763"/>
                </a:solidFill>
                <a:latin typeface="Antonio Bold"/>
              </a:rPr>
              <a:t>Joanna Ashford</a:t>
            </a:r>
          </a:p>
        </p:txBody>
      </p:sp>
      <p:sp>
        <p:nvSpPr>
          <p:cNvPr id="7" name="Freeform 7"/>
          <p:cNvSpPr/>
          <p:nvPr/>
        </p:nvSpPr>
        <p:spPr>
          <a:xfrm>
            <a:off x="313822" y="8589414"/>
            <a:ext cx="2553929" cy="1337772"/>
          </a:xfrm>
          <a:custGeom>
            <a:avLst/>
            <a:gdLst/>
            <a:ahLst/>
            <a:cxnLst/>
            <a:rect l="l" t="t" r="r" b="b"/>
            <a:pathLst>
              <a:path w="2553929" h="1337772">
                <a:moveTo>
                  <a:pt x="0" y="0"/>
                </a:moveTo>
                <a:lnTo>
                  <a:pt x="2553929" y="0"/>
                </a:lnTo>
                <a:lnTo>
                  <a:pt x="2553929" y="1337772"/>
                </a:lnTo>
                <a:lnTo>
                  <a:pt x="0" y="13377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216782" y="2514600"/>
            <a:ext cx="7854437" cy="172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00"/>
              </a:lnSpc>
            </a:pPr>
            <a:r>
              <a:rPr lang="en-US" sz="12000">
                <a:solidFill>
                  <a:srgbClr val="053763"/>
                </a:solidFill>
                <a:latin typeface="Antonio Bold"/>
              </a:rPr>
              <a:t>THANK YOU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09198F66888D4FAF60BF3DB19ECCEA" ma:contentTypeVersion="1" ma:contentTypeDescription="Create a new document." ma:contentTypeScope="" ma:versionID="96fb9d17292f13508c5b732794ddd23f">
  <xsd:schema xmlns:xsd="http://www.w3.org/2001/XMLSchema" xmlns:xs="http://www.w3.org/2001/XMLSchema" xmlns:p="http://schemas.microsoft.com/office/2006/metadata/properties" xmlns:ns2="e309d946-9fb8-48a3-ae4d-f86d881f4691" targetNamespace="http://schemas.microsoft.com/office/2006/metadata/properties" ma:root="true" ma:fieldsID="b97990dc9d80ab1d22cb211055bab533" ns2:_="">
    <xsd:import namespace="e309d946-9fb8-48a3-ae4d-f86d881f469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09d946-9fb8-48a3-ae4d-f86d881f469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7763E27-2117-42C7-8AB8-C49983056250}"/>
</file>

<file path=customXml/itemProps2.xml><?xml version="1.0" encoding="utf-8"?>
<ds:datastoreItem xmlns:ds="http://schemas.openxmlformats.org/officeDocument/2006/customXml" ds:itemID="{F22DB21E-A4F7-4507-A3F9-798EEFAD32FC}"/>
</file>

<file path=customXml/itemProps3.xml><?xml version="1.0" encoding="utf-8"?>
<ds:datastoreItem xmlns:ds="http://schemas.openxmlformats.org/officeDocument/2006/customXml" ds:itemID="{10760A1C-9C6A-4840-BDF8-52F563FCFE4F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84</Words>
  <Application>Microsoft Office PowerPoint</Application>
  <PresentationFormat>Custom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Canva Sans 2 Bold Italics</vt:lpstr>
      <vt:lpstr>Canva Sans 1 Bold</vt:lpstr>
      <vt:lpstr>Arial</vt:lpstr>
      <vt:lpstr>Canva Sans 2 Bold</vt:lpstr>
      <vt:lpstr>Antonio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Resilience</dc:title>
  <dc:creator>Ashford, Joanna B (EEC)</dc:creator>
  <cp:lastModifiedBy>Ashford, Joanna B (EEC)</cp:lastModifiedBy>
  <cp:revision>2</cp:revision>
  <dcterms:created xsi:type="dcterms:W3CDTF">2006-08-16T00:00:00Z</dcterms:created>
  <dcterms:modified xsi:type="dcterms:W3CDTF">2024-01-09T00:33:44Z</dcterms:modified>
  <dc:identifier>DAF5TvXCz-8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0x0101000309198F66888D4FAF60BF3DB19ECCEA</vt:lpwstr>
  </property>
</Properties>
</file>