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style1.xml" ContentType="application/vnd.ms-office.chartstyle+xml"/>
  <Override PartName="/ppt/charts/chart1.xml" ContentType="application/vnd.openxmlformats-officedocument.drawingml.chart+xml"/>
  <Override PartName="/ppt/charts/colors1.xml" ContentType="application/vnd.ms-office.chartcolorstyl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3"/>
  </p:handoutMasterIdLst>
  <p:sldIdLst>
    <p:sldId id="257" r:id="rId2"/>
    <p:sldId id="324" r:id="rId3"/>
    <p:sldId id="292" r:id="rId4"/>
    <p:sldId id="303" r:id="rId5"/>
    <p:sldId id="335" r:id="rId6"/>
    <p:sldId id="327" r:id="rId7"/>
    <p:sldId id="329" r:id="rId8"/>
    <p:sldId id="336" r:id="rId9"/>
    <p:sldId id="337" r:id="rId10"/>
    <p:sldId id="305" r:id="rId11"/>
    <p:sldId id="28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nner, Gabriel (EEC)" initials="TG(" lastIdx="1" clrIdx="0">
    <p:extLst>
      <p:ext uri="{19B8F6BF-5375-455C-9EA6-DF929625EA0E}">
        <p15:presenceInfo xmlns:p15="http://schemas.microsoft.com/office/powerpoint/2012/main" userId="S-1-5-21-1781183465-1365011279-2885023873-226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3" d="100"/>
          <a:sy n="63" d="100"/>
        </p:scale>
        <p:origin x="52" y="132"/>
      </p:cViewPr>
      <p:guideLst/>
    </p:cSldViewPr>
  </p:slideViewPr>
  <p:notesTextViewPr>
    <p:cViewPr>
      <p:scale>
        <a:sx n="3" d="2"/>
        <a:sy n="3" d="2"/>
      </p:scale>
      <p:origin x="0" y="0"/>
    </p:cViewPr>
  </p:notesTextViewPr>
  <p:sorterViewPr>
    <p:cViewPr>
      <p:scale>
        <a:sx n="100" d="100"/>
        <a:sy n="100" d="100"/>
      </p:scale>
      <p:origin x="0" y="-3840"/>
    </p:cViewPr>
  </p:sorterViewPr>
  <p:notesViewPr>
    <p:cSldViewPr snapToGrid="0">
      <p:cViewPr varScale="1">
        <p:scale>
          <a:sx n="92" d="100"/>
          <a:sy n="92" d="100"/>
        </p:scale>
        <p:origin x="373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First</a:t>
            </a:r>
            <a:r>
              <a:rPr lang="en-US" baseline="0" dirty="0"/>
              <a:t> Draw </a:t>
            </a:r>
            <a:r>
              <a:rPr lang="en-US" dirty="0"/>
              <a:t>Samples Results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Number of Samples Analyzed</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3CB-41CC-8A76-E524687602B2}"/>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3CB-41CC-8A76-E524687602B2}"/>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3CB-41CC-8A76-E524687602B2}"/>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C3CB-41CC-8A76-E524687602B2}"/>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Non-Detect </c:v>
                </c:pt>
                <c:pt idx="1">
                  <c:v>Between Detect and 1 ppb </c:v>
                </c:pt>
                <c:pt idx="2">
                  <c:v>Between 1ppb and 15ppb</c:v>
                </c:pt>
                <c:pt idx="3">
                  <c:v>Over 15ppb</c:v>
                </c:pt>
              </c:strCache>
            </c:strRef>
          </c:cat>
          <c:val>
            <c:numRef>
              <c:f>Sheet1!$B$2:$B$5</c:f>
              <c:numCache>
                <c:formatCode>General</c:formatCode>
                <c:ptCount val="4"/>
                <c:pt idx="0">
                  <c:v>119</c:v>
                </c:pt>
                <c:pt idx="1">
                  <c:v>78</c:v>
                </c:pt>
                <c:pt idx="2">
                  <c:v>43</c:v>
                </c:pt>
                <c:pt idx="3">
                  <c:v>1</c:v>
                </c:pt>
              </c:numCache>
            </c:numRef>
          </c:val>
          <c:extLst>
            <c:ext xmlns:c16="http://schemas.microsoft.com/office/drawing/2014/chart" uri="{C3380CC4-5D6E-409C-BE32-E72D297353CC}">
              <c16:uniqueId val="{00000008-C3CB-41CC-8A76-E524687602B2}"/>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16121918257991283"/>
          <c:y val="0.88657052301330508"/>
          <c:w val="0.78878069231412939"/>
          <c:h val="9.8608221906476334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Flush Sample Results*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Flush Sample Results </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B63-4FCD-AFF5-8E9D1D559E7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B63-4FCD-AFF5-8E9D1D559E7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B63-4FCD-AFF5-8E9D1D559E7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B63-4FCD-AFF5-8E9D1D559E70}"/>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4"/>
                <c:pt idx="0">
                  <c:v>Not Analyzed</c:v>
                </c:pt>
                <c:pt idx="1">
                  <c:v>Non-Detect</c:v>
                </c:pt>
                <c:pt idx="2">
                  <c:v>Detect to 1ppb</c:v>
                </c:pt>
                <c:pt idx="3">
                  <c:v>Between 1ppb and 15ppb</c:v>
                </c:pt>
              </c:strCache>
            </c:strRef>
          </c:cat>
          <c:val>
            <c:numRef>
              <c:f>Sheet1!$B$2:$B$5</c:f>
              <c:numCache>
                <c:formatCode>General</c:formatCode>
                <c:ptCount val="4"/>
                <c:pt idx="0">
                  <c:v>165</c:v>
                </c:pt>
                <c:pt idx="1">
                  <c:v>15</c:v>
                </c:pt>
                <c:pt idx="2">
                  <c:v>18</c:v>
                </c:pt>
                <c:pt idx="3">
                  <c:v>11</c:v>
                </c:pt>
              </c:numCache>
            </c:numRef>
          </c:val>
          <c:extLst>
            <c:ext xmlns:c16="http://schemas.microsoft.com/office/drawing/2014/chart" uri="{C3380CC4-5D6E-409C-BE32-E72D297353CC}">
              <c16:uniqueId val="{0000000A-4B63-4FCD-AFF5-8E9D1D559E70}"/>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27716982556896408"/>
          <c:y val="0.86204941048202965"/>
          <c:w val="0.52804189507456512"/>
          <c:h val="0.1225997132085628"/>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1587E8D-9E6F-4931-9AB4-180BF65A0791}" type="datetimeFigureOut">
              <a:rPr lang="en-US" smtClean="0"/>
              <a:t>3/10/2024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ADBD7CA-19EA-4E60-B07C-A690CFE3972B}" type="slidenum">
              <a:rPr lang="en-US" smtClean="0"/>
              <a:t>‹#›</a:t>
            </a:fld>
            <a:endParaRPr lang="en-US"/>
          </a:p>
        </p:txBody>
      </p:sp>
    </p:spTree>
    <p:extLst>
      <p:ext uri="{BB962C8B-B14F-4D97-AF65-F5344CB8AC3E}">
        <p14:creationId xmlns:p14="http://schemas.microsoft.com/office/powerpoint/2010/main" val="105599786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1C826EE-F7F0-4007-A72D-8F79EA3825EC}" type="datetimeFigureOut">
              <a:rPr lang="en-US" smtClean="0"/>
              <a:t>3/10/2024</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D7E056B9-400C-4544-BE71-F879049867B6}" type="slidenum">
              <a:rPr lang="en-US" smtClean="0"/>
              <a:t>‹#›</a:t>
            </a:fld>
            <a:endParaRPr lang="en-US"/>
          </a:p>
        </p:txBody>
      </p:sp>
    </p:spTree>
    <p:extLst>
      <p:ext uri="{BB962C8B-B14F-4D97-AF65-F5344CB8AC3E}">
        <p14:creationId xmlns:p14="http://schemas.microsoft.com/office/powerpoint/2010/main" val="1190975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1C826EE-F7F0-4007-A72D-8F79EA3825EC}" type="datetimeFigureOut">
              <a:rPr lang="en-US" smtClean="0"/>
              <a:t>3/10/2024</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D7E056B9-400C-4544-BE71-F879049867B6}" type="slidenum">
              <a:rPr lang="en-US" smtClean="0"/>
              <a:t>‹#›</a:t>
            </a:fld>
            <a:endParaRPr lang="en-US"/>
          </a:p>
        </p:txBody>
      </p:sp>
    </p:spTree>
    <p:extLst>
      <p:ext uri="{BB962C8B-B14F-4D97-AF65-F5344CB8AC3E}">
        <p14:creationId xmlns:p14="http://schemas.microsoft.com/office/powerpoint/2010/main" val="3227907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1C826EE-F7F0-4007-A72D-8F79EA3825EC}" type="datetimeFigureOut">
              <a:rPr lang="en-US" smtClean="0"/>
              <a:t>3/10/2024</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D7E056B9-400C-4544-BE71-F879049867B6}" type="slidenum">
              <a:rPr lang="en-US" smtClean="0"/>
              <a:t>‹#›</a:t>
            </a:fld>
            <a:endParaRPr lang="en-US"/>
          </a:p>
        </p:txBody>
      </p:sp>
    </p:spTree>
    <p:extLst>
      <p:ext uri="{BB962C8B-B14F-4D97-AF65-F5344CB8AC3E}">
        <p14:creationId xmlns:p14="http://schemas.microsoft.com/office/powerpoint/2010/main" val="96542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flip="none" rotWithShape="1">
          <a:gsLst>
            <a:gs pos="24000">
              <a:schemeClr val="accent1">
                <a:lumMod val="5000"/>
                <a:lumOff val="95000"/>
              </a:schemeClr>
            </a:gs>
            <a:gs pos="74000">
              <a:schemeClr val="accent1">
                <a:lumMod val="45000"/>
                <a:lumOff val="55000"/>
              </a:schemeClr>
            </a:gs>
            <a:gs pos="86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31830"/>
          </a:xfrm>
        </p:spPr>
        <p:txBody>
          <a:bodyPr/>
          <a:lstStyle/>
          <a:p>
            <a:r>
              <a:rPr lang="en-US" dirty="0"/>
              <a:t>Click to edit Master title style</a:t>
            </a:r>
          </a:p>
        </p:txBody>
      </p:sp>
      <p:sp>
        <p:nvSpPr>
          <p:cNvPr id="3" name="Content Placeholder 2"/>
          <p:cNvSpPr>
            <a:spLocks noGrp="1"/>
          </p:cNvSpPr>
          <p:nvPr>
            <p:ph idx="1"/>
          </p:nvPr>
        </p:nvSpPr>
        <p:spPr>
          <a:xfrm>
            <a:off x="838200" y="1474237"/>
            <a:ext cx="10515600" cy="470272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p:cNvPicPr>
          <p:nvPr userDrawn="1"/>
        </p:nvPicPr>
        <p:blipFill rotWithShape="1">
          <a:blip r:embed="rId2" cstate="print">
            <a:extLst>
              <a:ext uri="{28A0092B-C50C-407E-A947-70E740481C1C}">
                <a14:useLocalDpi xmlns:a14="http://schemas.microsoft.com/office/drawing/2010/main" val="0"/>
              </a:ext>
            </a:extLst>
          </a:blip>
          <a:srcRect b="20985"/>
          <a:stretch/>
        </p:blipFill>
        <p:spPr>
          <a:xfrm>
            <a:off x="10816497" y="6013897"/>
            <a:ext cx="1329807" cy="816738"/>
          </a:xfrm>
          <a:prstGeom prst="rect">
            <a:avLst/>
          </a:prstGeom>
          <a:noFill/>
        </p:spPr>
      </p:pic>
    </p:spTree>
    <p:extLst>
      <p:ext uri="{BB962C8B-B14F-4D97-AF65-F5344CB8AC3E}">
        <p14:creationId xmlns:p14="http://schemas.microsoft.com/office/powerpoint/2010/main" val="3424671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1C826EE-F7F0-4007-A72D-8F79EA3825EC}" type="datetimeFigureOut">
              <a:rPr lang="en-US" smtClean="0"/>
              <a:t>3/10/2024</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D7E056B9-400C-4544-BE71-F879049867B6}" type="slidenum">
              <a:rPr lang="en-US" smtClean="0"/>
              <a:t>‹#›</a:t>
            </a:fld>
            <a:endParaRPr lang="en-US"/>
          </a:p>
        </p:txBody>
      </p:sp>
    </p:spTree>
    <p:extLst>
      <p:ext uri="{BB962C8B-B14F-4D97-AF65-F5344CB8AC3E}">
        <p14:creationId xmlns:p14="http://schemas.microsoft.com/office/powerpoint/2010/main" val="3830197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1C826EE-F7F0-4007-A72D-8F79EA3825EC}" type="datetimeFigureOut">
              <a:rPr lang="en-US" smtClean="0"/>
              <a:t>3/10/2024</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D7E056B9-400C-4544-BE71-F879049867B6}" type="slidenum">
              <a:rPr lang="en-US" smtClean="0"/>
              <a:t>‹#›</a:t>
            </a:fld>
            <a:endParaRPr lang="en-US"/>
          </a:p>
        </p:txBody>
      </p:sp>
    </p:spTree>
    <p:extLst>
      <p:ext uri="{BB962C8B-B14F-4D97-AF65-F5344CB8AC3E}">
        <p14:creationId xmlns:p14="http://schemas.microsoft.com/office/powerpoint/2010/main" val="2674345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81C826EE-F7F0-4007-A72D-8F79EA3825EC}" type="datetimeFigureOut">
              <a:rPr lang="en-US" smtClean="0"/>
              <a:t>3/10/2024</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D7E056B9-400C-4544-BE71-F879049867B6}" type="slidenum">
              <a:rPr lang="en-US" smtClean="0"/>
              <a:t>‹#›</a:t>
            </a:fld>
            <a:endParaRPr lang="en-US"/>
          </a:p>
        </p:txBody>
      </p:sp>
    </p:spTree>
    <p:extLst>
      <p:ext uri="{BB962C8B-B14F-4D97-AF65-F5344CB8AC3E}">
        <p14:creationId xmlns:p14="http://schemas.microsoft.com/office/powerpoint/2010/main" val="115251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81C826EE-F7F0-4007-A72D-8F79EA3825EC}" type="datetimeFigureOut">
              <a:rPr lang="en-US" smtClean="0"/>
              <a:t>3/10/2024</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D7E056B9-400C-4544-BE71-F879049867B6}" type="slidenum">
              <a:rPr lang="en-US" smtClean="0"/>
              <a:t>‹#›</a:t>
            </a:fld>
            <a:endParaRPr lang="en-US"/>
          </a:p>
        </p:txBody>
      </p:sp>
    </p:spTree>
    <p:extLst>
      <p:ext uri="{BB962C8B-B14F-4D97-AF65-F5344CB8AC3E}">
        <p14:creationId xmlns:p14="http://schemas.microsoft.com/office/powerpoint/2010/main" val="3403806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81C826EE-F7F0-4007-A72D-8F79EA3825EC}" type="datetimeFigureOut">
              <a:rPr lang="en-US" smtClean="0"/>
              <a:t>3/10/2024</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D7E056B9-400C-4544-BE71-F879049867B6}" type="slidenum">
              <a:rPr lang="en-US" smtClean="0"/>
              <a:t>‹#›</a:t>
            </a:fld>
            <a:endParaRPr lang="en-US"/>
          </a:p>
        </p:txBody>
      </p:sp>
    </p:spTree>
    <p:extLst>
      <p:ext uri="{BB962C8B-B14F-4D97-AF65-F5344CB8AC3E}">
        <p14:creationId xmlns:p14="http://schemas.microsoft.com/office/powerpoint/2010/main" val="770124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gradFill flip="none" rotWithShape="1">
          <a:gsLst>
            <a:gs pos="11000">
              <a:schemeClr val="accent1">
                <a:lumMod val="5000"/>
                <a:lumOff val="95000"/>
              </a:schemeClr>
            </a:gs>
            <a:gs pos="53000">
              <a:schemeClr val="accent1">
                <a:lumMod val="45000"/>
                <a:lumOff val="55000"/>
              </a:schemeClr>
            </a:gs>
            <a:gs pos="100000">
              <a:schemeClr val="accent1">
                <a:lumMod val="45000"/>
                <a:lumOff val="55000"/>
              </a:schemeClr>
            </a:gs>
            <a:gs pos="100000">
              <a:schemeClr val="accent1">
                <a:lumMod val="30000"/>
                <a:lumOff val="7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1C826EE-F7F0-4007-A72D-8F79EA3825EC}" type="datetimeFigureOut">
              <a:rPr lang="en-US" smtClean="0"/>
              <a:t>3/10/2024</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D7E056B9-400C-4544-BE71-F879049867B6}" type="slidenum">
              <a:rPr lang="en-US" smtClean="0"/>
              <a:t>‹#›</a:t>
            </a:fld>
            <a:endParaRPr lang="en-US"/>
          </a:p>
        </p:txBody>
      </p:sp>
    </p:spTree>
    <p:extLst>
      <p:ext uri="{BB962C8B-B14F-4D97-AF65-F5344CB8AC3E}">
        <p14:creationId xmlns:p14="http://schemas.microsoft.com/office/powerpoint/2010/main" val="2620546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1C826EE-F7F0-4007-A72D-8F79EA3825EC}" type="datetimeFigureOut">
              <a:rPr lang="en-US" smtClean="0"/>
              <a:t>3/10/2024</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D7E056B9-400C-4544-BE71-F879049867B6}" type="slidenum">
              <a:rPr lang="en-US" smtClean="0"/>
              <a:t>‹#›</a:t>
            </a:fld>
            <a:endParaRPr lang="en-US"/>
          </a:p>
        </p:txBody>
      </p:sp>
    </p:spTree>
    <p:extLst>
      <p:ext uri="{BB962C8B-B14F-4D97-AF65-F5344CB8AC3E}">
        <p14:creationId xmlns:p14="http://schemas.microsoft.com/office/powerpoint/2010/main" val="367255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2000">
              <a:schemeClr val="accent1">
                <a:lumMod val="5000"/>
                <a:lumOff val="95000"/>
              </a:schemeClr>
            </a:gs>
            <a:gs pos="74000">
              <a:schemeClr val="accent1">
                <a:lumMod val="45000"/>
                <a:lumOff val="55000"/>
              </a:schemeClr>
            </a:gs>
            <a:gs pos="86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p:cNvPicPr>
            <a:picLocks/>
          </p:cNvPicPr>
          <p:nvPr userDrawn="1"/>
        </p:nvPicPr>
        <p:blipFill rotWithShape="1">
          <a:blip r:embed="rId13" cstate="print">
            <a:extLst>
              <a:ext uri="{28A0092B-C50C-407E-A947-70E740481C1C}">
                <a14:useLocalDpi xmlns:a14="http://schemas.microsoft.com/office/drawing/2010/main" val="0"/>
              </a:ext>
            </a:extLst>
          </a:blip>
          <a:srcRect b="20985"/>
          <a:stretch/>
        </p:blipFill>
        <p:spPr>
          <a:xfrm>
            <a:off x="10816497" y="6013897"/>
            <a:ext cx="1329807" cy="816738"/>
          </a:xfrm>
          <a:prstGeom prst="rect">
            <a:avLst/>
          </a:prstGeom>
          <a:noFill/>
        </p:spPr>
      </p:pic>
    </p:spTree>
    <p:extLst>
      <p:ext uri="{BB962C8B-B14F-4D97-AF65-F5344CB8AC3E}">
        <p14:creationId xmlns:p14="http://schemas.microsoft.com/office/powerpoint/2010/main" val="3365896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Gabriel.tanner@ky.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Image result for drinking water"/>
          <p:cNvPicPr>
            <a:picLocks noChangeAspect="1" noChangeArrowheads="1"/>
          </p:cNvPicPr>
          <p:nvPr/>
        </p:nvPicPr>
        <p:blipFill rotWithShape="1">
          <a:blip r:embed="rId2">
            <a:extLst>
              <a:ext uri="{28A0092B-C50C-407E-A947-70E740481C1C}">
                <a14:useLocalDpi xmlns:a14="http://schemas.microsoft.com/office/drawing/2010/main" val="0"/>
              </a:ext>
            </a:extLst>
          </a:blip>
          <a:srcRect t="14561"/>
          <a:stretch/>
        </p:blipFill>
        <p:spPr bwMode="auto">
          <a:xfrm>
            <a:off x="-9526" y="0"/>
            <a:ext cx="12201525" cy="69342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44945" y="2418016"/>
            <a:ext cx="10183605" cy="461665"/>
          </a:xfrm>
          <a:prstGeom prst="rect">
            <a:avLst/>
          </a:prstGeom>
          <a:noFill/>
        </p:spPr>
        <p:txBody>
          <a:bodyPr wrap="square" rtlCol="0">
            <a:spAutoFit/>
          </a:bodyPr>
          <a:lstStyle/>
          <a:p>
            <a:endParaRPr lang="en-US" sz="2400" dirty="0">
              <a:latin typeface="Arial Rounded MT Bold" panose="020F0704030504030204" pitchFamily="34" charset="0"/>
            </a:endParaRPr>
          </a:p>
        </p:txBody>
      </p:sp>
      <p:sp>
        <p:nvSpPr>
          <p:cNvPr id="5" name="TextBox 4"/>
          <p:cNvSpPr txBox="1"/>
          <p:nvPr/>
        </p:nvSpPr>
        <p:spPr>
          <a:xfrm>
            <a:off x="544945" y="6235985"/>
            <a:ext cx="1865746" cy="276999"/>
          </a:xfrm>
          <a:prstGeom prst="rect">
            <a:avLst/>
          </a:prstGeom>
          <a:noFill/>
        </p:spPr>
        <p:txBody>
          <a:bodyPr wrap="square" rtlCol="0">
            <a:spAutoFit/>
          </a:bodyPr>
          <a:lstStyle/>
          <a:p>
            <a:endParaRPr lang="en-US" sz="1200" dirty="0">
              <a:latin typeface="Arial" panose="020B0604020202020204" pitchFamily="34" charset="0"/>
              <a:cs typeface="Arial" panose="020B0604020202020204" pitchFamily="34" charset="0"/>
            </a:endParaRPr>
          </a:p>
        </p:txBody>
      </p:sp>
      <p:sp>
        <p:nvSpPr>
          <p:cNvPr id="6" name="Rectangle 5"/>
          <p:cNvSpPr>
            <a:spLocks noChangeArrowheads="1"/>
          </p:cNvSpPr>
          <p:nvPr/>
        </p:nvSpPr>
        <p:spPr bwMode="auto">
          <a:xfrm>
            <a:off x="3844595" y="6198974"/>
            <a:ext cx="4369787" cy="307777"/>
          </a:xfrm>
          <a:prstGeom prst="rect">
            <a:avLst/>
          </a:prstGeom>
          <a:noFill/>
          <a:ln w="9525">
            <a:noFill/>
            <a:miter lim="800000"/>
            <a:headEnd/>
            <a:tailEnd/>
          </a:ln>
          <a:effectLst/>
        </p:spPr>
        <p:txBody>
          <a:bodyPr wrap="none">
            <a:spAutoFit/>
          </a:bodyPr>
          <a:lstStyle/>
          <a:p>
            <a:pPr algn="ctr"/>
            <a:r>
              <a:rPr lang="en-US" sz="1400" b="1" i="1" dirty="0">
                <a:latin typeface="Arial" panose="020B0604020202020204" pitchFamily="34" charset="0"/>
                <a:cs typeface="Arial" panose="020B0604020202020204" pitchFamily="34" charset="0"/>
              </a:rPr>
              <a:t>To Protect and Enhance Kentucky’s Environment</a:t>
            </a:r>
          </a:p>
        </p:txBody>
      </p:sp>
      <p:sp>
        <p:nvSpPr>
          <p:cNvPr id="9" name="Rectangle 8">
            <a:extLst>
              <a:ext uri="{FF2B5EF4-FFF2-40B4-BE49-F238E27FC236}">
                <a16:creationId xmlns:a16="http://schemas.microsoft.com/office/drawing/2014/main" id="{DE35A63D-80B0-4479-94E6-21FD2A3D58C9}"/>
              </a:ext>
            </a:extLst>
          </p:cNvPr>
          <p:cNvSpPr/>
          <p:nvPr/>
        </p:nvSpPr>
        <p:spPr>
          <a:xfrm>
            <a:off x="2053836" y="1074730"/>
            <a:ext cx="7951304" cy="2985433"/>
          </a:xfrm>
          <a:prstGeom prst="rect">
            <a:avLst/>
          </a:prstGeom>
        </p:spPr>
        <p:txBody>
          <a:bodyPr wrap="square">
            <a:spAutoFit/>
          </a:bodyPr>
          <a:lstStyle/>
          <a:p>
            <a:pPr algn="ctr"/>
            <a:r>
              <a:rPr lang="en-US" sz="6000" b="1" dirty="0"/>
              <a:t>Division of Water </a:t>
            </a:r>
            <a:endParaRPr lang="en-US" sz="3200" b="1" dirty="0"/>
          </a:p>
          <a:p>
            <a:pPr algn="ctr"/>
            <a:br>
              <a:rPr lang="en-US" sz="3200" b="1" dirty="0"/>
            </a:br>
            <a:r>
              <a:rPr lang="en-US" sz="3200" b="1" dirty="0"/>
              <a:t>Reduction of Lead in Drinking Water in Schools and Childcare Facilities Program</a:t>
            </a:r>
          </a:p>
          <a:p>
            <a:pPr algn="ctr"/>
            <a:r>
              <a:rPr lang="en-US" sz="3200" b="1" dirty="0"/>
              <a:t>March 11, 2024 </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13488" y="4283854"/>
            <a:ext cx="3232000" cy="1691429"/>
          </a:xfrm>
          <a:prstGeom prst="rect">
            <a:avLst/>
          </a:prstGeom>
        </p:spPr>
      </p:pic>
    </p:spTree>
    <p:extLst>
      <p:ext uri="{BB962C8B-B14F-4D97-AF65-F5344CB8AC3E}">
        <p14:creationId xmlns:p14="http://schemas.microsoft.com/office/powerpoint/2010/main" val="1741370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1730" y="5999584"/>
            <a:ext cx="1640270" cy="858416"/>
          </a:xfrm>
          <a:prstGeom prst="rect">
            <a:avLst/>
          </a:prstGeom>
        </p:spPr>
      </p:pic>
      <p:sp>
        <p:nvSpPr>
          <p:cNvPr id="2" name="Title 1"/>
          <p:cNvSpPr>
            <a:spLocks noGrp="1"/>
          </p:cNvSpPr>
          <p:nvPr>
            <p:ph type="title"/>
          </p:nvPr>
        </p:nvSpPr>
        <p:spPr/>
        <p:txBody>
          <a:bodyPr>
            <a:normAutofit fontScale="90000"/>
          </a:bodyPr>
          <a:lstStyle/>
          <a:p>
            <a:r>
              <a:rPr lang="en-US" b="1" dirty="0">
                <a:latin typeface="+mn-lt"/>
              </a:rPr>
              <a:t>Lead Sampling in Schools and Childcare Program</a:t>
            </a:r>
          </a:p>
        </p:txBody>
      </p:sp>
      <p:sp>
        <p:nvSpPr>
          <p:cNvPr id="3" name="Content Placeholder 2"/>
          <p:cNvSpPr>
            <a:spLocks noGrp="1"/>
          </p:cNvSpPr>
          <p:nvPr>
            <p:ph idx="1"/>
          </p:nvPr>
        </p:nvSpPr>
        <p:spPr/>
        <p:txBody>
          <a:bodyPr>
            <a:noAutofit/>
          </a:bodyPr>
          <a:lstStyle/>
          <a:p>
            <a:r>
              <a:rPr lang="en-US" dirty="0"/>
              <a:t>Recap:</a:t>
            </a:r>
          </a:p>
          <a:p>
            <a:pPr lvl="1">
              <a:buFont typeface="Wingdings" panose="05000000000000000000" pitchFamily="2" charset="2"/>
              <a:buChar char="§"/>
            </a:pPr>
            <a:r>
              <a:rPr lang="en-US" dirty="0"/>
              <a:t>No safe level of lead</a:t>
            </a:r>
          </a:p>
          <a:p>
            <a:pPr lvl="1">
              <a:buFont typeface="Wingdings" panose="05000000000000000000" pitchFamily="2" charset="2"/>
              <a:buChar char="§"/>
            </a:pPr>
            <a:r>
              <a:rPr lang="en-US" dirty="0"/>
              <a:t>Program focuses on education, remediation guidance, implementation based on sampling</a:t>
            </a:r>
          </a:p>
          <a:p>
            <a:pPr lvl="2">
              <a:buFont typeface="Wingdings" panose="05000000000000000000" pitchFamily="2" charset="2"/>
              <a:buChar char="§"/>
            </a:pPr>
            <a:r>
              <a:rPr lang="en-US" dirty="0"/>
              <a:t>Educational materials and remediation guidance prepared prior to sampling</a:t>
            </a:r>
          </a:p>
          <a:p>
            <a:pPr lvl="2">
              <a:buFont typeface="Wingdings" panose="05000000000000000000" pitchFamily="2" charset="2"/>
              <a:buChar char="§"/>
            </a:pPr>
            <a:r>
              <a:rPr lang="en-US" dirty="0"/>
              <a:t>Messaging and remediation techniques dependent upon sample results</a:t>
            </a:r>
          </a:p>
          <a:p>
            <a:pPr lvl="1">
              <a:buFont typeface="Wingdings" panose="05000000000000000000" pitchFamily="2" charset="2"/>
              <a:buChar char="§"/>
            </a:pPr>
            <a:r>
              <a:rPr lang="en-US" dirty="0"/>
              <a:t>Identify potential problem drinking water outlets in schools and daycare facilities</a:t>
            </a:r>
          </a:p>
          <a:p>
            <a:pPr lvl="1">
              <a:buFont typeface="Wingdings" panose="05000000000000000000" pitchFamily="2" charset="2"/>
              <a:buChar char="§"/>
            </a:pPr>
            <a:r>
              <a:rPr lang="en-US" dirty="0"/>
              <a:t>Provide educational opportunities for children, parents, schools, daycares, and the community as whole</a:t>
            </a:r>
          </a:p>
          <a:p>
            <a:pPr lvl="1">
              <a:buFont typeface="Wingdings" panose="05000000000000000000" pitchFamily="2" charset="2"/>
              <a:buChar char="§"/>
            </a:pPr>
            <a:r>
              <a:rPr lang="en-US" dirty="0"/>
              <a:t>Preparation for Lead and Copper Rules Revision/Improvements (LCRR/LCRI)</a:t>
            </a:r>
          </a:p>
          <a:p>
            <a:pPr lvl="2">
              <a:buFont typeface="Wingdings" panose="05000000000000000000" pitchFamily="2" charset="2"/>
              <a:buChar char="§"/>
            </a:pPr>
            <a:r>
              <a:rPr lang="en-US" dirty="0"/>
              <a:t>Water systems potentially begin conducting testing in schools/childcare facilities in 2024, pre-emptive action is good.</a:t>
            </a:r>
          </a:p>
          <a:p>
            <a:pPr marL="457200" lvl="1" indent="0">
              <a:buNone/>
            </a:pPr>
            <a:endParaRPr lang="en-US" sz="2800" dirty="0"/>
          </a:p>
        </p:txBody>
      </p:sp>
    </p:spTree>
    <p:extLst>
      <p:ext uri="{BB962C8B-B14F-4D97-AF65-F5344CB8AC3E}">
        <p14:creationId xmlns:p14="http://schemas.microsoft.com/office/powerpoint/2010/main" val="2390460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latin typeface="+mn-lt"/>
              </a:rPr>
              <a:t>Questions?</a:t>
            </a:r>
          </a:p>
        </p:txBody>
      </p:sp>
      <p:sp>
        <p:nvSpPr>
          <p:cNvPr id="3" name="Content Placeholder 2"/>
          <p:cNvSpPr>
            <a:spLocks noGrp="1"/>
          </p:cNvSpPr>
          <p:nvPr>
            <p:ph idx="1"/>
          </p:nvPr>
        </p:nvSpPr>
        <p:spPr/>
        <p:txBody>
          <a:bodyPr>
            <a:normAutofit/>
          </a:bodyPr>
          <a:lstStyle/>
          <a:p>
            <a:pPr marL="0" indent="0">
              <a:lnSpc>
                <a:spcPct val="100000"/>
              </a:lnSpc>
              <a:spcBef>
                <a:spcPts val="0"/>
              </a:spcBef>
              <a:buNone/>
            </a:pPr>
            <a:endParaRPr lang="en-US" dirty="0"/>
          </a:p>
          <a:p>
            <a:pPr marL="0" indent="0">
              <a:lnSpc>
                <a:spcPct val="100000"/>
              </a:lnSpc>
              <a:spcBef>
                <a:spcPts val="0"/>
              </a:spcBef>
              <a:buNone/>
            </a:pPr>
            <a:r>
              <a:rPr lang="en-US" dirty="0"/>
              <a:t>Gabriel P. Tanner</a:t>
            </a:r>
          </a:p>
          <a:p>
            <a:pPr marL="0" indent="0">
              <a:lnSpc>
                <a:spcPct val="100000"/>
              </a:lnSpc>
              <a:spcBef>
                <a:spcPts val="0"/>
              </a:spcBef>
              <a:buNone/>
            </a:pPr>
            <a:r>
              <a:rPr lang="en-US" dirty="0"/>
              <a:t>Environmental Scientist Advisor </a:t>
            </a:r>
          </a:p>
          <a:p>
            <a:pPr marL="0" indent="0">
              <a:lnSpc>
                <a:spcPct val="100000"/>
              </a:lnSpc>
              <a:spcBef>
                <a:spcPts val="0"/>
              </a:spcBef>
              <a:buNone/>
            </a:pPr>
            <a:r>
              <a:rPr lang="en-US" dirty="0"/>
              <a:t>Drinking Water Technical Assistance</a:t>
            </a:r>
          </a:p>
          <a:p>
            <a:pPr marL="0" indent="0">
              <a:lnSpc>
                <a:spcPct val="100000"/>
              </a:lnSpc>
              <a:spcBef>
                <a:spcPts val="0"/>
              </a:spcBef>
              <a:buNone/>
            </a:pPr>
            <a:r>
              <a:rPr lang="en-US" dirty="0"/>
              <a:t>Division of Water</a:t>
            </a:r>
          </a:p>
          <a:p>
            <a:pPr marL="0" indent="0">
              <a:lnSpc>
                <a:spcPct val="100000"/>
              </a:lnSpc>
              <a:spcBef>
                <a:spcPts val="0"/>
              </a:spcBef>
              <a:buNone/>
            </a:pPr>
            <a:r>
              <a:rPr lang="en-US" dirty="0"/>
              <a:t>300 Sower Blvd Frankfort, KY </a:t>
            </a:r>
          </a:p>
          <a:p>
            <a:pPr marL="0" indent="0">
              <a:lnSpc>
                <a:spcPct val="100000"/>
              </a:lnSpc>
              <a:spcBef>
                <a:spcPts val="0"/>
              </a:spcBef>
              <a:buNone/>
            </a:pPr>
            <a:r>
              <a:rPr lang="en-US" dirty="0"/>
              <a:t>(502) 782-7088</a:t>
            </a:r>
          </a:p>
          <a:p>
            <a:pPr marL="0" indent="0">
              <a:lnSpc>
                <a:spcPct val="100000"/>
              </a:lnSpc>
              <a:spcBef>
                <a:spcPts val="0"/>
              </a:spcBef>
              <a:buNone/>
            </a:pPr>
            <a:r>
              <a:rPr lang="en-US" dirty="0">
                <a:hlinkClick r:id="rId2"/>
              </a:rPr>
              <a:t>Gabriel.tanner@ky.gov</a:t>
            </a:r>
            <a:r>
              <a:rPr lang="en-US" dirty="0"/>
              <a:t> </a:t>
            </a:r>
          </a:p>
          <a:p>
            <a:pPr marL="0" indent="0" algn="ctr">
              <a:buNone/>
            </a:pPr>
            <a:endParaRPr lang="en-US" dirty="0"/>
          </a:p>
          <a:p>
            <a:pPr marL="0" indent="0" algn="ctr">
              <a:buNone/>
            </a:pPr>
            <a:endParaRPr lang="en-US" dirty="0"/>
          </a:p>
          <a:p>
            <a:pPr marL="0" indent="0">
              <a:buNone/>
            </a:pP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51730" y="5999584"/>
            <a:ext cx="1640270" cy="858416"/>
          </a:xfrm>
          <a:prstGeom prst="rect">
            <a:avLst/>
          </a:prstGeom>
        </p:spPr>
      </p:pic>
    </p:spTree>
    <p:extLst>
      <p:ext uri="{BB962C8B-B14F-4D97-AF65-F5344CB8AC3E}">
        <p14:creationId xmlns:p14="http://schemas.microsoft.com/office/powerpoint/2010/main" val="196087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What we’ll cover</a:t>
            </a:r>
          </a:p>
        </p:txBody>
      </p:sp>
      <p:sp>
        <p:nvSpPr>
          <p:cNvPr id="3" name="Content Placeholder 2"/>
          <p:cNvSpPr>
            <a:spLocks noGrp="1"/>
          </p:cNvSpPr>
          <p:nvPr>
            <p:ph idx="1"/>
          </p:nvPr>
        </p:nvSpPr>
        <p:spPr/>
        <p:txBody>
          <a:bodyPr/>
          <a:lstStyle/>
          <a:p>
            <a:r>
              <a:rPr lang="en-US" dirty="0"/>
              <a:t>Overview of the Program</a:t>
            </a:r>
          </a:p>
          <a:p>
            <a:pPr marL="0" indent="0">
              <a:buNone/>
            </a:pPr>
            <a:endParaRPr lang="en-US" dirty="0"/>
          </a:p>
          <a:p>
            <a:r>
              <a:rPr lang="en-US" dirty="0"/>
              <a:t>Status Update</a:t>
            </a:r>
          </a:p>
          <a:p>
            <a:endParaRPr lang="en-US" dirty="0"/>
          </a:p>
          <a:p>
            <a:r>
              <a:rPr lang="en-US" dirty="0"/>
              <a:t>How the program benefits Public Water Systems</a:t>
            </a:r>
          </a:p>
          <a:p>
            <a:endParaRPr lang="en-US" dirty="0"/>
          </a:p>
          <a:p>
            <a:pPr marL="0" indent="0">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1730" y="5999584"/>
            <a:ext cx="1640270" cy="858416"/>
          </a:xfrm>
          <a:prstGeom prst="rect">
            <a:avLst/>
          </a:prstGeom>
        </p:spPr>
      </p:pic>
    </p:spTree>
    <p:extLst>
      <p:ext uri="{BB962C8B-B14F-4D97-AF65-F5344CB8AC3E}">
        <p14:creationId xmlns:p14="http://schemas.microsoft.com/office/powerpoint/2010/main" val="4159591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mn-lt"/>
              </a:rPr>
              <a:t>Water Infrastructure Improvements for the Nation (WIIN) grant program</a:t>
            </a:r>
          </a:p>
        </p:txBody>
      </p:sp>
      <p:sp>
        <p:nvSpPr>
          <p:cNvPr id="3" name="Content Placeholder 2"/>
          <p:cNvSpPr>
            <a:spLocks noGrp="1"/>
          </p:cNvSpPr>
          <p:nvPr>
            <p:ph idx="1"/>
          </p:nvPr>
        </p:nvSpPr>
        <p:spPr>
          <a:xfrm>
            <a:off x="450367" y="1543552"/>
            <a:ext cx="7417904" cy="5314448"/>
          </a:xfrm>
        </p:spPr>
        <p:txBody>
          <a:bodyPr>
            <a:normAutofit lnSpcReduction="10000"/>
          </a:bodyPr>
          <a:lstStyle/>
          <a:p>
            <a:r>
              <a:rPr lang="en-US" dirty="0"/>
              <a:t>WIIN Act passed in 2016</a:t>
            </a:r>
          </a:p>
          <a:p>
            <a:r>
              <a:rPr lang="en-US" dirty="0"/>
              <a:t>Authorized EPA to award grants to states to assist with voluntary lead sampling in schools and childcare facilities </a:t>
            </a:r>
          </a:p>
          <a:p>
            <a:r>
              <a:rPr lang="en-US" dirty="0"/>
              <a:t>Utilizes 3Ts for Reducing Lead in Drinking Water in Schools and Childcare Facilities </a:t>
            </a:r>
          </a:p>
          <a:p>
            <a:pPr lvl="1"/>
            <a:r>
              <a:rPr lang="en-US" dirty="0"/>
              <a:t>Developed program by EPA to assist schools and childcare facilities with a focus on:</a:t>
            </a:r>
          </a:p>
          <a:p>
            <a:pPr lvl="2"/>
            <a:r>
              <a:rPr lang="en-US" b="1" u="sng" dirty="0"/>
              <a:t>T</a:t>
            </a:r>
            <a:r>
              <a:rPr lang="en-US" dirty="0"/>
              <a:t>raining – education on sources of lead and health effects of lead</a:t>
            </a:r>
          </a:p>
          <a:p>
            <a:pPr lvl="2"/>
            <a:r>
              <a:rPr lang="en-US" b="1" u="sng" dirty="0"/>
              <a:t>T</a:t>
            </a:r>
            <a:r>
              <a:rPr lang="en-US" dirty="0"/>
              <a:t>esting – Identify potential problems with lead through sampling  </a:t>
            </a:r>
          </a:p>
          <a:p>
            <a:pPr lvl="2"/>
            <a:r>
              <a:rPr lang="en-US" b="1" u="sng" dirty="0"/>
              <a:t>T</a:t>
            </a:r>
            <a:r>
              <a:rPr lang="en-US" dirty="0"/>
              <a:t>aking Action – implementing a plan to reduce lead </a:t>
            </a:r>
          </a:p>
          <a:p>
            <a:pPr lvl="2"/>
            <a:r>
              <a:rPr lang="en-US" dirty="0"/>
              <a:t>Communications – establish partnerships and keeping public informed</a:t>
            </a:r>
          </a:p>
          <a:p>
            <a:pPr lvl="1"/>
            <a:endParaRPr lang="en-US" dirty="0"/>
          </a:p>
          <a:p>
            <a:pPr marL="0" indent="0">
              <a:buNone/>
            </a:pPr>
            <a:endParaRPr lang="en-US" dirty="0"/>
          </a:p>
          <a:p>
            <a:pPr marL="0" indent="0">
              <a:buNone/>
            </a:pP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1730" y="5999584"/>
            <a:ext cx="1640270" cy="858416"/>
          </a:xfrm>
          <a:prstGeom prst="rect">
            <a:avLst/>
          </a:prstGeom>
        </p:spPr>
      </p:pic>
      <p:pic>
        <p:nvPicPr>
          <p:cNvPr id="4" name="Picture 3">
            <a:extLst>
              <a:ext uri="{FF2B5EF4-FFF2-40B4-BE49-F238E27FC236}">
                <a16:creationId xmlns:a16="http://schemas.microsoft.com/office/drawing/2014/main" id="{4E85AF6E-4D8E-4D50-B998-6A7ADE7A7DDD}"/>
              </a:ext>
            </a:extLst>
          </p:cNvPr>
          <p:cNvPicPr>
            <a:picLocks noChangeAspect="1"/>
          </p:cNvPicPr>
          <p:nvPr/>
        </p:nvPicPr>
        <p:blipFill>
          <a:blip r:embed="rId3"/>
          <a:stretch>
            <a:fillRect/>
          </a:stretch>
        </p:blipFill>
        <p:spPr>
          <a:xfrm>
            <a:off x="7868271" y="1130299"/>
            <a:ext cx="3876675" cy="5362575"/>
          </a:xfrm>
          <a:prstGeom prst="rect">
            <a:avLst/>
          </a:prstGeom>
        </p:spPr>
      </p:pic>
    </p:spTree>
    <p:extLst>
      <p:ext uri="{BB962C8B-B14F-4D97-AF65-F5344CB8AC3E}">
        <p14:creationId xmlns:p14="http://schemas.microsoft.com/office/powerpoint/2010/main" val="2810884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Kentucky’s Voluntary Lead Sampling Program</a:t>
            </a:r>
          </a:p>
        </p:txBody>
      </p:sp>
      <p:sp>
        <p:nvSpPr>
          <p:cNvPr id="3" name="Content Placeholder 2"/>
          <p:cNvSpPr>
            <a:spLocks noGrp="1"/>
          </p:cNvSpPr>
          <p:nvPr>
            <p:ph sz="half" idx="1"/>
          </p:nvPr>
        </p:nvSpPr>
        <p:spPr>
          <a:xfrm>
            <a:off x="390698" y="1825625"/>
            <a:ext cx="5629102" cy="4816244"/>
          </a:xfrm>
        </p:spPr>
        <p:txBody>
          <a:bodyPr>
            <a:normAutofit fontScale="77500" lnSpcReduction="20000"/>
          </a:bodyPr>
          <a:lstStyle/>
          <a:p>
            <a:r>
              <a:rPr lang="en-US" dirty="0"/>
              <a:t>Funds from the WIIN grant can be used for sampling, educational purposes and remediation guidance </a:t>
            </a:r>
          </a:p>
          <a:p>
            <a:r>
              <a:rPr lang="en-US" b="1" dirty="0"/>
              <a:t>Schools built after 2014 are not eligible for free sampling under this program</a:t>
            </a:r>
          </a:p>
          <a:p>
            <a:r>
              <a:rPr lang="en-US" dirty="0"/>
              <a:t>DOW has partnered with Kentucky Rural Water Association to perform sampling. </a:t>
            </a:r>
          </a:p>
          <a:p>
            <a:r>
              <a:rPr lang="en-US" dirty="0"/>
              <a:t>Prioritizes:</a:t>
            </a:r>
          </a:p>
          <a:p>
            <a:pPr lvl="1">
              <a:buFont typeface="Wingdings" panose="05000000000000000000" pitchFamily="2" charset="2"/>
              <a:buChar char="§"/>
            </a:pPr>
            <a:r>
              <a:rPr lang="en-US" dirty="0"/>
              <a:t>Disadvantaged, low income communities</a:t>
            </a:r>
          </a:p>
          <a:p>
            <a:pPr lvl="2">
              <a:buFont typeface="Wingdings" panose="05000000000000000000" pitchFamily="2" charset="2"/>
              <a:buChar char="§"/>
            </a:pPr>
            <a:r>
              <a:rPr lang="en-US" dirty="0"/>
              <a:t>Schools or childcare facilities with free or reduced lunch programs for 50% of children</a:t>
            </a:r>
          </a:p>
          <a:p>
            <a:pPr lvl="1">
              <a:buFont typeface="Wingdings" panose="05000000000000000000" pitchFamily="2" charset="2"/>
              <a:buChar char="§"/>
            </a:pPr>
            <a:r>
              <a:rPr lang="en-US" dirty="0"/>
              <a:t>Elementary schools and childcare facilities with students aged six years or younger</a:t>
            </a:r>
          </a:p>
          <a:p>
            <a:pPr lvl="1">
              <a:buFont typeface="Wingdings" panose="05000000000000000000" pitchFamily="2" charset="2"/>
              <a:buChar char="§"/>
            </a:pPr>
            <a:r>
              <a:rPr lang="en-US" dirty="0"/>
              <a:t>Facilities built prior to 1986 </a:t>
            </a:r>
          </a:p>
          <a:p>
            <a:pPr lvl="2"/>
            <a:r>
              <a:rPr lang="en-US" dirty="0"/>
              <a:t>SDWA amendments in 1986 prohibited the use of pipe, solder, or flux in public water systems that is not “lead free”</a:t>
            </a:r>
          </a:p>
          <a:p>
            <a:pPr lvl="1">
              <a:buFont typeface="Wingdings" panose="05000000000000000000" pitchFamily="2" charset="2"/>
              <a:buChar char="§"/>
            </a:pPr>
            <a:r>
              <a:rPr lang="en-US" dirty="0"/>
              <a:t>Utilizes 3Ts for Reducing Lead in Drinking Water in Schools and Childcare Facilities </a:t>
            </a:r>
          </a:p>
          <a:p>
            <a:pPr marL="1371600" lvl="3" indent="0">
              <a:buNone/>
            </a:pPr>
            <a:endParaRPr lang="en-US" dirty="0"/>
          </a:p>
          <a:p>
            <a:pPr marL="1828800" lvl="4" indent="0">
              <a:buNone/>
            </a:pPr>
            <a:endParaRPr lang="en-US" dirty="0"/>
          </a:p>
        </p:txBody>
      </p:sp>
      <p:sp>
        <p:nvSpPr>
          <p:cNvPr id="4" name="Content Placeholder 3">
            <a:extLst>
              <a:ext uri="{FF2B5EF4-FFF2-40B4-BE49-F238E27FC236}">
                <a16:creationId xmlns:a16="http://schemas.microsoft.com/office/drawing/2014/main" id="{7D2B37A9-7AE9-49C2-AAC3-0DE42EAF0BCC}"/>
              </a:ext>
            </a:extLst>
          </p:cNvPr>
          <p:cNvSpPr>
            <a:spLocks noGrp="1"/>
          </p:cNvSpPr>
          <p:nvPr>
            <p:ph sz="half" idx="2"/>
          </p:nvPr>
        </p:nvSpPr>
        <p:spPr/>
        <p:txBody>
          <a:bodyPr>
            <a:noAutofit/>
          </a:bodyPr>
          <a:lstStyle/>
          <a:p>
            <a:r>
              <a:rPr lang="en-US" sz="2200" dirty="0"/>
              <a:t>KRWA/DOW schedules a date to perform sample collection.</a:t>
            </a:r>
          </a:p>
          <a:p>
            <a:r>
              <a:rPr lang="en-US" sz="2200" dirty="0"/>
              <a:t>The Public Water System is notified prior to the sampling event </a:t>
            </a:r>
          </a:p>
          <a:p>
            <a:r>
              <a:rPr lang="en-US" sz="2200" dirty="0"/>
              <a:t>Water must remain stagnant at all outlets for 8 to 18 hours prior to sampling.</a:t>
            </a:r>
          </a:p>
          <a:p>
            <a:pPr lvl="2"/>
            <a:r>
              <a:rPr lang="en-US" sz="2200" dirty="0"/>
              <a:t>Sampling either very early morning or weekend </a:t>
            </a:r>
          </a:p>
          <a:p>
            <a:r>
              <a:rPr lang="en-US" sz="2200" dirty="0"/>
              <a:t> Two 250 mL samples are collected from each drinking water outlet.</a:t>
            </a:r>
          </a:p>
          <a:p>
            <a:pPr lvl="1"/>
            <a:r>
              <a:rPr lang="en-US" sz="2200" dirty="0"/>
              <a:t>First draw </a:t>
            </a:r>
          </a:p>
          <a:p>
            <a:pPr lvl="1"/>
            <a:r>
              <a:rPr lang="en-US" sz="2200" dirty="0"/>
              <a:t>30 second flush sample </a:t>
            </a:r>
          </a:p>
          <a:p>
            <a:endParaRPr lang="en-US" sz="2200"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1730" y="5999584"/>
            <a:ext cx="1640270" cy="858416"/>
          </a:xfrm>
          <a:prstGeom prst="rect">
            <a:avLst/>
          </a:prstGeom>
        </p:spPr>
      </p:pic>
    </p:spTree>
    <p:extLst>
      <p:ext uri="{BB962C8B-B14F-4D97-AF65-F5344CB8AC3E}">
        <p14:creationId xmlns:p14="http://schemas.microsoft.com/office/powerpoint/2010/main" val="2271386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308CA-E349-1F9E-5B30-95B781B2768B}"/>
              </a:ext>
            </a:extLst>
          </p:cNvPr>
          <p:cNvSpPr>
            <a:spLocks noGrp="1"/>
          </p:cNvSpPr>
          <p:nvPr>
            <p:ph type="title"/>
          </p:nvPr>
        </p:nvSpPr>
        <p:spPr/>
        <p:txBody>
          <a:bodyPr>
            <a:normAutofit/>
          </a:bodyPr>
          <a:lstStyle/>
          <a:p>
            <a:r>
              <a:rPr lang="en-US" sz="4000" b="1" dirty="0">
                <a:latin typeface="+mn-lt"/>
              </a:rPr>
              <a:t>Step by Step Sampling Process </a:t>
            </a:r>
          </a:p>
        </p:txBody>
      </p:sp>
      <p:sp>
        <p:nvSpPr>
          <p:cNvPr id="3" name="Content Placeholder 2">
            <a:extLst>
              <a:ext uri="{FF2B5EF4-FFF2-40B4-BE49-F238E27FC236}">
                <a16:creationId xmlns:a16="http://schemas.microsoft.com/office/drawing/2014/main" id="{759153B0-DD16-BAC1-831A-DA20AD046FBC}"/>
              </a:ext>
            </a:extLst>
          </p:cNvPr>
          <p:cNvSpPr>
            <a:spLocks noGrp="1"/>
          </p:cNvSpPr>
          <p:nvPr>
            <p:ph idx="1"/>
          </p:nvPr>
        </p:nvSpPr>
        <p:spPr/>
        <p:txBody>
          <a:bodyPr/>
          <a:lstStyle/>
          <a:p>
            <a:pPr>
              <a:buFont typeface="Wingdings" panose="05000000000000000000" pitchFamily="2" charset="2"/>
              <a:buChar char="Ø"/>
            </a:pPr>
            <a:r>
              <a:rPr lang="en-US" sz="3200" dirty="0"/>
              <a:t>Facility Signs up(on our website)</a:t>
            </a:r>
          </a:p>
          <a:p>
            <a:pPr>
              <a:buFont typeface="Wingdings" panose="05000000000000000000" pitchFamily="2" charset="2"/>
              <a:buChar char="Ø"/>
            </a:pPr>
            <a:r>
              <a:rPr lang="en-US" sz="3200" dirty="0"/>
              <a:t>Pre-meeting to go over sampling process/goals</a:t>
            </a:r>
          </a:p>
          <a:p>
            <a:pPr>
              <a:buFont typeface="Wingdings" panose="05000000000000000000" pitchFamily="2" charset="2"/>
              <a:buChar char="Ø"/>
            </a:pPr>
            <a:r>
              <a:rPr lang="en-US" sz="3200" dirty="0"/>
              <a:t>Inventory Facility </a:t>
            </a:r>
          </a:p>
          <a:p>
            <a:pPr>
              <a:buFont typeface="Wingdings" panose="05000000000000000000" pitchFamily="2" charset="2"/>
              <a:buChar char="Ø"/>
            </a:pPr>
            <a:r>
              <a:rPr lang="en-US" sz="3200" dirty="0"/>
              <a:t>Sample Facility</a:t>
            </a:r>
          </a:p>
          <a:p>
            <a:pPr>
              <a:buFont typeface="Wingdings" panose="05000000000000000000" pitchFamily="2" charset="2"/>
              <a:buChar char="Ø"/>
            </a:pPr>
            <a:r>
              <a:rPr lang="en-US" sz="3200" dirty="0"/>
              <a:t>Analyze Samples and generate report</a:t>
            </a:r>
          </a:p>
          <a:p>
            <a:pPr>
              <a:buFont typeface="Wingdings" panose="05000000000000000000" pitchFamily="2" charset="2"/>
              <a:buChar char="Ø"/>
            </a:pPr>
            <a:r>
              <a:rPr lang="en-US" sz="3200" dirty="0"/>
              <a:t>Send report to facility and upload report to DOW website</a:t>
            </a:r>
          </a:p>
          <a:p>
            <a:pPr>
              <a:buFont typeface="Wingdings" panose="05000000000000000000" pitchFamily="2" charset="2"/>
              <a:buChar char="Ø"/>
            </a:pPr>
            <a:r>
              <a:rPr lang="en-US" sz="3200" dirty="0"/>
              <a:t>Remediation Discussions/Resample as needed </a:t>
            </a:r>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CE21CCAA-8E4E-3727-6245-D1302A9028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1730" y="5999584"/>
            <a:ext cx="1640270" cy="858416"/>
          </a:xfrm>
          <a:prstGeom prst="rect">
            <a:avLst/>
          </a:prstGeom>
        </p:spPr>
      </p:pic>
    </p:spTree>
    <p:extLst>
      <p:ext uri="{BB962C8B-B14F-4D97-AF65-F5344CB8AC3E}">
        <p14:creationId xmlns:p14="http://schemas.microsoft.com/office/powerpoint/2010/main" val="2267741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6545"/>
            <a:ext cx="10515600" cy="1325563"/>
          </a:xfrm>
        </p:spPr>
        <p:txBody>
          <a:bodyPr/>
          <a:lstStyle/>
          <a:p>
            <a:r>
              <a:rPr lang="en-US" b="1" dirty="0">
                <a:latin typeface="+mn-lt"/>
              </a:rPr>
              <a:t>Kentucky’s Voluntary Lead Program Status</a:t>
            </a:r>
            <a:endParaRPr lang="en-US" dirty="0">
              <a:latin typeface="+mn-lt"/>
            </a:endParaRPr>
          </a:p>
        </p:txBody>
      </p:sp>
      <p:sp>
        <p:nvSpPr>
          <p:cNvPr id="4" name="Content Placeholder 3"/>
          <p:cNvSpPr>
            <a:spLocks noGrp="1"/>
          </p:cNvSpPr>
          <p:nvPr>
            <p:ph sz="half" idx="2"/>
          </p:nvPr>
        </p:nvSpPr>
        <p:spPr>
          <a:xfrm>
            <a:off x="7077074" y="1825625"/>
            <a:ext cx="4276725" cy="4351338"/>
          </a:xfrm>
        </p:spPr>
        <p:txBody>
          <a:bodyPr>
            <a:normAutofit fontScale="92500" lnSpcReduction="10000"/>
          </a:bodyPr>
          <a:lstStyle/>
          <a:p>
            <a:r>
              <a:rPr lang="en-US" sz="2200" dirty="0"/>
              <a:t>Sampled 241 drinking water outlets sampled and analyzed </a:t>
            </a:r>
          </a:p>
          <a:p>
            <a:pPr marL="0" indent="0">
              <a:buNone/>
            </a:pPr>
            <a:endParaRPr lang="en-US" dirty="0"/>
          </a:p>
          <a:p>
            <a:r>
              <a:rPr lang="en-US" sz="2200" dirty="0"/>
              <a:t>Prioritize Drinking Water Fountains/Bottle Fillers and Kitchen Sinks first</a:t>
            </a:r>
          </a:p>
          <a:p>
            <a:pPr marL="0" indent="0">
              <a:buNone/>
            </a:pPr>
            <a:endParaRPr lang="en-US" dirty="0"/>
          </a:p>
          <a:p>
            <a:r>
              <a:rPr lang="en-US" sz="2200" dirty="0"/>
              <a:t>Followed by Class Room Sinks/Nurse Sinks</a:t>
            </a:r>
          </a:p>
          <a:p>
            <a:pPr lvl="2"/>
            <a:endParaRPr lang="en-US" dirty="0"/>
          </a:p>
          <a:p>
            <a:r>
              <a:rPr lang="en-US" sz="2200" dirty="0"/>
              <a:t>Only sampled Bathroom sinks if used for consumption	</a:t>
            </a:r>
          </a:p>
          <a:p>
            <a:pPr lvl="3"/>
            <a:r>
              <a:rPr lang="en-US" dirty="0"/>
              <a:t>Brushing Teeth</a:t>
            </a:r>
          </a:p>
          <a:p>
            <a:pPr lvl="2"/>
            <a:endParaRPr lang="en-US" dirty="0"/>
          </a:p>
          <a:p>
            <a:pPr lvl="2"/>
            <a:endParaRPr lang="en-US" dirty="0"/>
          </a:p>
          <a:p>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1730" y="5999584"/>
            <a:ext cx="1640270" cy="858416"/>
          </a:xfrm>
          <a:prstGeom prst="rect">
            <a:avLst/>
          </a:prstGeom>
        </p:spPr>
      </p:pic>
      <p:graphicFrame>
        <p:nvGraphicFramePr>
          <p:cNvPr id="12" name="Table 12">
            <a:extLst>
              <a:ext uri="{FF2B5EF4-FFF2-40B4-BE49-F238E27FC236}">
                <a16:creationId xmlns:a16="http://schemas.microsoft.com/office/drawing/2014/main" id="{3401B7D4-E0E2-A5FD-32FE-86F9BC51F2C1}"/>
              </a:ext>
            </a:extLst>
          </p:cNvPr>
          <p:cNvGraphicFramePr>
            <a:graphicFrameLocks noGrp="1"/>
          </p:cNvGraphicFramePr>
          <p:nvPr>
            <p:ph sz="half" idx="1"/>
            <p:extLst>
              <p:ext uri="{D42A27DB-BD31-4B8C-83A1-F6EECF244321}">
                <p14:modId xmlns:p14="http://schemas.microsoft.com/office/powerpoint/2010/main" val="1877051671"/>
              </p:ext>
            </p:extLst>
          </p:nvPr>
        </p:nvGraphicFramePr>
        <p:xfrm>
          <a:off x="838200" y="1825624"/>
          <a:ext cx="5715000" cy="4428560"/>
        </p:xfrm>
        <a:graphic>
          <a:graphicData uri="http://schemas.openxmlformats.org/drawingml/2006/table">
            <a:tbl>
              <a:tblPr firstRow="1" bandRow="1">
                <a:tableStyleId>{5C22544A-7EE6-4342-B048-85BDC9FD1C3A}</a:tableStyleId>
              </a:tblPr>
              <a:tblGrid>
                <a:gridCol w="2857500">
                  <a:extLst>
                    <a:ext uri="{9D8B030D-6E8A-4147-A177-3AD203B41FA5}">
                      <a16:colId xmlns:a16="http://schemas.microsoft.com/office/drawing/2014/main" val="1031258216"/>
                    </a:ext>
                  </a:extLst>
                </a:gridCol>
                <a:gridCol w="2857500">
                  <a:extLst>
                    <a:ext uri="{9D8B030D-6E8A-4147-A177-3AD203B41FA5}">
                      <a16:colId xmlns:a16="http://schemas.microsoft.com/office/drawing/2014/main" val="312122264"/>
                    </a:ext>
                  </a:extLst>
                </a:gridCol>
              </a:tblGrid>
              <a:tr h="695660">
                <a:tc>
                  <a:txBody>
                    <a:bodyPr/>
                    <a:lstStyle/>
                    <a:p>
                      <a:endParaRPr lang="en-US"/>
                    </a:p>
                  </a:txBody>
                  <a:tcPr/>
                </a:tc>
                <a:tc>
                  <a:txBody>
                    <a:bodyPr/>
                    <a:lstStyle/>
                    <a:p>
                      <a:pPr algn="ctr"/>
                      <a:r>
                        <a:rPr lang="en-US" sz="2400" dirty="0"/>
                        <a:t>Number of Facilities </a:t>
                      </a:r>
                    </a:p>
                  </a:txBody>
                  <a:tcPr/>
                </a:tc>
                <a:extLst>
                  <a:ext uri="{0D108BD9-81ED-4DB2-BD59-A6C34878D82A}">
                    <a16:rowId xmlns:a16="http://schemas.microsoft.com/office/drawing/2014/main" val="567473684"/>
                  </a:ext>
                </a:extLst>
              </a:tr>
              <a:tr h="695660">
                <a:tc>
                  <a:txBody>
                    <a:bodyPr/>
                    <a:lstStyle/>
                    <a:p>
                      <a:pPr algn="ctr"/>
                      <a:r>
                        <a:rPr lang="en-US" sz="2400" dirty="0"/>
                        <a:t>Signed Up</a:t>
                      </a:r>
                    </a:p>
                  </a:txBody>
                  <a:tcPr/>
                </a:tc>
                <a:tc>
                  <a:txBody>
                    <a:bodyPr/>
                    <a:lstStyle/>
                    <a:p>
                      <a:pPr algn="ctr"/>
                      <a:r>
                        <a:rPr lang="en-US" sz="2400" dirty="0"/>
                        <a:t>69</a:t>
                      </a:r>
                    </a:p>
                  </a:txBody>
                  <a:tcPr/>
                </a:tc>
                <a:extLst>
                  <a:ext uri="{0D108BD9-81ED-4DB2-BD59-A6C34878D82A}">
                    <a16:rowId xmlns:a16="http://schemas.microsoft.com/office/drawing/2014/main" val="121388504"/>
                  </a:ext>
                </a:extLst>
              </a:tr>
              <a:tr h="695660">
                <a:tc>
                  <a:txBody>
                    <a:bodyPr/>
                    <a:lstStyle/>
                    <a:p>
                      <a:pPr algn="ctr"/>
                      <a:r>
                        <a:rPr lang="en-US" sz="2400" dirty="0"/>
                        <a:t>PWS opted to sample </a:t>
                      </a:r>
                    </a:p>
                  </a:txBody>
                  <a:tcPr/>
                </a:tc>
                <a:tc>
                  <a:txBody>
                    <a:bodyPr/>
                    <a:lstStyle/>
                    <a:p>
                      <a:pPr algn="ctr"/>
                      <a:r>
                        <a:rPr lang="en-US" sz="2400" dirty="0"/>
                        <a:t>13</a:t>
                      </a:r>
                    </a:p>
                  </a:txBody>
                  <a:tcPr/>
                </a:tc>
                <a:extLst>
                  <a:ext uri="{0D108BD9-81ED-4DB2-BD59-A6C34878D82A}">
                    <a16:rowId xmlns:a16="http://schemas.microsoft.com/office/drawing/2014/main" val="1665331883"/>
                  </a:ext>
                </a:extLst>
              </a:tr>
              <a:tr h="695660">
                <a:tc>
                  <a:txBody>
                    <a:bodyPr/>
                    <a:lstStyle/>
                    <a:p>
                      <a:pPr algn="ctr"/>
                      <a:r>
                        <a:rPr lang="en-US" sz="2400" dirty="0"/>
                        <a:t>Inventoried</a:t>
                      </a:r>
                    </a:p>
                  </a:txBody>
                  <a:tcPr/>
                </a:tc>
                <a:tc>
                  <a:txBody>
                    <a:bodyPr/>
                    <a:lstStyle/>
                    <a:p>
                      <a:pPr algn="ctr"/>
                      <a:r>
                        <a:rPr lang="en-US" sz="2400" dirty="0"/>
                        <a:t>56</a:t>
                      </a:r>
                    </a:p>
                  </a:txBody>
                  <a:tcPr/>
                </a:tc>
                <a:extLst>
                  <a:ext uri="{0D108BD9-81ED-4DB2-BD59-A6C34878D82A}">
                    <a16:rowId xmlns:a16="http://schemas.microsoft.com/office/drawing/2014/main" val="3319752607"/>
                  </a:ext>
                </a:extLst>
              </a:tr>
              <a:tr h="695660">
                <a:tc>
                  <a:txBody>
                    <a:bodyPr/>
                    <a:lstStyle/>
                    <a:p>
                      <a:pPr algn="ctr"/>
                      <a:r>
                        <a:rPr lang="en-US" sz="2400" dirty="0"/>
                        <a:t>Sampled and Analyzed</a:t>
                      </a:r>
                    </a:p>
                  </a:txBody>
                  <a:tcPr/>
                </a:tc>
                <a:tc>
                  <a:txBody>
                    <a:bodyPr/>
                    <a:lstStyle/>
                    <a:p>
                      <a:pPr algn="ctr"/>
                      <a:r>
                        <a:rPr lang="en-US" sz="2400" dirty="0"/>
                        <a:t>28</a:t>
                      </a:r>
                    </a:p>
                  </a:txBody>
                  <a:tcPr/>
                </a:tc>
                <a:extLst>
                  <a:ext uri="{0D108BD9-81ED-4DB2-BD59-A6C34878D82A}">
                    <a16:rowId xmlns:a16="http://schemas.microsoft.com/office/drawing/2014/main" val="2737623971"/>
                  </a:ext>
                </a:extLst>
              </a:tr>
              <a:tr h="695660">
                <a:tc>
                  <a:txBody>
                    <a:bodyPr/>
                    <a:lstStyle/>
                    <a:p>
                      <a:pPr algn="ctr"/>
                      <a:r>
                        <a:rPr lang="en-US" sz="2400" dirty="0"/>
                        <a:t>Resampled(as needed)</a:t>
                      </a:r>
                    </a:p>
                  </a:txBody>
                  <a:tcPr/>
                </a:tc>
                <a:tc>
                  <a:txBody>
                    <a:bodyPr/>
                    <a:lstStyle/>
                    <a:p>
                      <a:pPr algn="ctr"/>
                      <a:r>
                        <a:rPr lang="en-US" sz="2400" dirty="0"/>
                        <a:t>12</a:t>
                      </a:r>
                    </a:p>
                  </a:txBody>
                  <a:tcPr/>
                </a:tc>
                <a:extLst>
                  <a:ext uri="{0D108BD9-81ED-4DB2-BD59-A6C34878D82A}">
                    <a16:rowId xmlns:a16="http://schemas.microsoft.com/office/drawing/2014/main" val="3450415372"/>
                  </a:ext>
                </a:extLst>
              </a:tr>
            </a:tbl>
          </a:graphicData>
        </a:graphic>
      </p:graphicFrame>
    </p:spTree>
    <p:extLst>
      <p:ext uri="{BB962C8B-B14F-4D97-AF65-F5344CB8AC3E}">
        <p14:creationId xmlns:p14="http://schemas.microsoft.com/office/powerpoint/2010/main" val="2326217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82540"/>
          </a:xfrm>
        </p:spPr>
        <p:txBody>
          <a:bodyPr/>
          <a:lstStyle/>
          <a:p>
            <a:r>
              <a:rPr lang="en-US" b="1" dirty="0">
                <a:latin typeface="+mn-lt"/>
              </a:rPr>
              <a:t>Kentucky’s Voluntary Lead Program Status</a:t>
            </a:r>
            <a:endParaRPr lang="en-US" dirty="0">
              <a:latin typeface="+mn-lt"/>
            </a:endParaRPr>
          </a:p>
        </p:txBody>
      </p:sp>
      <p:sp>
        <p:nvSpPr>
          <p:cNvPr id="4" name="Content Placeholder 3"/>
          <p:cNvSpPr>
            <a:spLocks noGrp="1"/>
          </p:cNvSpPr>
          <p:nvPr>
            <p:ph sz="half" idx="2"/>
          </p:nvPr>
        </p:nvSpPr>
        <p:spPr>
          <a:xfrm>
            <a:off x="6172200" y="1390261"/>
            <a:ext cx="5181600" cy="4786702"/>
          </a:xfrm>
        </p:spPr>
        <p:txBody>
          <a:bodyPr>
            <a:normAutofit/>
          </a:bodyPr>
          <a:lstStyle/>
          <a:p>
            <a:pPr marL="914400" lvl="2" indent="0">
              <a:buNone/>
            </a:pPr>
            <a:endParaRPr lang="en-US" dirty="0"/>
          </a:p>
          <a:p>
            <a:pPr marL="914400" lvl="2" indent="0">
              <a:buNone/>
            </a:pPr>
            <a:endParaRPr lang="en-US" dirty="0"/>
          </a:p>
          <a:p>
            <a:pPr lvl="1"/>
            <a:endParaRPr lang="en-US" dirty="0"/>
          </a:p>
          <a:p>
            <a:endParaRPr lang="en-US"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2386413540"/>
              </p:ext>
            </p:extLst>
          </p:nvPr>
        </p:nvGraphicFramePr>
        <p:xfrm>
          <a:off x="0" y="1035698"/>
          <a:ext cx="7193902" cy="514126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p:cNvGraphicFramePr>
            <a:graphicFrameLocks/>
          </p:cNvGraphicFramePr>
          <p:nvPr>
            <p:extLst>
              <p:ext uri="{D42A27DB-BD31-4B8C-83A1-F6EECF244321}">
                <p14:modId xmlns:p14="http://schemas.microsoft.com/office/powerpoint/2010/main" val="4020260051"/>
              </p:ext>
            </p:extLst>
          </p:nvPr>
        </p:nvGraphicFramePr>
        <p:xfrm>
          <a:off x="5141166" y="1035697"/>
          <a:ext cx="8170507" cy="5141265"/>
        </p:xfrm>
        <a:graphic>
          <a:graphicData uri="http://schemas.openxmlformats.org/drawingml/2006/chart">
            <c:chart xmlns:c="http://schemas.openxmlformats.org/drawingml/2006/chart" xmlns:r="http://schemas.openxmlformats.org/officeDocument/2006/relationships" r:id="rId3"/>
          </a:graphicData>
        </a:graphic>
      </p:graphicFrame>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51730" y="5999584"/>
            <a:ext cx="1640270" cy="858416"/>
          </a:xfrm>
          <a:prstGeom prst="rect">
            <a:avLst/>
          </a:prstGeom>
        </p:spPr>
      </p:pic>
      <p:sp>
        <p:nvSpPr>
          <p:cNvPr id="3" name="TextBox 2"/>
          <p:cNvSpPr txBox="1"/>
          <p:nvPr/>
        </p:nvSpPr>
        <p:spPr>
          <a:xfrm>
            <a:off x="4637314" y="6410131"/>
            <a:ext cx="5178490" cy="369332"/>
          </a:xfrm>
          <a:prstGeom prst="rect">
            <a:avLst/>
          </a:prstGeom>
          <a:noFill/>
        </p:spPr>
        <p:txBody>
          <a:bodyPr wrap="square" rtlCol="0">
            <a:spAutoFit/>
          </a:bodyPr>
          <a:lstStyle/>
          <a:p>
            <a:r>
              <a:rPr lang="en-US" dirty="0"/>
              <a:t>*Flush samples aren’t analyzed if First draw &lt; 1 ppb</a:t>
            </a:r>
          </a:p>
        </p:txBody>
      </p:sp>
    </p:spTree>
    <p:extLst>
      <p:ext uri="{BB962C8B-B14F-4D97-AF65-F5344CB8AC3E}">
        <p14:creationId xmlns:p14="http://schemas.microsoft.com/office/powerpoint/2010/main" val="3531383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C3338-F8F2-EC25-624A-BD3434CA0E16}"/>
              </a:ext>
            </a:extLst>
          </p:cNvPr>
          <p:cNvSpPr>
            <a:spLocks noGrp="1"/>
          </p:cNvSpPr>
          <p:nvPr>
            <p:ph type="title"/>
          </p:nvPr>
        </p:nvSpPr>
        <p:spPr/>
        <p:txBody>
          <a:bodyPr>
            <a:normAutofit fontScale="90000"/>
          </a:bodyPr>
          <a:lstStyle/>
          <a:p>
            <a:r>
              <a:rPr lang="en-US" b="1" dirty="0">
                <a:latin typeface="+mn-lt"/>
              </a:rPr>
              <a:t>How Voluntary Lead Testing Program can benefit Public Water Systems?</a:t>
            </a:r>
          </a:p>
        </p:txBody>
      </p:sp>
      <p:sp>
        <p:nvSpPr>
          <p:cNvPr id="3" name="Content Placeholder 2">
            <a:extLst>
              <a:ext uri="{FF2B5EF4-FFF2-40B4-BE49-F238E27FC236}">
                <a16:creationId xmlns:a16="http://schemas.microsoft.com/office/drawing/2014/main" id="{B060FF66-E3F5-7FF9-0D60-5CCC78231B94}"/>
              </a:ext>
            </a:extLst>
          </p:cNvPr>
          <p:cNvSpPr>
            <a:spLocks noGrp="1"/>
          </p:cNvSpPr>
          <p:nvPr>
            <p:ph idx="1"/>
          </p:nvPr>
        </p:nvSpPr>
        <p:spPr/>
        <p:txBody>
          <a:bodyPr/>
          <a:lstStyle/>
          <a:p>
            <a:pPr marL="0" marR="0">
              <a:lnSpc>
                <a:spcPct val="107000"/>
              </a:lnSpc>
              <a:spcBef>
                <a:spcPts val="1200"/>
              </a:spcBef>
              <a:spcAft>
                <a:spcPts val="0"/>
              </a:spcAft>
            </a:pPr>
            <a:r>
              <a:rPr lang="en-US" b="1" kern="100" dirty="0">
                <a:solidFill>
                  <a:srgbClr val="2F5496"/>
                </a:solidFill>
                <a:effectLst/>
                <a:ea typeface="Times New Roman" panose="02020603050405020304" pitchFamily="18" charset="0"/>
                <a:cs typeface="Times New Roman" panose="02020603050405020304" pitchFamily="18" charset="0"/>
              </a:rPr>
              <a:t>Proposed Lead and Copper Improvements</a:t>
            </a:r>
          </a:p>
          <a:p>
            <a:pPr marL="0" marR="0">
              <a:lnSpc>
                <a:spcPct val="107000"/>
              </a:lnSpc>
              <a:spcBef>
                <a:spcPts val="1200"/>
              </a:spcBef>
              <a:spcAft>
                <a:spcPts val="0"/>
              </a:spcAft>
            </a:pPr>
            <a:r>
              <a:rPr lang="en-US" sz="1800" b="1" i="1" kern="100" dirty="0">
                <a:solidFill>
                  <a:srgbClr val="2F5496"/>
                </a:solidFill>
                <a:effectLst/>
                <a:ea typeface="Times New Roman" panose="02020603050405020304" pitchFamily="18" charset="0"/>
                <a:cs typeface="Times New Roman" panose="02020603050405020304" pitchFamily="18" charset="0"/>
              </a:rPr>
              <a:t>§ 141.92 Monitoring for lead in schools and child care facilities.</a:t>
            </a:r>
          </a:p>
          <a:p>
            <a:pPr marR="0" indent="0">
              <a:lnSpc>
                <a:spcPct val="107000"/>
              </a:lnSpc>
              <a:spcBef>
                <a:spcPts val="0"/>
              </a:spcBef>
              <a:spcAft>
                <a:spcPts val="800"/>
              </a:spcAft>
              <a:buNone/>
            </a:pPr>
            <a:r>
              <a:rPr lang="en-US" sz="1800" i="1" kern="100" dirty="0">
                <a:effectLst/>
                <a:ea typeface="Calibri" panose="020F0502020204030204" pitchFamily="34" charset="0"/>
                <a:cs typeface="Times New Roman" panose="02020603050405020304" pitchFamily="18" charset="0"/>
              </a:rPr>
              <a:t>(1) All community water systems must conduct public education and lead monitoring at the schools and child care facilities they serve unless those schools or child care facilities were constructed or had full plumbing replacement on or after January 1, 2014 or the date the State adopted standards that meet the definition of lead free in accordance with section 1417 of the Safe Drinking Water Act, as amended by the Reduction of Lead in Drinking Water Act, whichever is earlier.</a:t>
            </a:r>
          </a:p>
          <a:p>
            <a:r>
              <a:rPr lang="en-US" sz="1800" dirty="0"/>
              <a:t>Within the first five years following compliance date, PWS must collect samples from at least 20 percent of schools and 20 percent of childcares per year until all schools and childcares have been sampled. </a:t>
            </a:r>
          </a:p>
          <a:p>
            <a:r>
              <a:rPr lang="en-US" sz="1800" dirty="0"/>
              <a:t>Five samples per school and two samples per child care facility at outlets typically used for consumption shall be collected.</a:t>
            </a:r>
          </a:p>
          <a:p>
            <a:r>
              <a:rPr lang="en-US" sz="1800" dirty="0"/>
              <a:t>Sampling follows 3Ts protocol </a:t>
            </a:r>
          </a:p>
        </p:txBody>
      </p:sp>
      <p:pic>
        <p:nvPicPr>
          <p:cNvPr id="4" name="Picture 3">
            <a:extLst>
              <a:ext uri="{FF2B5EF4-FFF2-40B4-BE49-F238E27FC236}">
                <a16:creationId xmlns:a16="http://schemas.microsoft.com/office/drawing/2014/main" id="{78EF881B-8937-1927-6F77-DF853BDEA0D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1730" y="5999584"/>
            <a:ext cx="1640270" cy="858416"/>
          </a:xfrm>
          <a:prstGeom prst="rect">
            <a:avLst/>
          </a:prstGeom>
        </p:spPr>
      </p:pic>
    </p:spTree>
    <p:extLst>
      <p:ext uri="{BB962C8B-B14F-4D97-AF65-F5344CB8AC3E}">
        <p14:creationId xmlns:p14="http://schemas.microsoft.com/office/powerpoint/2010/main" val="1564126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CF096-15D6-7E7A-F797-7C2FA87544C5}"/>
              </a:ext>
            </a:extLst>
          </p:cNvPr>
          <p:cNvSpPr>
            <a:spLocks noGrp="1"/>
          </p:cNvSpPr>
          <p:nvPr>
            <p:ph type="title"/>
          </p:nvPr>
        </p:nvSpPr>
        <p:spPr/>
        <p:txBody>
          <a:bodyPr>
            <a:normAutofit fontScale="90000"/>
          </a:bodyPr>
          <a:lstStyle/>
          <a:p>
            <a:r>
              <a:rPr lang="en-US" b="1" dirty="0">
                <a:latin typeface="+mn-lt"/>
              </a:rPr>
              <a:t>How Voluntary Lead Testing Program can benefit Public Water Systems?</a:t>
            </a:r>
          </a:p>
        </p:txBody>
      </p:sp>
      <p:sp>
        <p:nvSpPr>
          <p:cNvPr id="3" name="Content Placeholder 2">
            <a:extLst>
              <a:ext uri="{FF2B5EF4-FFF2-40B4-BE49-F238E27FC236}">
                <a16:creationId xmlns:a16="http://schemas.microsoft.com/office/drawing/2014/main" id="{1BAFF6EE-9E5B-272C-8CC1-6101A438E7D8}"/>
              </a:ext>
            </a:extLst>
          </p:cNvPr>
          <p:cNvSpPr>
            <a:spLocks noGrp="1"/>
          </p:cNvSpPr>
          <p:nvPr>
            <p:ph idx="1"/>
          </p:nvPr>
        </p:nvSpPr>
        <p:spPr/>
        <p:txBody>
          <a:bodyPr/>
          <a:lstStyle/>
          <a:p>
            <a:r>
              <a:rPr lang="en-US" sz="2400" i="1" kern="100" dirty="0">
                <a:effectLst/>
                <a:latin typeface="Calibri" panose="020F0502020204030204" pitchFamily="34" charset="0"/>
                <a:ea typeface="Calibri" panose="020F0502020204030204" pitchFamily="34" charset="0"/>
                <a:cs typeface="Times New Roman" panose="02020603050405020304" pitchFamily="18" charset="0"/>
              </a:rPr>
              <a:t>If schools and child care facilities served by a community water system are sampled for lead in drinking water under a State or local law or program, the State may exempt one or more community water system(s) from the requirements of this section by issuing a written waiver:</a:t>
            </a:r>
          </a:p>
          <a:p>
            <a:r>
              <a:rPr lang="en-US" sz="2400" i="1" kern="100" dirty="0">
                <a:effectLst/>
                <a:latin typeface="Calibri" panose="020F0502020204030204" pitchFamily="34" charset="0"/>
                <a:ea typeface="Calibri" panose="020F0502020204030204" pitchFamily="34" charset="0"/>
                <a:cs typeface="Times New Roman" panose="02020603050405020304" pitchFamily="18" charset="0"/>
              </a:rPr>
              <a:t>(v) If the sampling is conducted under a grant awarded under section 1464(d) of the SDWA, consistent with the requirements of the grant and at least the minimum number of samples required in paragraph (f) of this section are collected.</a:t>
            </a:r>
          </a:p>
          <a:p>
            <a:r>
              <a:rPr lang="en-US" sz="2400" kern="100" dirty="0">
                <a:latin typeface="Calibri" panose="020F0502020204030204" pitchFamily="34" charset="0"/>
                <a:ea typeface="Calibri" panose="020F0502020204030204" pitchFamily="34" charset="0"/>
                <a:cs typeface="Times New Roman" panose="02020603050405020304" pitchFamily="18" charset="0"/>
              </a:rPr>
              <a:t>Our program matches sampling protocol of compliance school/childcare sampling </a:t>
            </a:r>
          </a:p>
          <a:p>
            <a:r>
              <a:rPr lang="en-US" sz="2400" kern="100" dirty="0">
                <a:effectLst/>
                <a:latin typeface="Calibri" panose="020F0502020204030204" pitchFamily="34" charset="0"/>
                <a:ea typeface="Calibri" panose="020F0502020204030204" pitchFamily="34" charset="0"/>
                <a:cs typeface="Times New Roman" panose="02020603050405020304" pitchFamily="18" charset="0"/>
              </a:rPr>
              <a:t>Provide remediation guidance </a:t>
            </a:r>
          </a:p>
          <a:p>
            <a:r>
              <a:rPr lang="en-US" sz="2400" kern="100" dirty="0">
                <a:effectLst/>
                <a:latin typeface="Calibri" panose="020F0502020204030204" pitchFamily="34" charset="0"/>
                <a:ea typeface="Calibri" panose="020F0502020204030204" pitchFamily="34" charset="0"/>
                <a:cs typeface="Times New Roman" panose="02020603050405020304" pitchFamily="18" charset="0"/>
              </a:rPr>
              <a:t>DOW has applied for fe</a:t>
            </a:r>
            <a:r>
              <a:rPr lang="en-US" sz="2400" kern="100" dirty="0">
                <a:latin typeface="Calibri" panose="020F0502020204030204" pitchFamily="34" charset="0"/>
                <a:ea typeface="Calibri" panose="020F0502020204030204" pitchFamily="34" charset="0"/>
                <a:cs typeface="Times New Roman" panose="02020603050405020304" pitchFamily="18" charset="0"/>
              </a:rPr>
              <a:t>deral funding that can directly assist with remediation costs</a:t>
            </a:r>
            <a:endParaRPr lang="en-US" sz="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id="{C23AC146-BEDE-CFA4-EA14-C112D2CE58D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1730" y="5999584"/>
            <a:ext cx="1640270" cy="858416"/>
          </a:xfrm>
          <a:prstGeom prst="rect">
            <a:avLst/>
          </a:prstGeom>
        </p:spPr>
      </p:pic>
    </p:spTree>
    <p:extLst>
      <p:ext uri="{BB962C8B-B14F-4D97-AF65-F5344CB8AC3E}">
        <p14:creationId xmlns:p14="http://schemas.microsoft.com/office/powerpoint/2010/main" val="2322143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09198F66888D4FAF60BF3DB19ECCEA" ma:contentTypeVersion="1" ma:contentTypeDescription="Create a new document." ma:contentTypeScope="" ma:versionID="96fb9d17292f13508c5b732794ddd23f">
  <xsd:schema xmlns:xsd="http://www.w3.org/2001/XMLSchema" xmlns:xs="http://www.w3.org/2001/XMLSchema" xmlns:p="http://schemas.microsoft.com/office/2006/metadata/properties" xmlns:ns2="e309d946-9fb8-48a3-ae4d-f86d881f4691" targetNamespace="http://schemas.microsoft.com/office/2006/metadata/properties" ma:root="true" ma:fieldsID="b97990dc9d80ab1d22cb211055bab533" ns2:_="">
    <xsd:import namespace="e309d946-9fb8-48a3-ae4d-f86d881f4691"/>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09d946-9fb8-48a3-ae4d-f86d881f469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EB1009C-8A19-4B88-BEBB-5BAAB7C0CCEE}"/>
</file>

<file path=customXml/itemProps2.xml><?xml version="1.0" encoding="utf-8"?>
<ds:datastoreItem xmlns:ds="http://schemas.openxmlformats.org/officeDocument/2006/customXml" ds:itemID="{8B497B53-0916-48AE-9DC9-D622C8423638}"/>
</file>

<file path=customXml/itemProps3.xml><?xml version="1.0" encoding="utf-8"?>
<ds:datastoreItem xmlns:ds="http://schemas.openxmlformats.org/officeDocument/2006/customXml" ds:itemID="{F83EFF47-FEE1-476E-BE34-BC1E365BF71A}"/>
</file>

<file path=docProps/app.xml><?xml version="1.0" encoding="utf-8"?>
<Properties xmlns="http://schemas.openxmlformats.org/officeDocument/2006/extended-properties" xmlns:vt="http://schemas.openxmlformats.org/officeDocument/2006/docPropsVTypes">
  <TotalTime>5755</TotalTime>
  <Words>917</Words>
  <Application>Microsoft Office PowerPoint</Application>
  <PresentationFormat>Widescreen</PresentationFormat>
  <Paragraphs>107</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Arial Rounded MT Bold</vt:lpstr>
      <vt:lpstr>Calibri</vt:lpstr>
      <vt:lpstr>Calibri Light</vt:lpstr>
      <vt:lpstr>Wingdings</vt:lpstr>
      <vt:lpstr>Office Theme</vt:lpstr>
      <vt:lpstr>PowerPoint Presentation</vt:lpstr>
      <vt:lpstr>What we’ll cover</vt:lpstr>
      <vt:lpstr>Water Infrastructure Improvements for the Nation (WIIN) grant program</vt:lpstr>
      <vt:lpstr>Kentucky’s Voluntary Lead Sampling Program</vt:lpstr>
      <vt:lpstr>Step by Step Sampling Process </vt:lpstr>
      <vt:lpstr>Kentucky’s Voluntary Lead Program Status</vt:lpstr>
      <vt:lpstr>Kentucky’s Voluntary Lead Program Status</vt:lpstr>
      <vt:lpstr>How Voluntary Lead Testing Program can benefit Public Water Systems?</vt:lpstr>
      <vt:lpstr>How Voluntary Lead Testing Program can benefit Public Water Systems?</vt:lpstr>
      <vt:lpstr>Lead Sampling in Schools and Childcare Program</vt:lpstr>
      <vt:lpstr>Questions?</vt:lpstr>
    </vt:vector>
  </TitlesOfParts>
  <Company>Commonwealth of Kentucky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Goodmann, Peter (EEC)</dc:creator>
  <cp:lastModifiedBy>Tanner, Gabriel (EEC)</cp:lastModifiedBy>
  <cp:revision>202</cp:revision>
  <dcterms:created xsi:type="dcterms:W3CDTF">2018-11-02T18:29:32Z</dcterms:created>
  <dcterms:modified xsi:type="dcterms:W3CDTF">2024-03-11T11:56:44Z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0x0101000309198F66888D4FAF60BF3DB19ECCEA</vt:lpwstr>
  </property>
</Properties>
</file>