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61" r:id="rId5"/>
    <p:sldId id="307" r:id="rId6"/>
    <p:sldId id="3962" r:id="rId7"/>
    <p:sldId id="308" r:id="rId8"/>
    <p:sldId id="309" r:id="rId9"/>
    <p:sldId id="306" r:id="rId10"/>
    <p:sldId id="272" r:id="rId11"/>
    <p:sldId id="3958" r:id="rId12"/>
    <p:sldId id="3943" r:id="rId13"/>
    <p:sldId id="39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F8181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98B8C-7807-4414-AE14-CC70193975CD}" v="30" dt="2024-09-17T12:40:27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2138" autoAdjust="0"/>
  </p:normalViewPr>
  <p:slideViewPr>
    <p:cSldViewPr snapToGrid="0">
      <p:cViewPr varScale="1">
        <p:scale>
          <a:sx n="99" d="100"/>
          <a:sy n="99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Initial</a:t>
            </a:r>
            <a:r>
              <a:rPr lang="en-US" b="1" baseline="0"/>
              <a:t> Sample Results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Outlets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67-4C38-8ECE-8427202EAA6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67-4C38-8ECE-8427202EAA6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67-4C38-8ECE-8427202EA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Below 1ppb</c:v>
                </c:pt>
                <c:pt idx="1">
                  <c:v>1 ppb to 15 ppb</c:v>
                </c:pt>
                <c:pt idx="2">
                  <c:v>Above 15 ppb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355</c:v>
                </c:pt>
                <c:pt idx="1">
                  <c:v>97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67-4C38-8ECE-8427202EA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E2C40-1865-4140-A998-120C9E27FAFE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1B48F4-FD8A-4AAB-B519-77DC5C7135E8}">
      <dgm:prSet phldrT="[Text]" custT="1"/>
      <dgm:spPr/>
      <dgm:t>
        <a:bodyPr/>
        <a:lstStyle/>
        <a:p>
          <a:r>
            <a:rPr lang="en-US" sz="3000"/>
            <a:t>April 26, 2027</a:t>
          </a:r>
        </a:p>
      </dgm:t>
    </dgm:pt>
    <dgm:pt modelId="{DCDA32AC-BA5A-46B6-AFA4-AB386E505185}" type="parTrans" cxnId="{13FBEF81-98CE-4835-9CD5-DF4597AB1CA4}">
      <dgm:prSet/>
      <dgm:spPr/>
      <dgm:t>
        <a:bodyPr/>
        <a:lstStyle/>
        <a:p>
          <a:endParaRPr lang="en-US"/>
        </a:p>
      </dgm:t>
    </dgm:pt>
    <dgm:pt modelId="{798DF076-C5D6-44BC-A78F-BA4641380B25}" type="sibTrans" cxnId="{13FBEF81-98CE-4835-9CD5-DF4597AB1CA4}">
      <dgm:prSet/>
      <dgm:spPr/>
      <dgm:t>
        <a:bodyPr/>
        <a:lstStyle/>
        <a:p>
          <a:endParaRPr lang="en-US"/>
        </a:p>
      </dgm:t>
    </dgm:pt>
    <dgm:pt modelId="{B2D17C11-26F0-43A0-8832-B546411DDB47}">
      <dgm:prSet phldrT="[Text]"/>
      <dgm:spPr/>
      <dgm:t>
        <a:bodyPr anchor="ctr" anchorCtr="0"/>
        <a:lstStyle/>
        <a:p>
          <a:r>
            <a:rPr lang="en-US"/>
            <a:t>Initial monitoring results due</a:t>
          </a:r>
        </a:p>
      </dgm:t>
    </dgm:pt>
    <dgm:pt modelId="{57F6B4D1-A8F4-48EF-9DAA-DEE75DA1442B}" type="parTrans" cxnId="{48DF13F2-8307-4FFA-AA9D-B6B9B4E531B5}">
      <dgm:prSet/>
      <dgm:spPr/>
      <dgm:t>
        <a:bodyPr/>
        <a:lstStyle/>
        <a:p>
          <a:endParaRPr lang="en-US"/>
        </a:p>
      </dgm:t>
    </dgm:pt>
    <dgm:pt modelId="{BB881BBB-56BE-4D08-BF25-58175B9F8F03}" type="sibTrans" cxnId="{48DF13F2-8307-4FFA-AA9D-B6B9B4E531B5}">
      <dgm:prSet/>
      <dgm:spPr/>
      <dgm:t>
        <a:bodyPr/>
        <a:lstStyle/>
        <a:p>
          <a:endParaRPr lang="en-US"/>
        </a:p>
      </dgm:t>
    </dgm:pt>
    <dgm:pt modelId="{BD151F37-7DBB-4FF8-944E-464B639B5E3A}">
      <dgm:prSet phldrT="[Text]"/>
      <dgm:spPr/>
      <dgm:t>
        <a:bodyPr anchor="ctr" anchorCtr="0"/>
        <a:lstStyle/>
        <a:p>
          <a:r>
            <a:rPr lang="en-US"/>
            <a:t>First compliance hurdle</a:t>
          </a:r>
        </a:p>
      </dgm:t>
    </dgm:pt>
    <dgm:pt modelId="{82D25AFB-CA46-4E7B-A8D1-134B7CDCB57C}" type="parTrans" cxnId="{84BCC9AC-30D3-4400-BDB6-02007C8E912B}">
      <dgm:prSet/>
      <dgm:spPr/>
      <dgm:t>
        <a:bodyPr/>
        <a:lstStyle/>
        <a:p>
          <a:endParaRPr lang="en-US"/>
        </a:p>
      </dgm:t>
    </dgm:pt>
    <dgm:pt modelId="{07F11220-A186-4D60-9C4A-9C0FB2837B01}" type="sibTrans" cxnId="{84BCC9AC-30D3-4400-BDB6-02007C8E912B}">
      <dgm:prSet/>
      <dgm:spPr/>
      <dgm:t>
        <a:bodyPr/>
        <a:lstStyle/>
        <a:p>
          <a:endParaRPr lang="en-US"/>
        </a:p>
      </dgm:t>
    </dgm:pt>
    <dgm:pt modelId="{2EAF2266-706F-4406-B142-35A949718602}">
      <dgm:prSet phldrT="[Text]" custT="1"/>
      <dgm:spPr/>
      <dgm:t>
        <a:bodyPr/>
        <a:lstStyle/>
        <a:p>
          <a:r>
            <a:rPr lang="en-US" sz="3000"/>
            <a:t>April 26, 2029</a:t>
          </a:r>
        </a:p>
      </dgm:t>
    </dgm:pt>
    <dgm:pt modelId="{A87A23B9-2474-4CB3-9EE7-B4726B3AE1BC}" type="parTrans" cxnId="{2DB4916C-3E28-4362-9FF0-5CB614076399}">
      <dgm:prSet/>
      <dgm:spPr/>
      <dgm:t>
        <a:bodyPr/>
        <a:lstStyle/>
        <a:p>
          <a:endParaRPr lang="en-US"/>
        </a:p>
      </dgm:t>
    </dgm:pt>
    <dgm:pt modelId="{65676DBD-0B4A-4AD0-A3E1-7B9025D02176}" type="sibTrans" cxnId="{2DB4916C-3E28-4362-9FF0-5CB614076399}">
      <dgm:prSet/>
      <dgm:spPr/>
      <dgm:t>
        <a:bodyPr/>
        <a:lstStyle/>
        <a:p>
          <a:endParaRPr lang="en-US"/>
        </a:p>
      </dgm:t>
    </dgm:pt>
    <dgm:pt modelId="{FB912D2C-F200-4025-BC1B-D73F579A59FC}">
      <dgm:prSet phldrT="[Text]"/>
      <dgm:spPr/>
      <dgm:t>
        <a:bodyPr anchor="ctr" anchorCtr="0"/>
        <a:lstStyle/>
        <a:p>
          <a:r>
            <a:rPr lang="en-US"/>
            <a:t>Compliance with Maximum Contaminant Levels </a:t>
          </a:r>
          <a:r>
            <a:rPr lang="en-US">
              <a:latin typeface="Calibri Light" panose="020F0302020204030204"/>
            </a:rPr>
            <a:t>begins</a:t>
          </a:r>
          <a:endParaRPr lang="en-US"/>
        </a:p>
      </dgm:t>
    </dgm:pt>
    <dgm:pt modelId="{5A7C629D-97AB-4B05-B4D4-EE1F82E05527}" type="parTrans" cxnId="{E066BC82-82C1-4D56-BE91-168A70C27AA1}">
      <dgm:prSet/>
      <dgm:spPr/>
      <dgm:t>
        <a:bodyPr/>
        <a:lstStyle/>
        <a:p>
          <a:endParaRPr lang="en-US"/>
        </a:p>
      </dgm:t>
    </dgm:pt>
    <dgm:pt modelId="{C5BA092B-6B8C-4F66-9F1D-83D770D8959B}" type="sibTrans" cxnId="{E066BC82-82C1-4D56-BE91-168A70C27AA1}">
      <dgm:prSet/>
      <dgm:spPr/>
      <dgm:t>
        <a:bodyPr/>
        <a:lstStyle/>
        <a:p>
          <a:endParaRPr lang="en-US"/>
        </a:p>
      </dgm:t>
    </dgm:pt>
    <dgm:pt modelId="{77B76ABD-B43D-4C3A-9A99-04FAB8202FC5}">
      <dgm:prSet phldrT="[Text]"/>
      <dgm:spPr/>
      <dgm:t>
        <a:bodyPr anchor="ctr" anchorCtr="0"/>
        <a:lstStyle/>
        <a:p>
          <a:r>
            <a:rPr lang="en-US"/>
            <a:t>Third compliance hurdle</a:t>
          </a:r>
        </a:p>
      </dgm:t>
    </dgm:pt>
    <dgm:pt modelId="{58789D9D-A069-4C5A-9197-82008672C004}" type="parTrans" cxnId="{8ED9D453-73AD-467F-B0B4-B3CCE8EDD288}">
      <dgm:prSet/>
      <dgm:spPr/>
      <dgm:t>
        <a:bodyPr/>
        <a:lstStyle/>
        <a:p>
          <a:endParaRPr lang="en-US"/>
        </a:p>
      </dgm:t>
    </dgm:pt>
    <dgm:pt modelId="{A5E608C2-1EC0-4603-B040-76084B375BC7}" type="sibTrans" cxnId="{8ED9D453-73AD-467F-B0B4-B3CCE8EDD288}">
      <dgm:prSet/>
      <dgm:spPr/>
      <dgm:t>
        <a:bodyPr/>
        <a:lstStyle/>
        <a:p>
          <a:endParaRPr lang="en-US"/>
        </a:p>
      </dgm:t>
    </dgm:pt>
    <dgm:pt modelId="{B05F2AB4-63AF-4422-A421-106DE01017CC}">
      <dgm:prSet phldrT="[Text]" custT="1"/>
      <dgm:spPr/>
      <dgm:t>
        <a:bodyPr/>
        <a:lstStyle/>
        <a:p>
          <a:r>
            <a:rPr lang="en-US" sz="3000"/>
            <a:t>2027-2029</a:t>
          </a:r>
        </a:p>
      </dgm:t>
    </dgm:pt>
    <dgm:pt modelId="{6240AB2B-F7A3-4976-A61D-FBD46E38C817}" type="parTrans" cxnId="{92F96A5C-F641-49C9-B88E-DF7147BC19BE}">
      <dgm:prSet/>
      <dgm:spPr/>
      <dgm:t>
        <a:bodyPr/>
        <a:lstStyle/>
        <a:p>
          <a:endParaRPr lang="en-US"/>
        </a:p>
      </dgm:t>
    </dgm:pt>
    <dgm:pt modelId="{E96BFCAC-5225-468A-BE08-8F2DCA69DEF4}" type="sibTrans" cxnId="{92F96A5C-F641-49C9-B88E-DF7147BC19BE}">
      <dgm:prSet/>
      <dgm:spPr/>
      <dgm:t>
        <a:bodyPr/>
        <a:lstStyle/>
        <a:p>
          <a:endParaRPr lang="en-US"/>
        </a:p>
      </dgm:t>
    </dgm:pt>
    <dgm:pt modelId="{C3741025-F389-4A0C-A449-16E873B5DDA8}">
      <dgm:prSet phldrT="[Text]"/>
      <dgm:spPr/>
      <dgm:t>
        <a:bodyPr anchor="ctr" anchorCtr="0"/>
        <a:lstStyle/>
        <a:p>
          <a:r>
            <a:rPr lang="en-US"/>
            <a:t>Regular monitoring period</a:t>
          </a:r>
        </a:p>
      </dgm:t>
    </dgm:pt>
    <dgm:pt modelId="{A506B876-7ABD-4FFB-9F4B-11314F45CB2E}" type="parTrans" cxnId="{6BBA11BA-D710-4323-8D5E-8CF009ABBDF7}">
      <dgm:prSet/>
      <dgm:spPr/>
      <dgm:t>
        <a:bodyPr/>
        <a:lstStyle/>
        <a:p>
          <a:endParaRPr lang="en-US"/>
        </a:p>
      </dgm:t>
    </dgm:pt>
    <dgm:pt modelId="{DC54564C-4C0F-4674-B96E-B4F47B010014}" type="sibTrans" cxnId="{6BBA11BA-D710-4323-8D5E-8CF009ABBDF7}">
      <dgm:prSet/>
      <dgm:spPr/>
      <dgm:t>
        <a:bodyPr/>
        <a:lstStyle/>
        <a:p>
          <a:endParaRPr lang="en-US"/>
        </a:p>
      </dgm:t>
    </dgm:pt>
    <dgm:pt modelId="{7195539F-CC2B-41D6-AC7B-050A37214B35}">
      <dgm:prSet phldrT="[Text]"/>
      <dgm:spPr/>
      <dgm:t>
        <a:bodyPr anchor="ctr" anchorCtr="0"/>
        <a:lstStyle/>
        <a:p>
          <a:r>
            <a:rPr lang="en-US"/>
            <a:t>Second compliance hurdle</a:t>
          </a:r>
        </a:p>
      </dgm:t>
    </dgm:pt>
    <dgm:pt modelId="{6DCFB7EF-67EF-4A4B-846D-091F7D211CB1}" type="parTrans" cxnId="{194159A0-9202-476E-AC42-0E26CB2EC198}">
      <dgm:prSet/>
      <dgm:spPr/>
      <dgm:t>
        <a:bodyPr/>
        <a:lstStyle/>
        <a:p>
          <a:endParaRPr lang="en-US"/>
        </a:p>
      </dgm:t>
    </dgm:pt>
    <dgm:pt modelId="{5C65F569-122E-489B-981C-5AE006D6E12A}" type="sibTrans" cxnId="{194159A0-9202-476E-AC42-0E26CB2EC198}">
      <dgm:prSet/>
      <dgm:spPr/>
      <dgm:t>
        <a:bodyPr/>
        <a:lstStyle/>
        <a:p>
          <a:endParaRPr lang="en-US"/>
        </a:p>
      </dgm:t>
    </dgm:pt>
    <dgm:pt modelId="{1174B7A8-0299-45D2-8AD7-7EFECA5C145F}" type="pres">
      <dgm:prSet presAssocID="{D85E2C40-1865-4140-A998-120C9E27FAFE}" presName="Name0" presStyleCnt="0">
        <dgm:presLayoutVars>
          <dgm:dir/>
          <dgm:animLvl val="lvl"/>
          <dgm:resizeHandles/>
        </dgm:presLayoutVars>
      </dgm:prSet>
      <dgm:spPr/>
    </dgm:pt>
    <dgm:pt modelId="{14D0ACFA-8012-4494-AC52-2028B1C78BCF}" type="pres">
      <dgm:prSet presAssocID="{A71B48F4-FD8A-4AAB-B519-77DC5C7135E8}" presName="linNode" presStyleCnt="0"/>
      <dgm:spPr/>
    </dgm:pt>
    <dgm:pt modelId="{F6685462-9681-430A-9007-CCDCF1C807BE}" type="pres">
      <dgm:prSet presAssocID="{A71B48F4-FD8A-4AAB-B519-77DC5C7135E8}" presName="parentShp" presStyleLbl="node1" presStyleIdx="0" presStyleCnt="3" custScaleX="93155">
        <dgm:presLayoutVars>
          <dgm:bulletEnabled val="1"/>
        </dgm:presLayoutVars>
      </dgm:prSet>
      <dgm:spPr/>
    </dgm:pt>
    <dgm:pt modelId="{259016A4-702B-4AC6-BC2E-788A1D48A40F}" type="pres">
      <dgm:prSet presAssocID="{A71B48F4-FD8A-4AAB-B519-77DC5C7135E8}" presName="childShp" presStyleLbl="bgAccFollowNode1" presStyleIdx="0" presStyleCnt="3" custScaleX="169726">
        <dgm:presLayoutVars>
          <dgm:bulletEnabled val="1"/>
        </dgm:presLayoutVars>
      </dgm:prSet>
      <dgm:spPr/>
    </dgm:pt>
    <dgm:pt modelId="{5350E458-53B8-40F8-A32B-083BBFF0338B}" type="pres">
      <dgm:prSet presAssocID="{798DF076-C5D6-44BC-A78F-BA4641380B25}" presName="spacing" presStyleCnt="0"/>
      <dgm:spPr/>
    </dgm:pt>
    <dgm:pt modelId="{72EA4D69-F531-439D-B9AE-40052A421766}" type="pres">
      <dgm:prSet presAssocID="{B05F2AB4-63AF-4422-A421-106DE01017CC}" presName="linNode" presStyleCnt="0"/>
      <dgm:spPr/>
    </dgm:pt>
    <dgm:pt modelId="{2B3DC2C1-E1B0-4C18-90D7-A4DDF10268B9}" type="pres">
      <dgm:prSet presAssocID="{B05F2AB4-63AF-4422-A421-106DE01017CC}" presName="parentShp" presStyleLbl="node1" presStyleIdx="1" presStyleCnt="3" custScaleX="67995" custLinFactNeighborX="-11941" custLinFactNeighborY="-1206">
        <dgm:presLayoutVars>
          <dgm:bulletEnabled val="1"/>
        </dgm:presLayoutVars>
      </dgm:prSet>
      <dgm:spPr/>
    </dgm:pt>
    <dgm:pt modelId="{0BFD8E36-A9B4-4338-A6A2-7B2B41DAEFC3}" type="pres">
      <dgm:prSet presAssocID="{B05F2AB4-63AF-4422-A421-106DE01017CC}" presName="childShp" presStyleLbl="bgAccFollowNode1" presStyleIdx="1" presStyleCnt="3" custScaleX="121619">
        <dgm:presLayoutVars>
          <dgm:bulletEnabled val="1"/>
        </dgm:presLayoutVars>
      </dgm:prSet>
      <dgm:spPr/>
    </dgm:pt>
    <dgm:pt modelId="{F1BF9B1F-717C-41E6-B114-A2C9BF5DAE66}" type="pres">
      <dgm:prSet presAssocID="{E96BFCAC-5225-468A-BE08-8F2DCA69DEF4}" presName="spacing" presStyleCnt="0"/>
      <dgm:spPr/>
    </dgm:pt>
    <dgm:pt modelId="{AC902032-0408-4F44-B137-81AC093FEAA8}" type="pres">
      <dgm:prSet presAssocID="{2EAF2266-706F-4406-B142-35A949718602}" presName="linNode" presStyleCnt="0"/>
      <dgm:spPr/>
    </dgm:pt>
    <dgm:pt modelId="{1FFBD77C-1D2A-4AC8-A2B2-259354764087}" type="pres">
      <dgm:prSet presAssocID="{2EAF2266-706F-4406-B142-35A949718602}" presName="parentShp" presStyleLbl="node1" presStyleIdx="2" presStyleCnt="3" custScaleX="89591">
        <dgm:presLayoutVars>
          <dgm:bulletEnabled val="1"/>
        </dgm:presLayoutVars>
      </dgm:prSet>
      <dgm:spPr/>
    </dgm:pt>
    <dgm:pt modelId="{A91AD82F-0441-4BAF-A72A-D8E8A7F9CB52}" type="pres">
      <dgm:prSet presAssocID="{2EAF2266-706F-4406-B142-35A949718602}" presName="childShp" presStyleLbl="bgAccFollowNode1" presStyleIdx="2" presStyleCnt="3" custScaleX="159731">
        <dgm:presLayoutVars>
          <dgm:bulletEnabled val="1"/>
        </dgm:presLayoutVars>
      </dgm:prSet>
      <dgm:spPr/>
    </dgm:pt>
  </dgm:ptLst>
  <dgm:cxnLst>
    <dgm:cxn modelId="{46C9FB1C-4029-468F-914B-7CEAB2F5F05D}" type="presOf" srcId="{77B76ABD-B43D-4C3A-9A99-04FAB8202FC5}" destId="{A91AD82F-0441-4BAF-A72A-D8E8A7F9CB52}" srcOrd="0" destOrd="1" presId="urn:microsoft.com/office/officeart/2005/8/layout/vList6"/>
    <dgm:cxn modelId="{AB27D724-5BB6-4C87-B297-205EFFC85105}" type="presOf" srcId="{BD151F37-7DBB-4FF8-944E-464B639B5E3A}" destId="{259016A4-702B-4AC6-BC2E-788A1D48A40F}" srcOrd="0" destOrd="1" presId="urn:microsoft.com/office/officeart/2005/8/layout/vList6"/>
    <dgm:cxn modelId="{EF20282E-2C79-45D5-9C14-A1D7073C32AE}" type="presOf" srcId="{A71B48F4-FD8A-4AAB-B519-77DC5C7135E8}" destId="{F6685462-9681-430A-9007-CCDCF1C807BE}" srcOrd="0" destOrd="0" presId="urn:microsoft.com/office/officeart/2005/8/layout/vList6"/>
    <dgm:cxn modelId="{92F96A5C-F641-49C9-B88E-DF7147BC19BE}" srcId="{D85E2C40-1865-4140-A998-120C9E27FAFE}" destId="{B05F2AB4-63AF-4422-A421-106DE01017CC}" srcOrd="1" destOrd="0" parTransId="{6240AB2B-F7A3-4976-A61D-FBD46E38C817}" sibTransId="{E96BFCAC-5225-468A-BE08-8F2DCA69DEF4}"/>
    <dgm:cxn modelId="{2DB4916C-3E28-4362-9FF0-5CB614076399}" srcId="{D85E2C40-1865-4140-A998-120C9E27FAFE}" destId="{2EAF2266-706F-4406-B142-35A949718602}" srcOrd="2" destOrd="0" parTransId="{A87A23B9-2474-4CB3-9EE7-B4726B3AE1BC}" sibTransId="{65676DBD-0B4A-4AD0-A3E1-7B9025D02176}"/>
    <dgm:cxn modelId="{8ED9D453-73AD-467F-B0B4-B3CCE8EDD288}" srcId="{2EAF2266-706F-4406-B142-35A949718602}" destId="{77B76ABD-B43D-4C3A-9A99-04FAB8202FC5}" srcOrd="1" destOrd="0" parTransId="{58789D9D-A069-4C5A-9197-82008672C004}" sibTransId="{A5E608C2-1EC0-4603-B040-76084B375BC7}"/>
    <dgm:cxn modelId="{13FBEF81-98CE-4835-9CD5-DF4597AB1CA4}" srcId="{D85E2C40-1865-4140-A998-120C9E27FAFE}" destId="{A71B48F4-FD8A-4AAB-B519-77DC5C7135E8}" srcOrd="0" destOrd="0" parTransId="{DCDA32AC-BA5A-46B6-AFA4-AB386E505185}" sibTransId="{798DF076-C5D6-44BC-A78F-BA4641380B25}"/>
    <dgm:cxn modelId="{E066BC82-82C1-4D56-BE91-168A70C27AA1}" srcId="{2EAF2266-706F-4406-B142-35A949718602}" destId="{FB912D2C-F200-4025-BC1B-D73F579A59FC}" srcOrd="0" destOrd="0" parTransId="{5A7C629D-97AB-4B05-B4D4-EE1F82E05527}" sibTransId="{C5BA092B-6B8C-4F66-9F1D-83D770D8959B}"/>
    <dgm:cxn modelId="{4CA6A391-2DE6-4979-BAB5-77CFF6C24E3B}" type="presOf" srcId="{FB912D2C-F200-4025-BC1B-D73F579A59FC}" destId="{A91AD82F-0441-4BAF-A72A-D8E8A7F9CB52}" srcOrd="0" destOrd="0" presId="urn:microsoft.com/office/officeart/2005/8/layout/vList6"/>
    <dgm:cxn modelId="{16F109A0-8977-44EB-B85E-050BE1D7964A}" type="presOf" srcId="{C3741025-F389-4A0C-A449-16E873B5DDA8}" destId="{0BFD8E36-A9B4-4338-A6A2-7B2B41DAEFC3}" srcOrd="0" destOrd="0" presId="urn:microsoft.com/office/officeart/2005/8/layout/vList6"/>
    <dgm:cxn modelId="{194159A0-9202-476E-AC42-0E26CB2EC198}" srcId="{B05F2AB4-63AF-4422-A421-106DE01017CC}" destId="{7195539F-CC2B-41D6-AC7B-050A37214B35}" srcOrd="1" destOrd="0" parTransId="{6DCFB7EF-67EF-4A4B-846D-091F7D211CB1}" sibTransId="{5C65F569-122E-489B-981C-5AE006D6E12A}"/>
    <dgm:cxn modelId="{299D55A1-83CB-4512-B093-CDCAC928CEE2}" type="presOf" srcId="{7195539F-CC2B-41D6-AC7B-050A37214B35}" destId="{0BFD8E36-A9B4-4338-A6A2-7B2B41DAEFC3}" srcOrd="0" destOrd="1" presId="urn:microsoft.com/office/officeart/2005/8/layout/vList6"/>
    <dgm:cxn modelId="{84BCC9AC-30D3-4400-BDB6-02007C8E912B}" srcId="{A71B48F4-FD8A-4AAB-B519-77DC5C7135E8}" destId="{BD151F37-7DBB-4FF8-944E-464B639B5E3A}" srcOrd="1" destOrd="0" parTransId="{82D25AFB-CA46-4E7B-A8D1-134B7CDCB57C}" sibTransId="{07F11220-A186-4D60-9C4A-9C0FB2837B01}"/>
    <dgm:cxn modelId="{2937EFAF-6285-494E-855F-AD53551A263D}" type="presOf" srcId="{B05F2AB4-63AF-4422-A421-106DE01017CC}" destId="{2B3DC2C1-E1B0-4C18-90D7-A4DDF10268B9}" srcOrd="0" destOrd="0" presId="urn:microsoft.com/office/officeart/2005/8/layout/vList6"/>
    <dgm:cxn modelId="{A7ABDDB7-F941-40B0-9CF7-31AD9B41E4D2}" type="presOf" srcId="{B2D17C11-26F0-43A0-8832-B546411DDB47}" destId="{259016A4-702B-4AC6-BC2E-788A1D48A40F}" srcOrd="0" destOrd="0" presId="urn:microsoft.com/office/officeart/2005/8/layout/vList6"/>
    <dgm:cxn modelId="{6BBA11BA-D710-4323-8D5E-8CF009ABBDF7}" srcId="{B05F2AB4-63AF-4422-A421-106DE01017CC}" destId="{C3741025-F389-4A0C-A449-16E873B5DDA8}" srcOrd="0" destOrd="0" parTransId="{A506B876-7ABD-4FFB-9F4B-11314F45CB2E}" sibTransId="{DC54564C-4C0F-4674-B96E-B4F47B010014}"/>
    <dgm:cxn modelId="{1A9B9DBE-17E8-4D1C-AF39-6ECFE30D65A8}" type="presOf" srcId="{2EAF2266-706F-4406-B142-35A949718602}" destId="{1FFBD77C-1D2A-4AC8-A2B2-259354764087}" srcOrd="0" destOrd="0" presId="urn:microsoft.com/office/officeart/2005/8/layout/vList6"/>
    <dgm:cxn modelId="{29AF2FC9-FA82-4348-A8BE-7018ECD28AEC}" type="presOf" srcId="{D85E2C40-1865-4140-A998-120C9E27FAFE}" destId="{1174B7A8-0299-45D2-8AD7-7EFECA5C145F}" srcOrd="0" destOrd="0" presId="urn:microsoft.com/office/officeart/2005/8/layout/vList6"/>
    <dgm:cxn modelId="{48DF13F2-8307-4FFA-AA9D-B6B9B4E531B5}" srcId="{A71B48F4-FD8A-4AAB-B519-77DC5C7135E8}" destId="{B2D17C11-26F0-43A0-8832-B546411DDB47}" srcOrd="0" destOrd="0" parTransId="{57F6B4D1-A8F4-48EF-9DAA-DEE75DA1442B}" sibTransId="{BB881BBB-56BE-4D08-BF25-58175B9F8F03}"/>
    <dgm:cxn modelId="{01E5DB07-6121-4AD5-9BD3-DEB1EADAA4C1}" type="presParOf" srcId="{1174B7A8-0299-45D2-8AD7-7EFECA5C145F}" destId="{14D0ACFA-8012-4494-AC52-2028B1C78BCF}" srcOrd="0" destOrd="0" presId="urn:microsoft.com/office/officeart/2005/8/layout/vList6"/>
    <dgm:cxn modelId="{03261D74-D03F-4F76-8B46-0EE31E55E63D}" type="presParOf" srcId="{14D0ACFA-8012-4494-AC52-2028B1C78BCF}" destId="{F6685462-9681-430A-9007-CCDCF1C807BE}" srcOrd="0" destOrd="0" presId="urn:microsoft.com/office/officeart/2005/8/layout/vList6"/>
    <dgm:cxn modelId="{6F07BC73-74CE-436C-B874-C495B06F38E7}" type="presParOf" srcId="{14D0ACFA-8012-4494-AC52-2028B1C78BCF}" destId="{259016A4-702B-4AC6-BC2E-788A1D48A40F}" srcOrd="1" destOrd="0" presId="urn:microsoft.com/office/officeart/2005/8/layout/vList6"/>
    <dgm:cxn modelId="{2EB1AECA-EAF2-4E1F-BAD0-CF4602872445}" type="presParOf" srcId="{1174B7A8-0299-45D2-8AD7-7EFECA5C145F}" destId="{5350E458-53B8-40F8-A32B-083BBFF0338B}" srcOrd="1" destOrd="0" presId="urn:microsoft.com/office/officeart/2005/8/layout/vList6"/>
    <dgm:cxn modelId="{E20E6317-EF8D-4625-8941-E7360B67B149}" type="presParOf" srcId="{1174B7A8-0299-45D2-8AD7-7EFECA5C145F}" destId="{72EA4D69-F531-439D-B9AE-40052A421766}" srcOrd="2" destOrd="0" presId="urn:microsoft.com/office/officeart/2005/8/layout/vList6"/>
    <dgm:cxn modelId="{77DE20E6-75D6-4941-AF0F-6FA2900E1F94}" type="presParOf" srcId="{72EA4D69-F531-439D-B9AE-40052A421766}" destId="{2B3DC2C1-E1B0-4C18-90D7-A4DDF10268B9}" srcOrd="0" destOrd="0" presId="urn:microsoft.com/office/officeart/2005/8/layout/vList6"/>
    <dgm:cxn modelId="{3931C47A-D3CA-4804-9A71-055358B67507}" type="presParOf" srcId="{72EA4D69-F531-439D-B9AE-40052A421766}" destId="{0BFD8E36-A9B4-4338-A6A2-7B2B41DAEFC3}" srcOrd="1" destOrd="0" presId="urn:microsoft.com/office/officeart/2005/8/layout/vList6"/>
    <dgm:cxn modelId="{C0320622-C78B-4D50-AA81-79C051B41DD2}" type="presParOf" srcId="{1174B7A8-0299-45D2-8AD7-7EFECA5C145F}" destId="{F1BF9B1F-717C-41E6-B114-A2C9BF5DAE66}" srcOrd="3" destOrd="0" presId="urn:microsoft.com/office/officeart/2005/8/layout/vList6"/>
    <dgm:cxn modelId="{29B32897-EDA6-4807-8D35-DC938CD2E555}" type="presParOf" srcId="{1174B7A8-0299-45D2-8AD7-7EFECA5C145F}" destId="{AC902032-0408-4F44-B137-81AC093FEAA8}" srcOrd="4" destOrd="0" presId="urn:microsoft.com/office/officeart/2005/8/layout/vList6"/>
    <dgm:cxn modelId="{946A7379-A0CD-407C-99B3-1ED9C5D39999}" type="presParOf" srcId="{AC902032-0408-4F44-B137-81AC093FEAA8}" destId="{1FFBD77C-1D2A-4AC8-A2B2-259354764087}" srcOrd="0" destOrd="0" presId="urn:microsoft.com/office/officeart/2005/8/layout/vList6"/>
    <dgm:cxn modelId="{65A86C6D-0D9E-4832-A814-3082BB0E34B6}" type="presParOf" srcId="{AC902032-0408-4F44-B137-81AC093FEAA8}" destId="{A91AD82F-0441-4BAF-A72A-D8E8A7F9CB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016A4-702B-4AC6-BC2E-788A1D48A40F}">
      <dsp:nvSpPr>
        <dsp:cNvPr id="0" name=""/>
        <dsp:cNvSpPr/>
      </dsp:nvSpPr>
      <dsp:spPr>
        <a:xfrm>
          <a:off x="2672064" y="0"/>
          <a:ext cx="7299433" cy="15792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Initial monitoring results due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First compliance hurdle</a:t>
          </a:r>
        </a:p>
      </dsp:txBody>
      <dsp:txXfrm>
        <a:off x="2672064" y="197404"/>
        <a:ext cx="6707221" cy="1184423"/>
      </dsp:txXfrm>
    </dsp:sp>
    <dsp:sp modelId="{F6685462-9681-430A-9007-CCDCF1C807BE}">
      <dsp:nvSpPr>
        <dsp:cNvPr id="0" name=""/>
        <dsp:cNvSpPr/>
      </dsp:nvSpPr>
      <dsp:spPr>
        <a:xfrm>
          <a:off x="1176" y="0"/>
          <a:ext cx="2670888" cy="15792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April 26, 2027</a:t>
          </a:r>
        </a:p>
      </dsp:txBody>
      <dsp:txXfrm>
        <a:off x="78268" y="77092"/>
        <a:ext cx="2516704" cy="1425047"/>
      </dsp:txXfrm>
    </dsp:sp>
    <dsp:sp modelId="{0BFD8E36-A9B4-4338-A6A2-7B2B41DAEFC3}">
      <dsp:nvSpPr>
        <dsp:cNvPr id="0" name=""/>
        <dsp:cNvSpPr/>
      </dsp:nvSpPr>
      <dsp:spPr>
        <a:xfrm>
          <a:off x="2708379" y="1737155"/>
          <a:ext cx="7262987" cy="15792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Regular monitoring period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Second compliance hurdle</a:t>
          </a:r>
        </a:p>
      </dsp:txBody>
      <dsp:txXfrm>
        <a:off x="2708379" y="1934559"/>
        <a:ext cx="6670775" cy="1184423"/>
      </dsp:txXfrm>
    </dsp:sp>
    <dsp:sp modelId="{2B3DC2C1-E1B0-4C18-90D7-A4DDF10268B9}">
      <dsp:nvSpPr>
        <dsp:cNvPr id="0" name=""/>
        <dsp:cNvSpPr/>
      </dsp:nvSpPr>
      <dsp:spPr>
        <a:xfrm>
          <a:off x="0" y="1718109"/>
          <a:ext cx="2707070" cy="15792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2027-2029</a:t>
          </a:r>
        </a:p>
      </dsp:txBody>
      <dsp:txXfrm>
        <a:off x="77092" y="1795201"/>
        <a:ext cx="2552886" cy="1425047"/>
      </dsp:txXfrm>
    </dsp:sp>
    <dsp:sp modelId="{A91AD82F-0441-4BAF-A72A-D8E8A7F9CB52}">
      <dsp:nvSpPr>
        <dsp:cNvPr id="0" name=""/>
        <dsp:cNvSpPr/>
      </dsp:nvSpPr>
      <dsp:spPr>
        <a:xfrm>
          <a:off x="2716107" y="3474310"/>
          <a:ext cx="7252257" cy="15792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Compliance with Maximum Contaminant Levels </a:t>
          </a:r>
          <a:r>
            <a:rPr lang="en-US" sz="2600" kern="1200">
              <a:latin typeface="Calibri Light" panose="020F0302020204030204"/>
            </a:rPr>
            <a:t>begins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Third compliance hurdle</a:t>
          </a:r>
        </a:p>
      </dsp:txBody>
      <dsp:txXfrm>
        <a:off x="2716107" y="3671714"/>
        <a:ext cx="6660045" cy="1184423"/>
      </dsp:txXfrm>
    </dsp:sp>
    <dsp:sp modelId="{1FFBD77C-1D2A-4AC8-A2B2-259354764087}">
      <dsp:nvSpPr>
        <dsp:cNvPr id="0" name=""/>
        <dsp:cNvSpPr/>
      </dsp:nvSpPr>
      <dsp:spPr>
        <a:xfrm>
          <a:off x="4310" y="3474310"/>
          <a:ext cx="2711796" cy="15792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April 26, 2029</a:t>
          </a:r>
        </a:p>
      </dsp:txBody>
      <dsp:txXfrm>
        <a:off x="81402" y="3551402"/>
        <a:ext cx="2557612" cy="142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AAFB-1C84-44AD-9E51-4F5843D8BF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CA35-0797-46D7-88EF-0E14BFF9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more facilities have signed up since the last quarter, and will be sampled in coming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CA35-0797-46D7-88EF-0E14BFF99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3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monitoring: determines routine sampling schedule that will start in 2027. Most facilities must collect 4 samples for initial monitoring (one in each quarter of the year). Small groundwater systems must collect 2 samples for initial monitoring (5-7 months apart, to reflect different times of year). </a:t>
            </a:r>
          </a:p>
          <a:p>
            <a:r>
              <a:rPr lang="en-US" dirty="0"/>
              <a:t>Compliance monitoring: this is when MCLs go into effect. Facilities will sample quarterly, annually, or triennially, depending on initial monitoring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DCA35-0797-46D7-88EF-0E14BFF99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8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with MCL exceedances in initial or compliance monitoring (now until April 2029) will need to install treatment or obtain new source water by April 26, 2029.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33AD8-96E5-4FF5-89B4-1C9B958427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total of 186 facilities (91%) will be completed by the end of 2025 (between DOW and UCMR sampling).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33AD8-96E5-4FF5-89B4-1C9B958427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33AD8-96E5-4FF5-89B4-1C9B95842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4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9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5"/>
          <a:stretch/>
        </p:blipFill>
        <p:spPr>
          <a:xfrm>
            <a:off x="10816497" y="6013897"/>
            <a:ext cx="1329807" cy="81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27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5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5"/>
          <a:stretch/>
        </p:blipFill>
        <p:spPr>
          <a:xfrm>
            <a:off x="10816497" y="6013897"/>
            <a:ext cx="1329807" cy="81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36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tanner@ky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rinking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/>
          <a:stretch/>
        </p:blipFill>
        <p:spPr bwMode="auto">
          <a:xfrm>
            <a:off x="-9525" y="0"/>
            <a:ext cx="12201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945" y="2418016"/>
            <a:ext cx="1018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945" y="6235985"/>
            <a:ext cx="1865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4595" y="6306554"/>
            <a:ext cx="4369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Protect and Enhance Kentucky’s Environment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5A63D-80B0-4479-94E6-21FD2A3D58C9}"/>
              </a:ext>
            </a:extLst>
          </p:cNvPr>
          <p:cNvSpPr/>
          <p:nvPr/>
        </p:nvSpPr>
        <p:spPr>
          <a:xfrm>
            <a:off x="1625599" y="1792774"/>
            <a:ext cx="7924801" cy="2923877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Drinking Water </a:t>
            </a:r>
            <a:endParaRPr lang="en-US" sz="4800" b="1">
              <a:ln w="12700">
                <a:solidFill>
                  <a:prstClr val="white"/>
                </a:solidFill>
              </a:ln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algn="ctr">
              <a:defRPr/>
            </a:pPr>
            <a:r>
              <a:rPr lang="en-US" sz="4800" b="1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New Rule Implementation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800" b="1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Updates</a:t>
            </a:r>
            <a:endParaRPr lang="en-US" sz="48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Drinking Water 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Kentucky Division of Water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42" y="5051987"/>
            <a:ext cx="2326623" cy="12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3143D9-4B40-C2CA-B1D5-7F1C8D4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Assistance</a:t>
            </a:r>
            <a:br>
              <a:rPr lang="en-US" b="1" dirty="0"/>
            </a:br>
            <a:r>
              <a:rPr lang="en-US" sz="3200" b="1" dirty="0"/>
              <a:t>Powdered Activated Carbon (PAC) Project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A8A8-B3E2-E72E-0F07-18F99A47E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74" y="1719556"/>
            <a:ext cx="7534860" cy="5032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>
              <a:buNone/>
            </a:pPr>
            <a:r>
              <a:rPr lang="en-US" sz="2400" dirty="0">
                <a:latin typeface="Verdana"/>
                <a:ea typeface="Verdana"/>
              </a:rPr>
              <a:t>Option for some systems</a:t>
            </a:r>
          </a:p>
          <a:p>
            <a:pPr marL="0" lvl="0" indent="0" algn="l">
              <a:buNone/>
            </a:pPr>
            <a:r>
              <a:rPr lang="en-US" sz="2600" b="1" dirty="0">
                <a:latin typeface="Verdana"/>
                <a:ea typeface="Verdana"/>
              </a:rPr>
              <a:t>Benefits of PAC:</a:t>
            </a:r>
          </a:p>
          <a:p>
            <a:pPr lvl="0" algn="l"/>
            <a:r>
              <a:rPr lang="en-US" sz="2400" dirty="0">
                <a:latin typeface="Verdana"/>
                <a:ea typeface="Verdana"/>
              </a:rPr>
              <a:t>Usually does not require upfront infrastructure costs.</a:t>
            </a:r>
          </a:p>
          <a:p>
            <a:pPr lvl="1"/>
            <a:r>
              <a:rPr lang="en-US" sz="2200" dirty="0">
                <a:latin typeface="Verdana"/>
                <a:ea typeface="Verdana"/>
              </a:rPr>
              <a:t>Fed into the existing treatment process.</a:t>
            </a:r>
          </a:p>
          <a:p>
            <a:pPr lvl="0" algn="l">
              <a:spcAft>
                <a:spcPts val="1200"/>
              </a:spcAft>
            </a:pPr>
            <a:r>
              <a:rPr lang="en-US" sz="2400" dirty="0">
                <a:latin typeface="Verdana"/>
                <a:ea typeface="Verdana"/>
              </a:rPr>
              <a:t>May be more affordable to operate and maintain 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lang="en-US" sz="2400" dirty="0">
                <a:latin typeface="Verdana"/>
                <a:ea typeface="Verdana"/>
              </a:rPr>
              <a:t>Collaborative pilot with EPA-ORD</a:t>
            </a:r>
            <a:endParaRPr lang="en-US" sz="2400" dirty="0"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Verdana"/>
                <a:ea typeface="Verdana"/>
              </a:rPr>
              <a:t>7 systems participating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Verdana"/>
                <a:ea typeface="Verdana"/>
              </a:rPr>
              <a:t>EPA: jar testing and sampling support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Verdana"/>
                <a:ea typeface="Verdana"/>
              </a:rPr>
              <a:t>Procedures will be developed based on KY studies and disseminated nationwide.</a:t>
            </a:r>
            <a:endParaRPr lang="en-US" sz="2200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7" name="Picture 6" descr="A group of clear containers with water in them&#10;&#10;Description automatically generated">
            <a:extLst>
              <a:ext uri="{FF2B5EF4-FFF2-40B4-BE49-F238E27FC236}">
                <a16:creationId xmlns:a16="http://schemas.microsoft.com/office/drawing/2014/main" id="{BABFB12C-F1E5-9E08-34D8-A15CB6BF2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34" y="1626838"/>
            <a:ext cx="3889310" cy="21181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B0B3FE-486E-A73A-5DF4-358CB6DF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74" y="3867598"/>
            <a:ext cx="2141375" cy="28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ottle of liquid on a white surface&#10;&#10;Description automatically generated">
            <a:extLst>
              <a:ext uri="{FF2B5EF4-FFF2-40B4-BE49-F238E27FC236}">
                <a16:creationId xmlns:a16="http://schemas.microsoft.com/office/drawing/2014/main" id="{50BF5A38-A926-159E-1242-165530686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954" y="3867598"/>
            <a:ext cx="1084867" cy="19082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3E1C23-A659-4CEC-E128-90C943AAC153}"/>
              </a:ext>
            </a:extLst>
          </p:cNvPr>
          <p:cNvCxnSpPr>
            <a:cxnSpLocks/>
          </p:cNvCxnSpPr>
          <p:nvPr/>
        </p:nvCxnSpPr>
        <p:spPr>
          <a:xfrm>
            <a:off x="721896" y="4668253"/>
            <a:ext cx="714194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0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8640-E2C7-1A7E-FCC7-6C48E901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New Drinking Water Rule Updates</a:t>
            </a:r>
            <a:endParaRPr lang="en-US" sz="40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171996-8454-C9B3-388F-C30045437F92}"/>
              </a:ext>
            </a:extLst>
          </p:cNvPr>
          <p:cNvSpPr txBox="1">
            <a:spLocks/>
          </p:cNvSpPr>
          <p:nvPr/>
        </p:nvSpPr>
        <p:spPr>
          <a:xfrm>
            <a:off x="838199" y="1296956"/>
            <a:ext cx="11070021" cy="5561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Verdana"/>
                <a:ea typeface="Verdana"/>
              </a:rPr>
              <a:t>Finalized:</a:t>
            </a:r>
          </a:p>
          <a:p>
            <a:r>
              <a:rPr lang="en-US" dirty="0">
                <a:latin typeface="Verdana"/>
                <a:ea typeface="Verdana"/>
              </a:rPr>
              <a:t>Lead and Copper Rule Revisions (LCRR) – December 2021</a:t>
            </a:r>
          </a:p>
          <a:p>
            <a:r>
              <a:rPr lang="en-US" dirty="0">
                <a:latin typeface="Verdana"/>
                <a:ea typeface="Verdana"/>
              </a:rPr>
              <a:t>PFAS Rule – April 2024</a:t>
            </a:r>
          </a:p>
          <a:p>
            <a:r>
              <a:rPr lang="en-US" dirty="0">
                <a:latin typeface="Verdana"/>
                <a:ea typeface="Verdana"/>
              </a:rPr>
              <a:t>CCR Rule – May 2024</a:t>
            </a:r>
          </a:p>
          <a:p>
            <a:endParaRPr lang="en-US" dirty="0"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Verdana"/>
                <a:ea typeface="Verdana"/>
              </a:rPr>
              <a:t>Pending: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Lead and Copper Rule Improvements (LCRI)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expected October 2024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Water System Restructuring Rule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proposed May 2024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Microbial and Disinfectant Byproduct Rule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expect a proposed rule in 2025</a:t>
            </a:r>
          </a:p>
        </p:txBody>
      </p:sp>
    </p:spTree>
    <p:extLst>
      <p:ext uri="{BB962C8B-B14F-4D97-AF65-F5344CB8AC3E}">
        <p14:creationId xmlns:p14="http://schemas.microsoft.com/office/powerpoint/2010/main" val="186730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8640-E2C7-1A7E-FCC7-6C48E901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Lead and Copper:</a:t>
            </a:r>
            <a:br>
              <a:rPr lang="en-US" sz="4000" b="1" dirty="0"/>
            </a:br>
            <a:r>
              <a:rPr lang="en-US" sz="4000" b="1" dirty="0"/>
              <a:t>BIL Set-Asides: MOA with KRWA and RCAP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8AA9-7C4D-C4C8-52B5-D0CE7EC0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320" y="1436046"/>
            <a:ext cx="4582160" cy="3270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RCAP</a:t>
            </a:r>
          </a:p>
          <a:p>
            <a:r>
              <a:rPr lang="en-US" dirty="0"/>
              <a:t>47 water systems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Working on-site with data entry, records review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15 systems are &gt;75% done</a:t>
            </a:r>
          </a:p>
          <a:p>
            <a:r>
              <a:rPr lang="en-US" dirty="0">
                <a:ea typeface="Calibri"/>
                <a:cs typeface="Calibri"/>
              </a:rPr>
              <a:t>6 are finished</a:t>
            </a:r>
          </a:p>
        </p:txBody>
      </p:sp>
      <p:pic>
        <p:nvPicPr>
          <p:cNvPr id="4" name="Picture 2" descr="Kentucky Rural Water Association | KRWA">
            <a:extLst>
              <a:ext uri="{FF2B5EF4-FFF2-40B4-BE49-F238E27FC236}">
                <a16:creationId xmlns:a16="http://schemas.microsoft.com/office/drawing/2014/main" id="{E2C07B03-A4E2-71DC-2527-DB29A65B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8" y="5501030"/>
            <a:ext cx="1779373" cy="11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CAP Receives Federal Awards to Expand Assistance to Rural Communities -  YouTube">
            <a:extLst>
              <a:ext uri="{FF2B5EF4-FFF2-40B4-BE49-F238E27FC236}">
                <a16:creationId xmlns:a16="http://schemas.microsoft.com/office/drawing/2014/main" id="{DF0F1071-AF08-851C-86F1-38816B82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2" y="5915257"/>
            <a:ext cx="1626300" cy="8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75A63F-F3FB-1E99-C3A0-A5FFED025666}"/>
              </a:ext>
            </a:extLst>
          </p:cNvPr>
          <p:cNvSpPr txBox="1">
            <a:spLocks/>
          </p:cNvSpPr>
          <p:nvPr/>
        </p:nvSpPr>
        <p:spPr>
          <a:xfrm>
            <a:off x="990600" y="1436047"/>
            <a:ext cx="5105400" cy="35464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KRWA</a:t>
            </a:r>
          </a:p>
          <a:p>
            <a:r>
              <a:rPr lang="en-US" dirty="0"/>
              <a:t>180 water systems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Meeting individually with each system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72 systems are &gt;50% complete</a:t>
            </a:r>
          </a:p>
          <a:p>
            <a:r>
              <a:rPr lang="en-US" dirty="0">
                <a:ea typeface="Calibri"/>
                <a:cs typeface="Calibri"/>
              </a:rPr>
              <a:t>11 are finished</a:t>
            </a:r>
          </a:p>
          <a:p>
            <a:r>
              <a:rPr lang="en-US" dirty="0"/>
              <a:t>120 systems using same GIS format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F3481D-6BD4-1CF7-46A8-A025D072EE84}"/>
              </a:ext>
            </a:extLst>
          </p:cNvPr>
          <p:cNvSpPr txBox="1">
            <a:spLocks/>
          </p:cNvSpPr>
          <p:nvPr/>
        </p:nvSpPr>
        <p:spPr>
          <a:xfrm>
            <a:off x="4013201" y="4739933"/>
            <a:ext cx="5770880" cy="2118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Biggest challenges:</a:t>
            </a:r>
          </a:p>
          <a:p>
            <a:r>
              <a:rPr lang="en-US" dirty="0"/>
              <a:t>Some have very few records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Late start for many</a:t>
            </a:r>
          </a:p>
          <a:p>
            <a:r>
              <a:rPr lang="en-US" dirty="0">
                <a:ea typeface="Calibri"/>
                <a:cs typeface="Calibri"/>
              </a:rPr>
              <a:t>Customer communication/outreach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B0DA-7686-9F10-49AD-B8AED1EB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Statistical Method to Complete SL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1FC9-7950-54DC-55EB-1B5F77A5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Allows non-lead systems to save time physically verifying every SL</a:t>
            </a:r>
          </a:p>
          <a:p>
            <a:r>
              <a:rPr lang="en-US" dirty="0"/>
              <a:t>Must: 1) complete EPA-required records review first, and 2) submit several documents to DOW for review</a:t>
            </a:r>
          </a:p>
          <a:p>
            <a:r>
              <a:rPr lang="en-US" dirty="0"/>
              <a:t>24 water systems expressed interest; 10 are moving forward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E42EC-4C17-94AE-8076-ECAF9981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6080"/>
            <a:ext cx="12192000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1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AAF3-3B66-6B1B-4279-E481C95C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DWSRF – BIL Lead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C13DA-E2AD-E8F4-AE31-51A355416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26" y="1695558"/>
            <a:ext cx="4826876" cy="16914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Service Line Inventory Projects:</a:t>
            </a:r>
          </a:p>
          <a:p>
            <a:pPr lvl="1"/>
            <a:r>
              <a:rPr lang="en-US" sz="2800" dirty="0"/>
              <a:t>17 active projects, totaling $5.7 million</a:t>
            </a:r>
            <a:endParaRPr lang="en-US" sz="2800" dirty="0">
              <a:ea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1026" name="Picture 2" descr="Finally, a Chance to Get the Lead Out Nationwide">
            <a:extLst>
              <a:ext uri="{FF2B5EF4-FFF2-40B4-BE49-F238E27FC236}">
                <a16:creationId xmlns:a16="http://schemas.microsoft.com/office/drawing/2014/main" id="{75658CB0-4F0F-7405-5669-9F7ADE688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22462" b="3091"/>
          <a:stretch/>
        </p:blipFill>
        <p:spPr bwMode="auto">
          <a:xfrm>
            <a:off x="2317531" y="3635816"/>
            <a:ext cx="7556938" cy="315835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2593ED-4697-9C04-D906-6B211B1242DE}"/>
              </a:ext>
            </a:extLst>
          </p:cNvPr>
          <p:cNvSpPr txBox="1">
            <a:spLocks/>
          </p:cNvSpPr>
          <p:nvPr/>
        </p:nvSpPr>
        <p:spPr>
          <a:xfrm>
            <a:off x="5707118" y="1700814"/>
            <a:ext cx="5901540" cy="2072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Service Line Replacement Projects:</a:t>
            </a:r>
          </a:p>
          <a:p>
            <a:pPr lvl="1"/>
            <a:r>
              <a:rPr lang="en-US" sz="2800" dirty="0"/>
              <a:t>1 project approved by KIA Board</a:t>
            </a:r>
          </a:p>
          <a:p>
            <a:pPr lvl="1"/>
            <a:r>
              <a:rPr lang="en-US" sz="2800" dirty="0"/>
              <a:t>Several others working through the logistics</a:t>
            </a:r>
          </a:p>
        </p:txBody>
      </p:sp>
    </p:spTree>
    <p:extLst>
      <p:ext uri="{BB962C8B-B14F-4D97-AF65-F5344CB8AC3E}">
        <p14:creationId xmlns:p14="http://schemas.microsoft.com/office/powerpoint/2010/main" val="300306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8104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Lead in Schools</a:t>
            </a:r>
            <a:br>
              <a:rPr lang="en-US" sz="4000" b="1"/>
            </a:br>
            <a:r>
              <a:rPr lang="en-US" sz="2300" i="1"/>
              <a:t>Voluntary School and Child Care Lead Testing and Reduction Grant Program (WIIN 2107) </a:t>
            </a:r>
            <a:endParaRPr lang="en-US" sz="2300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946" y="1872004"/>
            <a:ext cx="5489743" cy="4532654"/>
          </a:xfrm>
        </p:spPr>
        <p:txBody>
          <a:bodyPr/>
          <a:lstStyle/>
          <a:p>
            <a:pPr lvl="1"/>
            <a:r>
              <a:rPr lang="en-US" dirty="0"/>
              <a:t>Schools/Childcare facilities can sign up </a:t>
            </a:r>
            <a:r>
              <a:rPr lang="en-US" b="1" dirty="0"/>
              <a:t>now</a:t>
            </a:r>
            <a:r>
              <a:rPr lang="en-US" dirty="0"/>
              <a:t> to volunteer for lead testing</a:t>
            </a:r>
          </a:p>
          <a:p>
            <a:pPr lvl="2"/>
            <a:r>
              <a:rPr lang="en-US" dirty="0"/>
              <a:t>DOW currently working to expand communication about the program</a:t>
            </a:r>
          </a:p>
          <a:p>
            <a:pPr lvl="1"/>
            <a:r>
              <a:rPr lang="en-US" dirty="0"/>
              <a:t>Facility sampling under current program can be used by water systems for proposed LCRI compliance</a:t>
            </a:r>
          </a:p>
          <a:p>
            <a:pPr lvl="1"/>
            <a:r>
              <a:rPr lang="en-US" dirty="0"/>
              <a:t>In progress: EPA WIIN grant funding for lead remediation at schools/childcares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" y="6050715"/>
            <a:ext cx="470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Contact Gabe Tanner: </a:t>
            </a:r>
          </a:p>
          <a:p>
            <a:r>
              <a:rPr lang="en-US" sz="2000">
                <a:hlinkClick r:id="rId3"/>
              </a:rPr>
              <a:t>Gabriel.tanner@ky.gov</a:t>
            </a:r>
            <a:r>
              <a:rPr lang="en-US" sz="2000"/>
              <a:t>, (502) 782-7088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8E48A1-E8EB-09F8-85A7-1EDC89AA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5295"/>
              </p:ext>
            </p:extLst>
          </p:nvPr>
        </p:nvGraphicFramePr>
        <p:xfrm>
          <a:off x="6217920" y="2197322"/>
          <a:ext cx="5683133" cy="123167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998489">
                  <a:extLst>
                    <a:ext uri="{9D8B030D-6E8A-4147-A177-3AD203B41FA5}">
                      <a16:colId xmlns:a16="http://schemas.microsoft.com/office/drawing/2014/main" val="2053544268"/>
                    </a:ext>
                  </a:extLst>
                </a:gridCol>
                <a:gridCol w="1684644">
                  <a:extLst>
                    <a:ext uri="{9D8B030D-6E8A-4147-A177-3AD203B41FA5}">
                      <a16:colId xmlns:a16="http://schemas.microsoft.com/office/drawing/2014/main" val="2197150485"/>
                    </a:ext>
                  </a:extLst>
                </a:gridCol>
              </a:tblGrid>
              <a:tr h="410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Facilities sampled to date</a:t>
                      </a:r>
                      <a:endParaRPr lang="en-US" sz="1800" b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784523"/>
                  </a:ext>
                </a:extLst>
              </a:tr>
              <a:tr h="410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Total Outlets Sampled</a:t>
                      </a:r>
                      <a:endParaRPr lang="en-US" sz="1800" b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a:t>464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474821"/>
                  </a:ext>
                </a:extLst>
              </a:tr>
              <a:tr h="410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a:t>Highest Lead level at any outlet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a:t>59.1 ppb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6098517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4698154-AD81-8841-9925-F3D90AE93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774576"/>
              </p:ext>
            </p:extLst>
          </p:nvPr>
        </p:nvGraphicFramePr>
        <p:xfrm>
          <a:off x="6217920" y="3428999"/>
          <a:ext cx="5683133" cy="330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3A5189-DB87-93EB-A38B-9F65964F3CE3}"/>
              </a:ext>
            </a:extLst>
          </p:cNvPr>
          <p:cNvSpPr txBox="1"/>
          <p:nvPr/>
        </p:nvSpPr>
        <p:spPr>
          <a:xfrm>
            <a:off x="6217920" y="1872004"/>
            <a:ext cx="56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Current Program Snapshot</a:t>
            </a:r>
          </a:p>
        </p:txBody>
      </p:sp>
    </p:spTree>
    <p:extLst>
      <p:ext uri="{BB962C8B-B14F-4D97-AF65-F5344CB8AC3E}">
        <p14:creationId xmlns:p14="http://schemas.microsoft.com/office/powerpoint/2010/main" val="164594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6539-B518-989B-BBF5-DA4E723D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PFAS: Important Dates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A563123-C642-9EA7-F835-D4B582F490A0}"/>
              </a:ext>
            </a:extLst>
          </p:cNvPr>
          <p:cNvGraphicFramePr/>
          <p:nvPr/>
        </p:nvGraphicFramePr>
        <p:xfrm>
          <a:off x="971549" y="1439333"/>
          <a:ext cx="9972675" cy="505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3562DD9-E3F0-3ED6-0F23-9D678A870C42}"/>
              </a:ext>
            </a:extLst>
          </p:cNvPr>
          <p:cNvSpPr/>
          <p:nvPr/>
        </p:nvSpPr>
        <p:spPr>
          <a:xfrm>
            <a:off x="1084521" y="1350335"/>
            <a:ext cx="7176978" cy="1733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DA17F55-A217-6F92-60F2-503FB2BF2002}"/>
              </a:ext>
            </a:extLst>
          </p:cNvPr>
          <p:cNvSpPr/>
          <p:nvPr/>
        </p:nvSpPr>
        <p:spPr>
          <a:xfrm>
            <a:off x="3143988" y="4263604"/>
            <a:ext cx="2672942" cy="21386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311381-F168-4ECE-2094-9A20AE9E2136}"/>
              </a:ext>
            </a:extLst>
          </p:cNvPr>
          <p:cNvSpPr/>
          <p:nvPr/>
        </p:nvSpPr>
        <p:spPr>
          <a:xfrm>
            <a:off x="839125" y="4263604"/>
            <a:ext cx="2304863" cy="213964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F593D92C-47C7-9FAD-57AE-1E81F634D7A1}"/>
              </a:ext>
            </a:extLst>
          </p:cNvPr>
          <p:cNvSpPr/>
          <p:nvPr/>
        </p:nvSpPr>
        <p:spPr>
          <a:xfrm>
            <a:off x="5604420" y="4259831"/>
            <a:ext cx="5583076" cy="2145390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1CC5300-ED2F-A610-0530-61B6EFC0303B}"/>
              </a:ext>
            </a:extLst>
          </p:cNvPr>
          <p:cNvSpPr/>
          <p:nvPr/>
        </p:nvSpPr>
        <p:spPr>
          <a:xfrm>
            <a:off x="5887944" y="4259830"/>
            <a:ext cx="4989163" cy="1509304"/>
          </a:xfrm>
          <a:prstGeom prst="homePlate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FBADF0-02FA-7D07-7936-C68D2468B2BF}"/>
              </a:ext>
            </a:extLst>
          </p:cNvPr>
          <p:cNvSpPr txBox="1"/>
          <p:nvPr/>
        </p:nvSpPr>
        <p:spPr>
          <a:xfrm>
            <a:off x="3154861" y="4560095"/>
            <a:ext cx="2732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Ongoing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Compliance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D43856-CC01-4C64-F48A-4D6FFDB10647}"/>
              </a:ext>
            </a:extLst>
          </p:cNvPr>
          <p:cNvSpPr txBox="1"/>
          <p:nvPr/>
        </p:nvSpPr>
        <p:spPr>
          <a:xfrm>
            <a:off x="6658103" y="4656548"/>
            <a:ext cx="310303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MCL Compliance Determination</a:t>
            </a: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75787A-85BA-5012-9B44-DB17707DBAEE}"/>
              </a:ext>
            </a:extLst>
          </p:cNvPr>
          <p:cNvSpPr txBox="1"/>
          <p:nvPr/>
        </p:nvSpPr>
        <p:spPr>
          <a:xfrm>
            <a:off x="828248" y="4806316"/>
            <a:ext cx="230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Initial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1E2937-0A6B-0847-7343-392ECA92B573}"/>
              </a:ext>
            </a:extLst>
          </p:cNvPr>
          <p:cNvSpPr txBox="1"/>
          <p:nvPr/>
        </p:nvSpPr>
        <p:spPr>
          <a:xfrm>
            <a:off x="1618636" y="4259830"/>
            <a:ext cx="1525352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April 26, 2027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AF2EF6-EC32-F320-A1B4-9479E5DC8889}"/>
              </a:ext>
            </a:extLst>
          </p:cNvPr>
          <p:cNvSpPr txBox="1"/>
          <p:nvPr/>
        </p:nvSpPr>
        <p:spPr>
          <a:xfrm>
            <a:off x="5879317" y="5756920"/>
            <a:ext cx="457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Ongoing monitoring continues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124260-CC10-EDD1-3B25-8EEEF1B2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All the Monitoring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775D0C-A794-0490-4B03-C8B3ACBDB4D4}"/>
              </a:ext>
            </a:extLst>
          </p:cNvPr>
          <p:cNvSpPr/>
          <p:nvPr/>
        </p:nvSpPr>
        <p:spPr>
          <a:xfrm>
            <a:off x="6539161" y="1830467"/>
            <a:ext cx="3511565" cy="210653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UCMR5 Monitoring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BD80DF-F7AF-6A42-A4C5-66E96387BDE7}"/>
              </a:ext>
            </a:extLst>
          </p:cNvPr>
          <p:cNvSpPr txBox="1"/>
          <p:nvPr/>
        </p:nvSpPr>
        <p:spPr>
          <a:xfrm>
            <a:off x="8773204" y="1821497"/>
            <a:ext cx="1775263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2023-2025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701831-8504-040A-C12C-D1F3056259CE}"/>
              </a:ext>
            </a:extLst>
          </p:cNvPr>
          <p:cNvSpPr/>
          <p:nvPr/>
        </p:nvSpPr>
        <p:spPr>
          <a:xfrm>
            <a:off x="828248" y="1822320"/>
            <a:ext cx="4920617" cy="21146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Division of Water Sampling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D4982E-CE50-1897-B771-265BBA2F5C14}"/>
              </a:ext>
            </a:extLst>
          </p:cNvPr>
          <p:cNvSpPr txBox="1"/>
          <p:nvPr/>
        </p:nvSpPr>
        <p:spPr>
          <a:xfrm>
            <a:off x="3701160" y="1819365"/>
            <a:ext cx="2394840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2019 &amp; 2023-2024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3521706-879A-B6C9-B310-08E5143CBF7C}"/>
              </a:ext>
            </a:extLst>
          </p:cNvPr>
          <p:cNvCxnSpPr>
            <a:cxnSpLocks/>
          </p:cNvCxnSpPr>
          <p:nvPr/>
        </p:nvCxnSpPr>
        <p:spPr>
          <a:xfrm>
            <a:off x="5901070" y="4287584"/>
            <a:ext cx="0" cy="211468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A336429-A406-7BBA-0F64-788D6D2710B4}"/>
              </a:ext>
            </a:extLst>
          </p:cNvPr>
          <p:cNvSpPr txBox="1"/>
          <p:nvPr/>
        </p:nvSpPr>
        <p:spPr>
          <a:xfrm>
            <a:off x="5875669" y="4263604"/>
            <a:ext cx="1650875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April 26, 2029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ABF17-C2C5-EE32-A021-EE5AA1EE6278}"/>
              </a:ext>
            </a:extLst>
          </p:cNvPr>
          <p:cNvSpPr txBox="1"/>
          <p:nvPr/>
        </p:nvSpPr>
        <p:spPr>
          <a:xfrm>
            <a:off x="3556193" y="4247925"/>
            <a:ext cx="1944795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4/2027 onward</a:t>
            </a:r>
          </a:p>
        </p:txBody>
      </p:sp>
    </p:spTree>
    <p:extLst>
      <p:ext uri="{BB962C8B-B14F-4D97-AF65-F5344CB8AC3E}">
        <p14:creationId xmlns:p14="http://schemas.microsoft.com/office/powerpoint/2010/main" val="134804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B268-216F-2B1F-D774-DD1772F0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51" y="305764"/>
            <a:ext cx="11369964" cy="1120775"/>
          </a:xfrm>
        </p:spPr>
        <p:txBody>
          <a:bodyPr>
            <a:normAutofit/>
          </a:bodyPr>
          <a:lstStyle/>
          <a:p>
            <a:r>
              <a:rPr lang="en-US" b="1" dirty="0"/>
              <a:t>Initial Monitoring Progress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F28F736-0B4A-4AA5-30AD-E35A7FFBA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62804"/>
              </p:ext>
            </p:extLst>
          </p:nvPr>
        </p:nvGraphicFramePr>
        <p:xfrm>
          <a:off x="1156555" y="2243606"/>
          <a:ext cx="9878889" cy="3688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87351">
                  <a:extLst>
                    <a:ext uri="{9D8B030D-6E8A-4147-A177-3AD203B41FA5}">
                      <a16:colId xmlns:a16="http://schemas.microsoft.com/office/drawing/2014/main" val="669041219"/>
                    </a:ext>
                  </a:extLst>
                </a:gridCol>
                <a:gridCol w="792023">
                  <a:extLst>
                    <a:ext uri="{9D8B030D-6E8A-4147-A177-3AD203B41FA5}">
                      <a16:colId xmlns:a16="http://schemas.microsoft.com/office/drawing/2014/main" val="2032971071"/>
                    </a:ext>
                  </a:extLst>
                </a:gridCol>
                <a:gridCol w="1099515">
                  <a:extLst>
                    <a:ext uri="{9D8B030D-6E8A-4147-A177-3AD203B41FA5}">
                      <a16:colId xmlns:a16="http://schemas.microsoft.com/office/drawing/2014/main" val="3803492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PWS Progress on the April 26, 2027,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24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Completed the initial monitoring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3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Expected to finish w/UCMR5 monitoring (2023-2025)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DOW is conducting the initial monitoring (2023-2025)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8540"/>
                  </a:ext>
                </a:extLst>
              </a:tr>
              <a:tr h="397221">
                <a:tc>
                  <a:txBody>
                    <a:bodyPr/>
                    <a:lstStyle/>
                    <a:p>
                      <a:r>
                        <a:rPr lang="en-US" sz="2800"/>
                        <a:t>Private businesses, federal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0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Issues on UCMR5 sample collection timeframes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5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Total community &amp; NTNC PWSs under the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6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042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35F4B3291674A8727FF989657A8F3" ma:contentTypeVersion="1" ma:contentTypeDescription="Create a new document." ma:contentTypeScope="" ma:versionID="ef20319a2cb8036657b3426125b1ce00">
  <xsd:schema xmlns:xsd="http://www.w3.org/2001/XMLSchema" xmlns:xs="http://www.w3.org/2001/XMLSchema" xmlns:p="http://schemas.microsoft.com/office/2006/metadata/properties" xmlns:ns2="e309d946-9fb8-48a3-ae4d-f86d881f4691" targetNamespace="http://schemas.microsoft.com/office/2006/metadata/properties" ma:root="true" ma:fieldsID="b97990dc9d80ab1d22cb211055bab533" ns2:_=""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48917-085E-400E-9417-65E79BFEF040}">
  <ds:schemaRefs>
    <ds:schemaRef ds:uri="http://purl.org/dc/dcmitype/"/>
    <ds:schemaRef ds:uri="http://purl.org/dc/elements/1.1/"/>
    <ds:schemaRef ds:uri="http://schemas.openxmlformats.org/package/2006/metadata/core-properties"/>
    <ds:schemaRef ds:uri="fa5d4fd8-1639-4dc7-b726-61eff950cd22"/>
    <ds:schemaRef ds:uri="http://schemas.microsoft.com/office/infopath/2007/PartnerControls"/>
    <ds:schemaRef ds:uri="6766d0a9-0824-47f7-9f66-d3de3a4c49a2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4CC035-D3D2-45E3-BEDD-902469AF0D66}"/>
</file>

<file path=customXml/itemProps3.xml><?xml version="1.0" encoding="utf-8"?>
<ds:datastoreItem xmlns:ds="http://schemas.openxmlformats.org/officeDocument/2006/customXml" ds:itemID="{76EABF83-16D7-4CBF-8B22-4072B7894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22562</TotalTime>
  <Words>717</Words>
  <Application>Microsoft Office PowerPoint</Application>
  <PresentationFormat>Widescreen</PresentationFormat>
  <Paragraphs>124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Verdana</vt:lpstr>
      <vt:lpstr>1_Office Theme</vt:lpstr>
      <vt:lpstr>PowerPoint Presentation</vt:lpstr>
      <vt:lpstr>New Drinking Water Rule Updates</vt:lpstr>
      <vt:lpstr>Lead and Copper: BIL Set-Asides: MOA with KRWA and RCAP</vt:lpstr>
      <vt:lpstr>Statistical Method to Complete SL Inventory</vt:lpstr>
      <vt:lpstr>DWSRF – BIL Lead Allocation</vt:lpstr>
      <vt:lpstr>Lead in Schools Voluntary School and Child Care Lead Testing and Reduction Grant Program (WIIN 2107) </vt:lpstr>
      <vt:lpstr>PFAS: Important Dates</vt:lpstr>
      <vt:lpstr>Understanding All the Monitoring</vt:lpstr>
      <vt:lpstr>Initial Monitoring Progress</vt:lpstr>
      <vt:lpstr>Technical Assistance Powdered Activated Carbon (PAC) Project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LCRR</dc:title>
  <dc:creator>Danks, Elizabeth D (EEC)</dc:creator>
  <cp:lastModifiedBy>elizabeth.dowling</cp:lastModifiedBy>
  <cp:revision>155</cp:revision>
  <dcterms:created xsi:type="dcterms:W3CDTF">2022-04-07T13:20:04Z</dcterms:created>
  <dcterms:modified xsi:type="dcterms:W3CDTF">2024-09-17T13:31:33Z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0x0101004C635F4B3291674A8727FF989657A8F3</vt:lpwstr>
  </property>
  <property fmtid="{D5CDD505-2E9C-101B-9397-08002B2CF9AE}" pid="3" name="MediaServiceImageTags">
    <vt:lpwstr/>
  </property>
</Properties>
</file>