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embeddedFontLst>
    <p:embeddedFont>
      <p:font typeface="DM Sans" pitchFamily="2" charset="0"/>
      <p:regular r:id="rId7"/>
    </p:embeddedFont>
    <p:embeddedFont>
      <p:font typeface="DM Sans Bold" charset="0"/>
      <p:regular r:id="rId8"/>
    </p:embeddedFont>
    <p:embeddedFont>
      <p:font typeface="DM Sans Bold Italics" panose="020B0604020202020204" charset="0"/>
      <p:regular r:id="rId9"/>
    </p:embeddedFont>
    <p:embeddedFont>
      <p:font typeface="DM Sans Italics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53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05376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5893678" y="81355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028700" y="8135576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/>
          <p:nvPr/>
        </p:nvSpPr>
        <p:spPr>
          <a:xfrm>
            <a:off x="5971130" y="2847972"/>
            <a:ext cx="7571992" cy="3162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WATERSHED MANAGEMENT BRANCH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860537" y="6029322"/>
            <a:ext cx="6612767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00"/>
              </a:lnSpc>
            </a:pPr>
            <a:r>
              <a:rPr lang="en-US" sz="3000" i="1">
                <a:solidFill>
                  <a:srgbClr val="FEFEFE"/>
                </a:solidFill>
                <a:latin typeface="DM Sans Italics"/>
                <a:ea typeface="DM Sans Italics"/>
                <a:cs typeface="DM Sans Italics"/>
                <a:sym typeface="DM Sans Italics"/>
              </a:rPr>
              <a:t>September 2024 Update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3543121" y="-308824"/>
            <a:ext cx="7549097" cy="8444400"/>
            <a:chOff x="0" y="0"/>
            <a:chExt cx="10065462" cy="11259200"/>
          </a:xfrm>
        </p:grpSpPr>
        <p:sp>
          <p:nvSpPr>
            <p:cNvPr id="10" name="AutoShape 10"/>
            <p:cNvSpPr/>
            <p:nvPr/>
          </p:nvSpPr>
          <p:spPr>
            <a:xfrm flipV="1">
              <a:off x="23020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11"/>
            <p:cNvSpPr/>
            <p:nvPr/>
          </p:nvSpPr>
          <p:spPr>
            <a:xfrm flipV="1">
              <a:off x="554040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12"/>
            <p:cNvSpPr/>
            <p:nvPr/>
          </p:nvSpPr>
          <p:spPr>
            <a:xfrm flipV="1">
              <a:off x="1085061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3"/>
            <p:cNvSpPr/>
            <p:nvPr/>
          </p:nvSpPr>
          <p:spPr>
            <a:xfrm flipV="1">
              <a:off x="1616081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4"/>
            <p:cNvSpPr/>
            <p:nvPr/>
          </p:nvSpPr>
          <p:spPr>
            <a:xfrm flipV="1">
              <a:off x="2147101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15"/>
            <p:cNvSpPr/>
            <p:nvPr/>
          </p:nvSpPr>
          <p:spPr>
            <a:xfrm flipV="1">
              <a:off x="2678121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16"/>
            <p:cNvSpPr/>
            <p:nvPr/>
          </p:nvSpPr>
          <p:spPr>
            <a:xfrm flipV="1">
              <a:off x="3209142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7"/>
            <p:cNvSpPr/>
            <p:nvPr/>
          </p:nvSpPr>
          <p:spPr>
            <a:xfrm flipV="1">
              <a:off x="3740162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/>
            <p:cNvSpPr/>
            <p:nvPr/>
          </p:nvSpPr>
          <p:spPr>
            <a:xfrm flipV="1">
              <a:off x="4271182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AutoShape 19"/>
            <p:cNvSpPr/>
            <p:nvPr/>
          </p:nvSpPr>
          <p:spPr>
            <a:xfrm flipV="1">
              <a:off x="4802202" y="10735"/>
              <a:ext cx="5240240" cy="11237731"/>
            </a:xfrm>
            <a:prstGeom prst="line">
              <a:avLst/>
            </a:prstGeom>
            <a:ln w="50800" cap="flat">
              <a:solidFill>
                <a:srgbClr val="21956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17556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9" y="0"/>
                </a:lnTo>
                <a:lnTo>
                  <a:pt x="4102979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2417556" y="2553019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700"/>
              </a:lnSpc>
            </a:pPr>
            <a:r>
              <a:rPr lang="en-US" sz="70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01.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417556" y="4376945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700"/>
              </a:lnSpc>
            </a:pPr>
            <a:r>
              <a:rPr lang="en-US" sz="70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02.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206066" y="4384880"/>
            <a:ext cx="8682432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EXTREME AGRICULTURAL DROUGHT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417556" y="6308425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700"/>
              </a:lnSpc>
            </a:pPr>
            <a:r>
              <a:rPr lang="en-US" sz="70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03.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206066" y="2524444"/>
            <a:ext cx="9552568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MAJOR RAIN DEFICIT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206066" y="6323227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HYDROLOGIC IMPACTS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206066" y="4905586"/>
            <a:ext cx="9402666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00"/>
              </a:lnSpc>
            </a:pPr>
            <a:r>
              <a:rPr lang="en-US" sz="3000" i="1">
                <a:solidFill>
                  <a:srgbClr val="FEFEFE"/>
                </a:solidFill>
                <a:latin typeface="DM Sans Italics"/>
                <a:ea typeface="DM Sans Italics"/>
                <a:cs typeface="DM Sans Italics"/>
                <a:sym typeface="DM Sans Italics"/>
              </a:rPr>
              <a:t>In western and central portions of the state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06066" y="3045150"/>
            <a:ext cx="9402666" cy="85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00"/>
              </a:lnSpc>
            </a:pPr>
            <a:r>
              <a:rPr lang="en-US" sz="3000" i="1">
                <a:solidFill>
                  <a:srgbClr val="FEFEFE"/>
                </a:solidFill>
                <a:latin typeface="DM Sans Italics"/>
                <a:ea typeface="DM Sans Italics"/>
                <a:cs typeface="DM Sans Italics"/>
                <a:sym typeface="DM Sans Italics"/>
              </a:rPr>
              <a:t>Rain fall across the state has been minimal during the last summer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06066" y="6843933"/>
            <a:ext cx="9552568" cy="85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00"/>
              </a:lnSpc>
            </a:pPr>
            <a:r>
              <a:rPr lang="en-US" sz="3000" i="1">
                <a:solidFill>
                  <a:srgbClr val="FEFEFE"/>
                </a:solidFill>
                <a:latin typeface="DM Sans Italics"/>
                <a:ea typeface="DM Sans Italics"/>
                <a:cs typeface="DM Sans Italics"/>
                <a:sym typeface="DM Sans Italics"/>
              </a:rPr>
              <a:t>Eastern protions of the state are starting to experience low flows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515221" y="729298"/>
            <a:ext cx="15234065" cy="11664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10"/>
              </a:lnSpc>
            </a:pPr>
            <a:r>
              <a:rPr lang="en-US" sz="4100">
                <a:solidFill>
                  <a:srgbClr val="FEFEFE"/>
                </a:solidFill>
                <a:latin typeface="DM Sans"/>
                <a:ea typeface="DM Sans"/>
                <a:cs typeface="DM Sans"/>
                <a:sym typeface="DM Sans"/>
              </a:rPr>
              <a:t>THE KENTUCKY DROUGHT MITIGATION TEAM MEETS TODAY TO DISCUSS A </a:t>
            </a:r>
            <a:r>
              <a:rPr lang="en-US" sz="4100" b="1" i="1">
                <a:solidFill>
                  <a:srgbClr val="FEFEFE"/>
                </a:solidFill>
                <a:latin typeface="DM Sans Bold Italics"/>
                <a:ea typeface="DM Sans Bold Italics"/>
                <a:cs typeface="DM Sans Bold Italics"/>
                <a:sym typeface="DM Sans Bold Italics"/>
              </a:rPr>
              <a:t>LEVEL 1 STATE DROUGHT DECLARATION. 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4223228" y="8007787"/>
            <a:ext cx="3649505" cy="1903197"/>
            <a:chOff x="0" y="0"/>
            <a:chExt cx="1312720" cy="684576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312720" cy="684576"/>
            </a:xfrm>
            <a:custGeom>
              <a:avLst/>
              <a:gdLst/>
              <a:ahLst/>
              <a:cxnLst/>
              <a:rect l="l" t="t" r="r" b="b"/>
              <a:pathLst>
                <a:path w="1312720" h="684576">
                  <a:moveTo>
                    <a:pt x="0" y="0"/>
                  </a:moveTo>
                  <a:lnTo>
                    <a:pt x="1312720" y="0"/>
                  </a:lnTo>
                  <a:lnTo>
                    <a:pt x="1312720" y="684576"/>
                  </a:lnTo>
                  <a:lnTo>
                    <a:pt x="0" y="684576"/>
                  </a:lnTo>
                  <a:close/>
                </a:path>
              </a:pathLst>
            </a:custGeom>
            <a:solidFill>
              <a:srgbClr val="21956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57150"/>
              <a:ext cx="1312720" cy="7417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9"/>
                </a:lnSpc>
              </a:pPr>
              <a:endParaRPr/>
            </a:p>
          </p:txBody>
        </p:sp>
      </p:grpSp>
      <p:sp>
        <p:nvSpPr>
          <p:cNvPr id="16" name="Freeform 16"/>
          <p:cNvSpPr/>
          <p:nvPr/>
        </p:nvSpPr>
        <p:spPr>
          <a:xfrm>
            <a:off x="14484167" y="8140244"/>
            <a:ext cx="3127628" cy="1638281"/>
          </a:xfrm>
          <a:custGeom>
            <a:avLst/>
            <a:gdLst/>
            <a:ahLst/>
            <a:cxnLst/>
            <a:rect l="l" t="t" r="r" b="b"/>
            <a:pathLst>
              <a:path w="3127628" h="1638281">
                <a:moveTo>
                  <a:pt x="0" y="0"/>
                </a:moveTo>
                <a:lnTo>
                  <a:pt x="3127627" y="0"/>
                </a:lnTo>
                <a:lnTo>
                  <a:pt x="3127627" y="1638282"/>
                </a:lnTo>
                <a:lnTo>
                  <a:pt x="0" y="16382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17556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9" y="0"/>
                </a:lnTo>
                <a:lnTo>
                  <a:pt x="4102979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5220283" y="2107426"/>
            <a:ext cx="6919722" cy="6388046"/>
            <a:chOff x="0" y="0"/>
            <a:chExt cx="1497331" cy="138228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497331" cy="1382283"/>
            </a:xfrm>
            <a:custGeom>
              <a:avLst/>
              <a:gdLst/>
              <a:ahLst/>
              <a:cxnLst/>
              <a:rect l="l" t="t" r="r" b="b"/>
              <a:pathLst>
                <a:path w="1497331" h="1382283">
                  <a:moveTo>
                    <a:pt x="57060" y="0"/>
                  </a:moveTo>
                  <a:lnTo>
                    <a:pt x="1440271" y="0"/>
                  </a:lnTo>
                  <a:cubicBezTo>
                    <a:pt x="1471784" y="0"/>
                    <a:pt x="1497331" y="25547"/>
                    <a:pt x="1497331" y="57060"/>
                  </a:cubicBezTo>
                  <a:lnTo>
                    <a:pt x="1497331" y="1325224"/>
                  </a:lnTo>
                  <a:cubicBezTo>
                    <a:pt x="1497331" y="1356737"/>
                    <a:pt x="1471784" y="1382283"/>
                    <a:pt x="1440271" y="1382283"/>
                  </a:cubicBezTo>
                  <a:lnTo>
                    <a:pt x="57060" y="1382283"/>
                  </a:lnTo>
                  <a:cubicBezTo>
                    <a:pt x="25547" y="1382283"/>
                    <a:pt x="0" y="1356737"/>
                    <a:pt x="0" y="1325224"/>
                  </a:cubicBezTo>
                  <a:lnTo>
                    <a:pt x="0" y="57060"/>
                  </a:lnTo>
                  <a:cubicBezTo>
                    <a:pt x="0" y="25547"/>
                    <a:pt x="25547" y="0"/>
                    <a:pt x="57060" y="0"/>
                  </a:cubicBezTo>
                  <a:close/>
                </a:path>
              </a:pathLst>
            </a:custGeom>
            <a:solidFill>
              <a:srgbClr val="7198AB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57150"/>
              <a:ext cx="1497331" cy="1439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881123" y="2502428"/>
            <a:ext cx="5598042" cy="5598042"/>
            <a:chOff x="0" y="0"/>
            <a:chExt cx="7464055" cy="746405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464055" cy="7464055"/>
            </a:xfrm>
            <a:custGeom>
              <a:avLst/>
              <a:gdLst/>
              <a:ahLst/>
              <a:cxnLst/>
              <a:rect l="l" t="t" r="r" b="b"/>
              <a:pathLst>
                <a:path w="7464055" h="7464055">
                  <a:moveTo>
                    <a:pt x="0" y="0"/>
                  </a:moveTo>
                  <a:lnTo>
                    <a:pt x="7464055" y="0"/>
                  </a:lnTo>
                  <a:lnTo>
                    <a:pt x="7464055" y="7464055"/>
                  </a:lnTo>
                  <a:lnTo>
                    <a:pt x="0" y="746405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472959" y="1467196"/>
            <a:ext cx="8682432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SEPTEMBER 22-28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28700" y="717895"/>
            <a:ext cx="13137331" cy="7207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500"/>
              </a:lnSpc>
            </a:pPr>
            <a:r>
              <a:rPr lang="en-US" sz="5000" b="1" i="1">
                <a:solidFill>
                  <a:srgbClr val="FEFEFE"/>
                </a:solidFill>
                <a:latin typeface="DM Sans Bold Italics"/>
                <a:ea typeface="DM Sans Bold Italics"/>
                <a:cs typeface="DM Sans Bold Italics"/>
                <a:sym typeface="DM Sans Bold Italics"/>
              </a:rPr>
              <a:t>WATER CONSERVATION WEEK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14223228" y="8007787"/>
            <a:ext cx="3649505" cy="1903197"/>
            <a:chOff x="0" y="0"/>
            <a:chExt cx="1312720" cy="684576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312720" cy="684576"/>
            </a:xfrm>
            <a:custGeom>
              <a:avLst/>
              <a:gdLst/>
              <a:ahLst/>
              <a:cxnLst/>
              <a:rect l="l" t="t" r="r" b="b"/>
              <a:pathLst>
                <a:path w="1312720" h="684576">
                  <a:moveTo>
                    <a:pt x="0" y="0"/>
                  </a:moveTo>
                  <a:lnTo>
                    <a:pt x="1312720" y="0"/>
                  </a:lnTo>
                  <a:lnTo>
                    <a:pt x="1312720" y="684576"/>
                  </a:lnTo>
                  <a:lnTo>
                    <a:pt x="0" y="684576"/>
                  </a:lnTo>
                  <a:close/>
                </a:path>
              </a:pathLst>
            </a:custGeom>
            <a:solidFill>
              <a:srgbClr val="21956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57150"/>
              <a:ext cx="1312720" cy="7417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9"/>
                </a:lnSpc>
              </a:pPr>
              <a:endParaRPr/>
            </a:p>
          </p:txBody>
        </p:sp>
      </p:grpSp>
      <p:sp>
        <p:nvSpPr>
          <p:cNvPr id="13" name="Freeform 13"/>
          <p:cNvSpPr/>
          <p:nvPr/>
        </p:nvSpPr>
        <p:spPr>
          <a:xfrm>
            <a:off x="14484167" y="8140244"/>
            <a:ext cx="3127628" cy="1638281"/>
          </a:xfrm>
          <a:custGeom>
            <a:avLst/>
            <a:gdLst/>
            <a:ahLst/>
            <a:cxnLst/>
            <a:rect l="l" t="t" r="r" b="b"/>
            <a:pathLst>
              <a:path w="3127628" h="1638281">
                <a:moveTo>
                  <a:pt x="0" y="0"/>
                </a:moveTo>
                <a:lnTo>
                  <a:pt x="3127627" y="0"/>
                </a:lnTo>
                <a:lnTo>
                  <a:pt x="3127627" y="1638282"/>
                </a:lnTo>
                <a:lnTo>
                  <a:pt x="0" y="163828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17556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9" y="0"/>
                </a:lnTo>
                <a:lnTo>
                  <a:pt x="4102979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5220283" y="2107426"/>
            <a:ext cx="6919722" cy="6388046"/>
            <a:chOff x="0" y="0"/>
            <a:chExt cx="1497331" cy="138228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497331" cy="1382283"/>
            </a:xfrm>
            <a:custGeom>
              <a:avLst/>
              <a:gdLst/>
              <a:ahLst/>
              <a:cxnLst/>
              <a:rect l="l" t="t" r="r" b="b"/>
              <a:pathLst>
                <a:path w="1497331" h="1382283">
                  <a:moveTo>
                    <a:pt x="57060" y="0"/>
                  </a:moveTo>
                  <a:lnTo>
                    <a:pt x="1440271" y="0"/>
                  </a:lnTo>
                  <a:cubicBezTo>
                    <a:pt x="1471784" y="0"/>
                    <a:pt x="1497331" y="25547"/>
                    <a:pt x="1497331" y="57060"/>
                  </a:cubicBezTo>
                  <a:lnTo>
                    <a:pt x="1497331" y="1325224"/>
                  </a:lnTo>
                  <a:cubicBezTo>
                    <a:pt x="1497331" y="1356737"/>
                    <a:pt x="1471784" y="1382283"/>
                    <a:pt x="1440271" y="1382283"/>
                  </a:cubicBezTo>
                  <a:lnTo>
                    <a:pt x="57060" y="1382283"/>
                  </a:lnTo>
                  <a:cubicBezTo>
                    <a:pt x="25547" y="1382283"/>
                    <a:pt x="0" y="1356737"/>
                    <a:pt x="0" y="1325224"/>
                  </a:cubicBezTo>
                  <a:lnTo>
                    <a:pt x="0" y="57060"/>
                  </a:lnTo>
                  <a:cubicBezTo>
                    <a:pt x="0" y="25547"/>
                    <a:pt x="25547" y="0"/>
                    <a:pt x="57060" y="0"/>
                  </a:cubicBezTo>
                  <a:close/>
                </a:path>
              </a:pathLst>
            </a:custGeom>
            <a:solidFill>
              <a:srgbClr val="7198AB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57150"/>
              <a:ext cx="1497331" cy="1439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4166031" y="7944207"/>
            <a:ext cx="3649505" cy="1903197"/>
            <a:chOff x="0" y="0"/>
            <a:chExt cx="1312720" cy="684576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12720" cy="684576"/>
            </a:xfrm>
            <a:custGeom>
              <a:avLst/>
              <a:gdLst/>
              <a:ahLst/>
              <a:cxnLst/>
              <a:rect l="l" t="t" r="r" b="b"/>
              <a:pathLst>
                <a:path w="1312720" h="684576">
                  <a:moveTo>
                    <a:pt x="0" y="0"/>
                  </a:moveTo>
                  <a:lnTo>
                    <a:pt x="1312720" y="0"/>
                  </a:lnTo>
                  <a:lnTo>
                    <a:pt x="1312720" y="684576"/>
                  </a:lnTo>
                  <a:lnTo>
                    <a:pt x="0" y="684576"/>
                  </a:lnTo>
                  <a:close/>
                </a:path>
              </a:pathLst>
            </a:custGeom>
            <a:solidFill>
              <a:srgbClr val="21956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57150"/>
              <a:ext cx="1312720" cy="7417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14426970" y="8076665"/>
            <a:ext cx="3127628" cy="1638281"/>
          </a:xfrm>
          <a:custGeom>
            <a:avLst/>
            <a:gdLst/>
            <a:ahLst/>
            <a:cxnLst/>
            <a:rect l="l" t="t" r="r" b="b"/>
            <a:pathLst>
              <a:path w="3127628" h="1638281">
                <a:moveTo>
                  <a:pt x="0" y="0"/>
                </a:moveTo>
                <a:lnTo>
                  <a:pt x="3127627" y="0"/>
                </a:lnTo>
                <a:lnTo>
                  <a:pt x="3127627" y="1638281"/>
                </a:lnTo>
                <a:lnTo>
                  <a:pt x="0" y="16382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5814176" y="2347895"/>
            <a:ext cx="5907107" cy="5907107"/>
          </a:xfrm>
          <a:custGeom>
            <a:avLst/>
            <a:gdLst/>
            <a:ahLst/>
            <a:cxnLst/>
            <a:rect l="l" t="t" r="r" b="b"/>
            <a:pathLst>
              <a:path w="5907107" h="5907107">
                <a:moveTo>
                  <a:pt x="0" y="0"/>
                </a:moveTo>
                <a:lnTo>
                  <a:pt x="5907107" y="0"/>
                </a:lnTo>
                <a:lnTo>
                  <a:pt x="5907107" y="5907107"/>
                </a:lnTo>
                <a:lnTo>
                  <a:pt x="0" y="590710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1472959" y="1467196"/>
            <a:ext cx="8682432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 b="1">
                <a:solidFill>
                  <a:srgbClr val="FEFEFE"/>
                </a:solidFill>
                <a:latin typeface="DM Sans Bold"/>
                <a:ea typeface="DM Sans Bold"/>
                <a:cs typeface="DM Sans Bold"/>
                <a:sym typeface="DM Sans Bold"/>
              </a:rPr>
              <a:t>SEPTEMBER 29-OCTOBER 5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28700" y="717895"/>
            <a:ext cx="13137331" cy="7207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500"/>
              </a:lnSpc>
            </a:pPr>
            <a:r>
              <a:rPr lang="en-US" sz="5000" b="1" i="1">
                <a:solidFill>
                  <a:srgbClr val="FEFEFE"/>
                </a:solidFill>
                <a:latin typeface="DM Sans Bold Italics"/>
                <a:ea typeface="DM Sans Bold Italics"/>
                <a:cs typeface="DM Sans Bold Italics"/>
                <a:sym typeface="DM Sans Bold Italics"/>
              </a:rPr>
              <a:t>SOURCE WATER PROTECTION WEEK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17556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9" y="0"/>
                </a:lnTo>
                <a:lnTo>
                  <a:pt x="4102979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5220283" y="2107426"/>
            <a:ext cx="6919722" cy="6388046"/>
            <a:chOff x="0" y="0"/>
            <a:chExt cx="1497331" cy="138228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497331" cy="1382283"/>
            </a:xfrm>
            <a:custGeom>
              <a:avLst/>
              <a:gdLst/>
              <a:ahLst/>
              <a:cxnLst/>
              <a:rect l="l" t="t" r="r" b="b"/>
              <a:pathLst>
                <a:path w="1497331" h="1382283">
                  <a:moveTo>
                    <a:pt x="57060" y="0"/>
                  </a:moveTo>
                  <a:lnTo>
                    <a:pt x="1440271" y="0"/>
                  </a:lnTo>
                  <a:cubicBezTo>
                    <a:pt x="1471784" y="0"/>
                    <a:pt x="1497331" y="25547"/>
                    <a:pt x="1497331" y="57060"/>
                  </a:cubicBezTo>
                  <a:lnTo>
                    <a:pt x="1497331" y="1325224"/>
                  </a:lnTo>
                  <a:cubicBezTo>
                    <a:pt x="1497331" y="1356737"/>
                    <a:pt x="1471784" y="1382283"/>
                    <a:pt x="1440271" y="1382283"/>
                  </a:cubicBezTo>
                  <a:lnTo>
                    <a:pt x="57060" y="1382283"/>
                  </a:lnTo>
                  <a:cubicBezTo>
                    <a:pt x="25547" y="1382283"/>
                    <a:pt x="0" y="1356737"/>
                    <a:pt x="0" y="1325224"/>
                  </a:cubicBezTo>
                  <a:lnTo>
                    <a:pt x="0" y="57060"/>
                  </a:lnTo>
                  <a:cubicBezTo>
                    <a:pt x="0" y="25547"/>
                    <a:pt x="25547" y="0"/>
                    <a:pt x="57060" y="0"/>
                  </a:cubicBezTo>
                  <a:close/>
                </a:path>
              </a:pathLst>
            </a:custGeom>
            <a:solidFill>
              <a:srgbClr val="7198AB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57150"/>
              <a:ext cx="1497331" cy="1439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028700" y="717895"/>
            <a:ext cx="13137331" cy="7207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500"/>
              </a:lnSpc>
            </a:pPr>
            <a:r>
              <a:rPr lang="en-US" sz="5000" b="1" i="1">
                <a:solidFill>
                  <a:srgbClr val="FEFEFE"/>
                </a:solidFill>
                <a:latin typeface="DM Sans Bold Italics"/>
                <a:ea typeface="DM Sans Bold Italics"/>
                <a:cs typeface="DM Sans Bold Italics"/>
                <a:sym typeface="DM Sans Bold Italics"/>
              </a:rPr>
              <a:t>KENTUCKY WATER RESOURCES REPORT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5776406" y="2397710"/>
            <a:ext cx="5807476" cy="5807476"/>
            <a:chOff x="0" y="0"/>
            <a:chExt cx="7743301" cy="774330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743301" cy="7743301"/>
            </a:xfrm>
            <a:custGeom>
              <a:avLst/>
              <a:gdLst/>
              <a:ahLst/>
              <a:cxnLst/>
              <a:rect l="l" t="t" r="r" b="b"/>
              <a:pathLst>
                <a:path w="7743301" h="7743301">
                  <a:moveTo>
                    <a:pt x="0" y="0"/>
                  </a:moveTo>
                  <a:lnTo>
                    <a:pt x="7743301" y="0"/>
                  </a:lnTo>
                  <a:lnTo>
                    <a:pt x="7743301" y="7743301"/>
                  </a:lnTo>
                  <a:lnTo>
                    <a:pt x="0" y="77433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223228" y="8007787"/>
            <a:ext cx="3649505" cy="1903197"/>
            <a:chOff x="0" y="0"/>
            <a:chExt cx="1312720" cy="684576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312720" cy="684576"/>
            </a:xfrm>
            <a:custGeom>
              <a:avLst/>
              <a:gdLst/>
              <a:ahLst/>
              <a:cxnLst/>
              <a:rect l="l" t="t" r="r" b="b"/>
              <a:pathLst>
                <a:path w="1312720" h="684576">
                  <a:moveTo>
                    <a:pt x="0" y="0"/>
                  </a:moveTo>
                  <a:lnTo>
                    <a:pt x="1312720" y="0"/>
                  </a:lnTo>
                  <a:lnTo>
                    <a:pt x="1312720" y="684576"/>
                  </a:lnTo>
                  <a:lnTo>
                    <a:pt x="0" y="684576"/>
                  </a:lnTo>
                  <a:close/>
                </a:path>
              </a:pathLst>
            </a:custGeom>
            <a:solidFill>
              <a:srgbClr val="21956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57150"/>
              <a:ext cx="1312720" cy="7417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39"/>
                </a:lnSpc>
              </a:pPr>
              <a:endParaRPr/>
            </a:p>
          </p:txBody>
        </p:sp>
      </p:grpSp>
      <p:sp>
        <p:nvSpPr>
          <p:cNvPr id="12" name="Freeform 12"/>
          <p:cNvSpPr/>
          <p:nvPr/>
        </p:nvSpPr>
        <p:spPr>
          <a:xfrm>
            <a:off x="14484167" y="8140244"/>
            <a:ext cx="3127628" cy="1638281"/>
          </a:xfrm>
          <a:custGeom>
            <a:avLst/>
            <a:gdLst/>
            <a:ahLst/>
            <a:cxnLst/>
            <a:rect l="l" t="t" r="r" b="b"/>
            <a:pathLst>
              <a:path w="3127628" h="1638281">
                <a:moveTo>
                  <a:pt x="0" y="0"/>
                </a:moveTo>
                <a:lnTo>
                  <a:pt x="3127627" y="0"/>
                </a:lnTo>
                <a:lnTo>
                  <a:pt x="3127627" y="1638282"/>
                </a:lnTo>
                <a:lnTo>
                  <a:pt x="0" y="163828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635F4B3291674A8727FF989657A8F3" ma:contentTypeVersion="1" ma:contentTypeDescription="Create a new document." ma:contentTypeScope="" ma:versionID="ef20319a2cb8036657b3426125b1ce00">
  <xsd:schema xmlns:xsd="http://www.w3.org/2001/XMLSchema" xmlns:xs="http://www.w3.org/2001/XMLSchema" xmlns:p="http://schemas.microsoft.com/office/2006/metadata/properties" xmlns:ns2="e309d946-9fb8-48a3-ae4d-f86d881f4691" targetNamespace="http://schemas.microsoft.com/office/2006/metadata/properties" ma:root="true" ma:fieldsID="b97990dc9d80ab1d22cb211055bab533" ns2:_="">
    <xsd:import namespace="e309d946-9fb8-48a3-ae4d-f86d881f469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9d946-9fb8-48a3-ae4d-f86d881f46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3B8FC4-36B4-4FD8-B66E-07A9E4FDCADC}"/>
</file>

<file path=customXml/itemProps2.xml><?xml version="1.0" encoding="utf-8"?>
<ds:datastoreItem xmlns:ds="http://schemas.openxmlformats.org/officeDocument/2006/customXml" ds:itemID="{9C36B934-D46C-4F25-8D96-81850A84FEE7}"/>
</file>

<file path=customXml/itemProps3.xml><?xml version="1.0" encoding="utf-8"?>
<ds:datastoreItem xmlns:ds="http://schemas.openxmlformats.org/officeDocument/2006/customXml" ds:itemID="{BA041668-D92E-44C9-85AB-31BD6B287A9D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DM Sans Italics</vt:lpstr>
      <vt:lpstr>DM Sans Bold Italics</vt:lpstr>
      <vt:lpstr>DM Sans</vt:lpstr>
      <vt:lpstr>Arial</vt:lpstr>
      <vt:lpstr>DM Sans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Public Notice Viewers</dc:title>
  <dc:creator>Ashford, Joanna B (EEC)</dc:creator>
  <cp:lastModifiedBy>Ashford, Joanna B (EEC)</cp:lastModifiedBy>
  <cp:revision>1</cp:revision>
  <dcterms:created xsi:type="dcterms:W3CDTF">2006-08-16T00:00:00Z</dcterms:created>
  <dcterms:modified xsi:type="dcterms:W3CDTF">2024-09-17T13:38:37Z</dcterms:modified>
  <dc:identifier>DAGRBH0Aakk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0x0101004C635F4B3291674A8727FF989657A8F3</vt:lpwstr>
  </property>
</Properties>
</file>