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4"/>
  </p:sldMasterIdLst>
  <p:notesMasterIdLst>
    <p:notesMasterId r:id="rId48"/>
  </p:notesMasterIdLst>
  <p:handoutMasterIdLst>
    <p:handoutMasterId r:id="rId49"/>
  </p:handoutMasterIdLst>
  <p:sldIdLst>
    <p:sldId id="414" r:id="rId5"/>
    <p:sldId id="409" r:id="rId6"/>
    <p:sldId id="378" r:id="rId7"/>
    <p:sldId id="279" r:id="rId8"/>
    <p:sldId id="416" r:id="rId9"/>
    <p:sldId id="401" r:id="rId10"/>
    <p:sldId id="398" r:id="rId11"/>
    <p:sldId id="399" r:id="rId12"/>
    <p:sldId id="301" r:id="rId13"/>
    <p:sldId id="388" r:id="rId14"/>
    <p:sldId id="390" r:id="rId15"/>
    <p:sldId id="393" r:id="rId16"/>
    <p:sldId id="391" r:id="rId17"/>
    <p:sldId id="356" r:id="rId18"/>
    <p:sldId id="407" r:id="rId19"/>
    <p:sldId id="408" r:id="rId20"/>
    <p:sldId id="329" r:id="rId21"/>
    <p:sldId id="332" r:id="rId22"/>
    <p:sldId id="330" r:id="rId23"/>
    <p:sldId id="344" r:id="rId24"/>
    <p:sldId id="331" r:id="rId25"/>
    <p:sldId id="374" r:id="rId26"/>
    <p:sldId id="315" r:id="rId27"/>
    <p:sldId id="412" r:id="rId28"/>
    <p:sldId id="360" r:id="rId29"/>
    <p:sldId id="361" r:id="rId30"/>
    <p:sldId id="371" r:id="rId31"/>
    <p:sldId id="367" r:id="rId32"/>
    <p:sldId id="410" r:id="rId33"/>
    <p:sldId id="362" r:id="rId34"/>
    <p:sldId id="366" r:id="rId35"/>
    <p:sldId id="363" r:id="rId36"/>
    <p:sldId id="375" r:id="rId37"/>
    <p:sldId id="365" r:id="rId38"/>
    <p:sldId id="417" r:id="rId39"/>
    <p:sldId id="364" r:id="rId40"/>
    <p:sldId id="397" r:id="rId41"/>
    <p:sldId id="369" r:id="rId42"/>
    <p:sldId id="419" r:id="rId43"/>
    <p:sldId id="395" r:id="rId44"/>
    <p:sldId id="297" r:id="rId45"/>
    <p:sldId id="387" r:id="rId46"/>
    <p:sldId id="370" r:id="rId4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a:srgbClr val="006699"/>
    <a:srgbClr val="003192"/>
    <a:srgbClr val="0066CC"/>
    <a:srgbClr val="336699"/>
    <a:srgbClr val="F84426"/>
    <a:srgbClr val="E29C50"/>
    <a:srgbClr val="FFFF00"/>
    <a:srgbClr val="D5CABF"/>
    <a:srgbClr val="B09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32" autoAdjust="0"/>
    <p:restoredTop sz="75900" autoAdjust="0"/>
  </p:normalViewPr>
  <p:slideViewPr>
    <p:cSldViewPr>
      <p:cViewPr varScale="1">
        <p:scale>
          <a:sx n="45" d="100"/>
          <a:sy n="45" d="100"/>
        </p:scale>
        <p:origin x="144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14" d="100"/>
          <a:sy n="114" d="100"/>
        </p:scale>
        <p:origin x="215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a Burnes" userId="f879e629-d59a-4759-a5a8-47670e16bb5f" providerId="ADAL" clId="{BC448D98-C68C-FD4B-B22E-DA238DF4D0B0}"/>
    <pc:docChg chg="custSel modSld">
      <pc:chgData name="Roberta Burnes" userId="f879e629-d59a-4759-a5a8-47670e16bb5f" providerId="ADAL" clId="{BC448D98-C68C-FD4B-B22E-DA238DF4D0B0}" dt="2020-12-04T19:03:51.099" v="554" actId="27636"/>
      <pc:docMkLst>
        <pc:docMk/>
      </pc:docMkLst>
      <pc:sldChg chg="modNotesTx">
        <pc:chgData name="Roberta Burnes" userId="f879e629-d59a-4759-a5a8-47670e16bb5f" providerId="ADAL" clId="{BC448D98-C68C-FD4B-B22E-DA238DF4D0B0}" dt="2020-12-02T16:32:01.856" v="57" actId="20577"/>
        <pc:sldMkLst>
          <pc:docMk/>
          <pc:sldMk cId="0" sldId="279"/>
        </pc:sldMkLst>
      </pc:sldChg>
      <pc:sldChg chg="modNotesTx">
        <pc:chgData name="Roberta Burnes" userId="f879e629-d59a-4759-a5a8-47670e16bb5f" providerId="ADAL" clId="{BC448D98-C68C-FD4B-B22E-DA238DF4D0B0}" dt="2020-12-02T16:36:14.070" v="114" actId="20577"/>
        <pc:sldMkLst>
          <pc:docMk/>
          <pc:sldMk cId="0" sldId="301"/>
        </pc:sldMkLst>
      </pc:sldChg>
      <pc:sldChg chg="modSp mod modNotesTx">
        <pc:chgData name="Roberta Burnes" userId="f879e629-d59a-4759-a5a8-47670e16bb5f" providerId="ADAL" clId="{BC448D98-C68C-FD4B-B22E-DA238DF4D0B0}" dt="2020-12-04T19:03:51.099" v="554" actId="27636"/>
        <pc:sldMkLst>
          <pc:docMk/>
          <pc:sldMk cId="0" sldId="329"/>
        </pc:sldMkLst>
        <pc:spChg chg="mod">
          <ac:chgData name="Roberta Burnes" userId="f879e629-d59a-4759-a5a8-47670e16bb5f" providerId="ADAL" clId="{BC448D98-C68C-FD4B-B22E-DA238DF4D0B0}" dt="2020-12-04T19:03:51.099" v="554" actId="27636"/>
          <ac:spMkLst>
            <pc:docMk/>
            <pc:sldMk cId="0" sldId="329"/>
            <ac:spMk id="27650" creationId="{00000000-0000-0000-0000-000000000000}"/>
          </ac:spMkLst>
        </pc:spChg>
      </pc:sldChg>
      <pc:sldChg chg="modNotesTx">
        <pc:chgData name="Roberta Burnes" userId="f879e629-d59a-4759-a5a8-47670e16bb5f" providerId="ADAL" clId="{BC448D98-C68C-FD4B-B22E-DA238DF4D0B0}" dt="2020-12-02T16:30:25.748" v="8" actId="20577"/>
        <pc:sldMkLst>
          <pc:docMk/>
          <pc:sldMk cId="4249220272" sldId="378"/>
        </pc:sldMkLst>
      </pc:sldChg>
      <pc:sldChg chg="modNotesTx">
        <pc:chgData name="Roberta Burnes" userId="f879e629-d59a-4759-a5a8-47670e16bb5f" providerId="ADAL" clId="{BC448D98-C68C-FD4B-B22E-DA238DF4D0B0}" dt="2020-12-02T16:39:08.715" v="144" actId="20577"/>
        <pc:sldMkLst>
          <pc:docMk/>
          <pc:sldMk cId="909941383" sldId="388"/>
        </pc:sldMkLst>
      </pc:sldChg>
      <pc:sldChg chg="modSp mod modNotesTx">
        <pc:chgData name="Roberta Burnes" userId="f879e629-d59a-4759-a5a8-47670e16bb5f" providerId="ADAL" clId="{BC448D98-C68C-FD4B-B22E-DA238DF4D0B0}" dt="2020-12-02T16:39:50.685" v="171" actId="20577"/>
        <pc:sldMkLst>
          <pc:docMk/>
          <pc:sldMk cId="3704696828" sldId="390"/>
        </pc:sldMkLst>
        <pc:spChg chg="mod">
          <ac:chgData name="Roberta Burnes" userId="f879e629-d59a-4759-a5a8-47670e16bb5f" providerId="ADAL" clId="{BC448D98-C68C-FD4B-B22E-DA238DF4D0B0}" dt="2020-12-02T16:39:31.740" v="153" actId="20577"/>
          <ac:spMkLst>
            <pc:docMk/>
            <pc:sldMk cId="3704696828" sldId="390"/>
            <ac:spMk id="11267" creationId="{00000000-0000-0000-0000-000000000000}"/>
          </ac:spMkLst>
        </pc:spChg>
      </pc:sldChg>
      <pc:sldChg chg="modNotesTx">
        <pc:chgData name="Roberta Burnes" userId="f879e629-d59a-4759-a5a8-47670e16bb5f" providerId="ADAL" clId="{BC448D98-C68C-FD4B-B22E-DA238DF4D0B0}" dt="2020-12-02T16:41:57.024" v="211" actId="20577"/>
        <pc:sldMkLst>
          <pc:docMk/>
          <pc:sldMk cId="2707544026" sldId="391"/>
        </pc:sldMkLst>
      </pc:sldChg>
      <pc:sldChg chg="delSp modSp mod delAnim modNotesTx">
        <pc:chgData name="Roberta Burnes" userId="f879e629-d59a-4759-a5a8-47670e16bb5f" providerId="ADAL" clId="{BC448D98-C68C-FD4B-B22E-DA238DF4D0B0}" dt="2020-12-02T16:41:25.415" v="192" actId="20577"/>
        <pc:sldMkLst>
          <pc:docMk/>
          <pc:sldMk cId="3777734967" sldId="393"/>
        </pc:sldMkLst>
        <pc:spChg chg="mod">
          <ac:chgData name="Roberta Burnes" userId="f879e629-d59a-4759-a5a8-47670e16bb5f" providerId="ADAL" clId="{BC448D98-C68C-FD4B-B22E-DA238DF4D0B0}" dt="2020-12-02T16:40:13.982" v="172" actId="207"/>
          <ac:spMkLst>
            <pc:docMk/>
            <pc:sldMk cId="3777734967" sldId="393"/>
            <ac:spMk id="3" creationId="{0B304762-95B2-B34E-9E0F-41B95F15E7E5}"/>
          </ac:spMkLst>
        </pc:spChg>
        <pc:picChg chg="del">
          <ac:chgData name="Roberta Burnes" userId="f879e629-d59a-4759-a5a8-47670e16bb5f" providerId="ADAL" clId="{BC448D98-C68C-FD4B-B22E-DA238DF4D0B0}" dt="2020-12-02T16:40:59.368" v="173" actId="478"/>
          <ac:picMkLst>
            <pc:docMk/>
            <pc:sldMk cId="3777734967" sldId="393"/>
            <ac:picMk id="4" creationId="{F59EA412-8ED2-7548-B2ED-F9D395EB5A5E}"/>
          </ac:picMkLst>
        </pc:picChg>
      </pc:sldChg>
      <pc:sldChg chg="modNotesTx">
        <pc:chgData name="Roberta Burnes" userId="f879e629-d59a-4759-a5a8-47670e16bb5f" providerId="ADAL" clId="{BC448D98-C68C-FD4B-B22E-DA238DF4D0B0}" dt="2020-12-02T16:46:25.834" v="419" actId="20577"/>
        <pc:sldMkLst>
          <pc:docMk/>
          <pc:sldMk cId="4120261451" sldId="395"/>
        </pc:sldMkLst>
      </pc:sldChg>
      <pc:sldChg chg="modNotesTx">
        <pc:chgData name="Roberta Burnes" userId="f879e629-d59a-4759-a5a8-47670e16bb5f" providerId="ADAL" clId="{BC448D98-C68C-FD4B-B22E-DA238DF4D0B0}" dt="2020-12-02T16:35:02.228" v="59" actId="20577"/>
        <pc:sldMkLst>
          <pc:docMk/>
          <pc:sldMk cId="1325789935" sldId="398"/>
        </pc:sldMkLst>
      </pc:sldChg>
      <pc:sldChg chg="modNotesTx">
        <pc:chgData name="Roberta Burnes" userId="f879e629-d59a-4759-a5a8-47670e16bb5f" providerId="ADAL" clId="{BC448D98-C68C-FD4B-B22E-DA238DF4D0B0}" dt="2020-12-02T16:35:38.900" v="74" actId="20577"/>
        <pc:sldMkLst>
          <pc:docMk/>
          <pc:sldMk cId="1379560045" sldId="399"/>
        </pc:sldMkLst>
      </pc:sldChg>
      <pc:sldChg chg="modNotesTx">
        <pc:chgData name="Roberta Burnes" userId="f879e629-d59a-4759-a5a8-47670e16bb5f" providerId="ADAL" clId="{BC448D98-C68C-FD4B-B22E-DA238DF4D0B0}" dt="2020-12-02T16:34:23.179" v="58" actId="20577"/>
        <pc:sldMkLst>
          <pc:docMk/>
          <pc:sldMk cId="4097919099" sldId="401"/>
        </pc:sldMkLst>
      </pc:sldChg>
      <pc:sldChg chg="delSp modSp mod modNotesTx">
        <pc:chgData name="Roberta Burnes" userId="f879e629-d59a-4759-a5a8-47670e16bb5f" providerId="ADAL" clId="{BC448D98-C68C-FD4B-B22E-DA238DF4D0B0}" dt="2020-12-02T16:52:26.462" v="483" actId="1076"/>
        <pc:sldMkLst>
          <pc:docMk/>
          <pc:sldMk cId="2510106771" sldId="407"/>
        </pc:sldMkLst>
        <pc:spChg chg="del">
          <ac:chgData name="Roberta Burnes" userId="f879e629-d59a-4759-a5a8-47670e16bb5f" providerId="ADAL" clId="{BC448D98-C68C-FD4B-B22E-DA238DF4D0B0}" dt="2020-12-02T16:52:21.874" v="482" actId="478"/>
          <ac:spMkLst>
            <pc:docMk/>
            <pc:sldMk cId="2510106771" sldId="407"/>
            <ac:spMk id="5" creationId="{00000000-0000-0000-0000-000000000000}"/>
          </ac:spMkLst>
        </pc:spChg>
        <pc:spChg chg="mod">
          <ac:chgData name="Roberta Burnes" userId="f879e629-d59a-4759-a5a8-47670e16bb5f" providerId="ADAL" clId="{BC448D98-C68C-FD4B-B22E-DA238DF4D0B0}" dt="2020-12-02T16:52:26.462" v="483" actId="1076"/>
          <ac:spMkLst>
            <pc:docMk/>
            <pc:sldMk cId="2510106771" sldId="407"/>
            <ac:spMk id="90114" creationId="{00000000-0000-0000-0000-000000000000}"/>
          </ac:spMkLst>
        </pc:spChg>
      </pc:sldChg>
      <pc:sldChg chg="modNotesTx">
        <pc:chgData name="Roberta Burnes" userId="f879e629-d59a-4759-a5a8-47670e16bb5f" providerId="ADAL" clId="{BC448D98-C68C-FD4B-B22E-DA238DF4D0B0}" dt="2020-12-02T16:53:29.693" v="495" actId="20577"/>
        <pc:sldMkLst>
          <pc:docMk/>
          <pc:sldMk cId="2221739042" sldId="408"/>
        </pc:sldMkLst>
      </pc:sldChg>
      <pc:sldChg chg="modNotesTx">
        <pc:chgData name="Roberta Burnes" userId="f879e629-d59a-4759-a5a8-47670e16bb5f" providerId="ADAL" clId="{BC448D98-C68C-FD4B-B22E-DA238DF4D0B0}" dt="2020-12-02T16:31:50.430" v="56" actId="20577"/>
        <pc:sldMkLst>
          <pc:docMk/>
          <pc:sldMk cId="2994025226" sldId="409"/>
        </pc:sldMkLst>
      </pc:sldChg>
      <pc:sldChg chg="modNotesTx">
        <pc:chgData name="Roberta Burnes" userId="f879e629-d59a-4759-a5a8-47670e16bb5f" providerId="ADAL" clId="{BC448D98-C68C-FD4B-B22E-DA238DF4D0B0}" dt="2020-12-02T16:29:39.580" v="2" actId="20577"/>
        <pc:sldMkLst>
          <pc:docMk/>
          <pc:sldMk cId="1464522265" sldId="414"/>
        </pc:sldMkLst>
      </pc:sldChg>
    </pc:docChg>
  </pc:docChgLst>
  <pc:docChgLst>
    <pc:chgData name="Roberta Burnes" userId="f879e629-d59a-4759-a5a8-47670e16bb5f" providerId="ADAL" clId="{6102C1BD-B5E8-4249-A4F0-AA5B97ED5253}"/>
    <pc:docChg chg="undo custSel modSld modShowInfo">
      <pc:chgData name="Roberta Burnes" userId="f879e629-d59a-4759-a5a8-47670e16bb5f" providerId="ADAL" clId="{6102C1BD-B5E8-4249-A4F0-AA5B97ED5253}" dt="2021-01-22T18:43:55.427" v="20" actId="2744"/>
      <pc:docMkLst>
        <pc:docMk/>
      </pc:docMkLst>
      <pc:sldChg chg="addSp delSp modSp mod modTransition delAnim">
        <pc:chgData name="Roberta Burnes" userId="f879e629-d59a-4759-a5a8-47670e16bb5f" providerId="ADAL" clId="{6102C1BD-B5E8-4249-A4F0-AA5B97ED5253}" dt="2021-01-22T18:42:44.507" v="18"/>
        <pc:sldMkLst>
          <pc:docMk/>
          <pc:sldMk cId="4249220272" sldId="378"/>
        </pc:sldMkLst>
        <pc:picChg chg="add del mod">
          <ac:chgData name="Roberta Burnes" userId="f879e629-d59a-4759-a5a8-47670e16bb5f" providerId="ADAL" clId="{6102C1BD-B5E8-4249-A4F0-AA5B97ED5253}" dt="2021-01-22T18:42:03.828" v="17" actId="478"/>
          <ac:picMkLst>
            <pc:docMk/>
            <pc:sldMk cId="4249220272" sldId="378"/>
            <ac:picMk id="2" creationId="{8A896E80-936C-2448-92B5-8AF6B14B0BCC}"/>
          </ac:picMkLst>
        </pc:picChg>
        <pc:picChg chg="add mod">
          <ac:chgData name="Roberta Burnes" userId="f879e629-d59a-4759-a5a8-47670e16bb5f" providerId="ADAL" clId="{6102C1BD-B5E8-4249-A4F0-AA5B97ED5253}" dt="2021-01-22T18:42:44.507" v="18"/>
          <ac:picMkLst>
            <pc:docMk/>
            <pc:sldMk cId="4249220272" sldId="378"/>
            <ac:picMk id="4" creationId="{5E9AE530-61A5-E849-9139-A1E31EA49176}"/>
          </ac:picMkLst>
        </pc:picChg>
        <pc:picChg chg="del">
          <ac:chgData name="Roberta Burnes" userId="f879e629-d59a-4759-a5a8-47670e16bb5f" providerId="ADAL" clId="{6102C1BD-B5E8-4249-A4F0-AA5B97ED5253}" dt="2021-01-22T18:41:00.946" v="15" actId="478"/>
          <ac:picMkLst>
            <pc:docMk/>
            <pc:sldMk cId="4249220272" sldId="378"/>
            <ac:picMk id="7" creationId="{EDE18E63-F7C5-FD4F-8859-874BE17A0FA6}"/>
          </ac:picMkLst>
        </pc:picChg>
      </pc:sldChg>
      <pc:sldChg chg="addSp delSp modSp mod modTransition delAnim">
        <pc:chgData name="Roberta Burnes" userId="f879e629-d59a-4759-a5a8-47670e16bb5f" providerId="ADAL" clId="{6102C1BD-B5E8-4249-A4F0-AA5B97ED5253}" dt="2021-01-22T14:17:27.617" v="3"/>
        <pc:sldMkLst>
          <pc:docMk/>
          <pc:sldMk cId="909941383" sldId="388"/>
        </pc:sldMkLst>
        <pc:picChg chg="add mod">
          <ac:chgData name="Roberta Burnes" userId="f879e629-d59a-4759-a5a8-47670e16bb5f" providerId="ADAL" clId="{6102C1BD-B5E8-4249-A4F0-AA5B97ED5253}" dt="2021-01-22T14:17:27.617" v="3"/>
          <ac:picMkLst>
            <pc:docMk/>
            <pc:sldMk cId="909941383" sldId="388"/>
            <ac:picMk id="2" creationId="{4225A4AE-5886-644C-BD2C-2EC9812835C1}"/>
          </ac:picMkLst>
        </pc:picChg>
        <pc:picChg chg="del">
          <ac:chgData name="Roberta Burnes" userId="f879e629-d59a-4759-a5a8-47670e16bb5f" providerId="ADAL" clId="{6102C1BD-B5E8-4249-A4F0-AA5B97ED5253}" dt="2021-01-22T14:16:06.641" v="2" actId="478"/>
          <ac:picMkLst>
            <pc:docMk/>
            <pc:sldMk cId="909941383" sldId="388"/>
            <ac:picMk id="3" creationId="{4AD9DC88-5B3D-304F-A3EE-B5E302FB90E3}"/>
          </ac:picMkLst>
        </pc:picChg>
      </pc:sldChg>
      <pc:sldChg chg="modSp">
        <pc:chgData name="Roberta Burnes" userId="f879e629-d59a-4759-a5a8-47670e16bb5f" providerId="ADAL" clId="{6102C1BD-B5E8-4249-A4F0-AA5B97ED5253}" dt="2021-01-22T14:27:18.611" v="11"/>
        <pc:sldMkLst>
          <pc:docMk/>
          <pc:sldMk cId="3704696828" sldId="390"/>
        </pc:sldMkLst>
        <pc:picChg chg="mod">
          <ac:chgData name="Roberta Burnes" userId="f879e629-d59a-4759-a5a8-47670e16bb5f" providerId="ADAL" clId="{6102C1BD-B5E8-4249-A4F0-AA5B97ED5253}" dt="2021-01-22T14:27:18.611" v="11"/>
          <ac:picMkLst>
            <pc:docMk/>
            <pc:sldMk cId="3704696828" sldId="390"/>
            <ac:picMk id="2" creationId="{9ED10D48-9173-694A-BF0A-93BD9A3242E4}"/>
          </ac:picMkLst>
        </pc:picChg>
      </pc:sldChg>
    </pc:docChg>
  </pc:docChgLst>
  <pc:docChgLst>
    <pc:chgData name="Burnes, Roberta (EEC)" userId="S::roberta.burnes@ky.gov::f879e629-d59a-4759-a5a8-47670e16bb5f" providerId="AD" clId="Web-{C3D59B61-69A2-4C03-B482-7470B6AC42FA}"/>
    <pc:docChg chg="modSld">
      <pc:chgData name="Burnes, Roberta (EEC)" userId="S::roberta.burnes@ky.gov::f879e629-d59a-4759-a5a8-47670e16bb5f" providerId="AD" clId="Web-{C3D59B61-69A2-4C03-B482-7470B6AC42FA}" dt="2025-06-25T14:40:24.165" v="185"/>
      <pc:docMkLst>
        <pc:docMk/>
      </pc:docMkLst>
      <pc:sldChg chg="modNotes">
        <pc:chgData name="Burnes, Roberta (EEC)" userId="S::roberta.burnes@ky.gov::f879e629-d59a-4759-a5a8-47670e16bb5f" providerId="AD" clId="Web-{C3D59B61-69A2-4C03-B482-7470B6AC42FA}" dt="2025-06-25T14:40:24.165" v="185"/>
        <pc:sldMkLst>
          <pc:docMk/>
          <pc:sldMk cId="0" sldId="315"/>
        </pc:sldMkLst>
      </pc:sldChg>
      <pc:sldChg chg="modNotes">
        <pc:chgData name="Burnes, Roberta (EEC)" userId="S::roberta.burnes@ky.gov::f879e629-d59a-4759-a5a8-47670e16bb5f" providerId="AD" clId="Web-{C3D59B61-69A2-4C03-B482-7470B6AC42FA}" dt="2025-06-25T14:39:41.821" v="178"/>
        <pc:sldMkLst>
          <pc:docMk/>
          <pc:sldMk cId="0" sldId="37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41" tIns="48322" rIns="96641" bIns="48322" numCol="1" anchor="t" anchorCtr="0" compatLnSpc="1">
            <a:prstTxWarp prst="textNoShape">
              <a:avLst/>
            </a:prstTxWarp>
          </a:bodyPr>
          <a:lstStyle>
            <a:lvl1pPr defTabSz="966788">
              <a:defRPr sz="1200">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41" tIns="48322" rIns="96641" bIns="48322" numCol="1" anchor="t" anchorCtr="0" compatLnSpc="1">
            <a:prstTxWarp prst="textNoShape">
              <a:avLst/>
            </a:prstTxWarp>
          </a:bodyPr>
          <a:lstStyle>
            <a:lvl1pPr algn="r" defTabSz="966788">
              <a:defRPr sz="1200">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41" tIns="48322" rIns="96641" bIns="48322" numCol="1" anchor="b" anchorCtr="0" compatLnSpc="1">
            <a:prstTxWarp prst="textNoShape">
              <a:avLst/>
            </a:prstTxWarp>
          </a:bodyPr>
          <a:lstStyle>
            <a:lvl1pPr defTabSz="966788">
              <a:defRPr sz="1200">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41" tIns="48322" rIns="96641" bIns="48322" numCol="1" anchor="b" anchorCtr="0" compatLnSpc="1">
            <a:prstTxWarp prst="textNoShape">
              <a:avLst/>
            </a:prstTxWarp>
          </a:bodyPr>
          <a:lstStyle>
            <a:lvl1pPr algn="r" defTabSz="966788">
              <a:defRPr sz="1200">
                <a:latin typeface="Times New Roman" pitchFamily="18" charset="0"/>
              </a:defRPr>
            </a:lvl1pPr>
          </a:lstStyle>
          <a:p>
            <a:pPr>
              <a:defRPr/>
            </a:pPr>
            <a:fld id="{C8E8FB89-F634-47BB-874B-890E52628B19}" type="slidenum">
              <a:rPr lang="en-US"/>
              <a:pPr>
                <a:defRPr/>
              </a:pPr>
              <a:t>‹#›</a:t>
            </a:fld>
            <a:endParaRPr lang="en-US"/>
          </a:p>
        </p:txBody>
      </p:sp>
    </p:spTree>
    <p:extLst>
      <p:ext uri="{BB962C8B-B14F-4D97-AF65-F5344CB8AC3E}">
        <p14:creationId xmlns:p14="http://schemas.microsoft.com/office/powerpoint/2010/main" val="446775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2AF6FCE-C340-4811-84DE-FB1266D94826}" type="datetimeFigureOut">
              <a:rPr lang="en-US" smtClean="0"/>
              <a:t>6/25/2025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DA627B0-DF65-48E0-A327-19D8DC058BAF}" type="slidenum">
              <a:rPr lang="en-US" smtClean="0"/>
              <a:t>‹#›</a:t>
            </a:fld>
            <a:endParaRPr lang="en-US"/>
          </a:p>
        </p:txBody>
      </p:sp>
    </p:spTree>
    <p:extLst>
      <p:ext uri="{BB962C8B-B14F-4D97-AF65-F5344CB8AC3E}">
        <p14:creationId xmlns:p14="http://schemas.microsoft.com/office/powerpoint/2010/main" val="221825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burnlaw@ky.gov"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burnlaw@ky.gov"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Kentucky Division for Air Quality’s Learn Before You Burn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Division for Air Quality Field Operations Branch (DAQ FOB)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a:t>
            </a:fld>
            <a:endParaRPr lang="en-US"/>
          </a:p>
        </p:txBody>
      </p:sp>
    </p:spTree>
    <p:extLst>
      <p:ext uri="{BB962C8B-B14F-4D97-AF65-F5344CB8AC3E}">
        <p14:creationId xmlns:p14="http://schemas.microsoft.com/office/powerpoint/2010/main" val="157993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Smoke from open burning contains chemical</a:t>
            </a:r>
            <a:r>
              <a:rPr lang="en-US" sz="1200" kern="1200" baseline="0" dirty="0">
                <a:solidFill>
                  <a:schemeClr val="tx1"/>
                </a:solidFill>
                <a:effectLst/>
                <a:latin typeface="+mn-lt"/>
                <a:ea typeface="+mn-ea"/>
                <a:cs typeface="+mn-cs"/>
              </a:rPr>
              <a:t> compounds</a:t>
            </a:r>
            <a:r>
              <a:rPr lang="en-US" sz="1200" kern="1200" dirty="0">
                <a:solidFill>
                  <a:schemeClr val="tx1"/>
                </a:solidFill>
                <a:effectLst/>
                <a:latin typeface="+mn-lt"/>
                <a:ea typeface="+mn-ea"/>
                <a:cs typeface="+mn-cs"/>
              </a:rPr>
              <a:t>, fine particles, and gases that can have immediate and long-term health effects. And it’s not just the person doing the burning who’s at risk, but also their families and neighbors. </a:t>
            </a:r>
            <a:endParaRPr lang="en-US" dirty="0"/>
          </a:p>
          <a:p>
            <a:r>
              <a:rPr lang="en-US" dirty="0"/>
              <a:t>(Adobe Stock image)</a:t>
            </a:r>
          </a:p>
        </p:txBody>
      </p:sp>
      <p:sp>
        <p:nvSpPr>
          <p:cNvPr id="4" name="Slide Number Placeholder 3"/>
          <p:cNvSpPr>
            <a:spLocks noGrp="1"/>
          </p:cNvSpPr>
          <p:nvPr>
            <p:ph type="sldNum" sz="quarter" idx="5"/>
          </p:nvPr>
        </p:nvSpPr>
        <p:spPr/>
        <p:txBody>
          <a:bodyPr/>
          <a:lstStyle/>
          <a:p>
            <a:fld id="{7DA627B0-DF65-48E0-A327-19D8DC058BAF}" type="slidenum">
              <a:rPr lang="en-US" smtClean="0"/>
              <a:t>10</a:t>
            </a:fld>
            <a:endParaRPr lang="en-US"/>
          </a:p>
        </p:txBody>
      </p:sp>
    </p:spTree>
    <p:extLst>
      <p:ext uri="{BB962C8B-B14F-4D97-AF65-F5344CB8AC3E}">
        <p14:creationId xmlns:p14="http://schemas.microsoft.com/office/powerpoint/2010/main" val="1434380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Dioxins and PFAS are among the worst of these pollutants. Dioxins are a family of chlorinated organic chemicals that include the main ingredient found in “Agent Orange”. Dioxins form when products containing carbon and chlorine are burned – think paper, food scraps, and plastics. PFAS are the so-called “forever chemicals” we’ve heard a lot about lately, and</a:t>
            </a:r>
            <a:r>
              <a:rPr lang="en-US" sz="1200" kern="1200" baseline="0" dirty="0">
                <a:solidFill>
                  <a:schemeClr val="tx1"/>
                </a:solidFill>
                <a:effectLst/>
                <a:latin typeface="+mn-lt"/>
                <a:ea typeface="+mn-ea"/>
                <a:cs typeface="+mn-cs"/>
              </a:rPr>
              <a:t> many commonly used household products contain them. Burning these items releases these chemicals into the air, soil, and eventually water. </a:t>
            </a:r>
            <a:r>
              <a:rPr lang="en-US" sz="1200" kern="1200" dirty="0">
                <a:solidFill>
                  <a:schemeClr val="tx1"/>
                </a:solidFill>
                <a:effectLst/>
                <a:latin typeface="+mn-lt"/>
                <a:ea typeface="+mn-ea"/>
                <a:cs typeface="+mn-cs"/>
              </a:rPr>
              <a:t>Dioxins and PFAS are toxic to human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(Adobe Stock image)</a:t>
            </a:r>
          </a:p>
        </p:txBody>
      </p:sp>
      <p:sp>
        <p:nvSpPr>
          <p:cNvPr id="4" name="Slide Number Placeholder 3"/>
          <p:cNvSpPr>
            <a:spLocks noGrp="1"/>
          </p:cNvSpPr>
          <p:nvPr>
            <p:ph type="sldNum" sz="quarter" idx="5"/>
          </p:nvPr>
        </p:nvSpPr>
        <p:spPr/>
        <p:txBody>
          <a:bodyPr/>
          <a:lstStyle/>
          <a:p>
            <a:fld id="{7DA627B0-DF65-48E0-A327-19D8DC058BAF}" type="slidenum">
              <a:rPr lang="en-US" smtClean="0"/>
              <a:t>11</a:t>
            </a:fld>
            <a:endParaRPr lang="en-US"/>
          </a:p>
        </p:txBody>
      </p:sp>
    </p:spTree>
    <p:extLst>
      <p:ext uri="{BB962C8B-B14F-4D97-AF65-F5344CB8AC3E}">
        <p14:creationId xmlns:p14="http://schemas.microsoft.com/office/powerpoint/2010/main" val="356968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burn barrels do not have the same strict controls as municipal incinerators, barrel burning releases significant amounts of dioxins. An EPA study found that a single backyard burn barrel serving a family of four, can emit more dioxin pollution in one year than a well-controlled municipal trash incinerator. </a:t>
            </a:r>
          </a:p>
          <a:p>
            <a:endParaRPr lang="en-US" dirty="0"/>
          </a:p>
          <a:p>
            <a:r>
              <a:rPr lang="en-US" dirty="0"/>
              <a:t>(Adobe Stock images)</a:t>
            </a:r>
          </a:p>
        </p:txBody>
      </p:sp>
      <p:sp>
        <p:nvSpPr>
          <p:cNvPr id="4" name="Slide Number Placeholder 3"/>
          <p:cNvSpPr>
            <a:spLocks noGrp="1"/>
          </p:cNvSpPr>
          <p:nvPr>
            <p:ph type="sldNum" sz="quarter" idx="5"/>
          </p:nvPr>
        </p:nvSpPr>
        <p:spPr/>
        <p:txBody>
          <a:bodyPr/>
          <a:lstStyle/>
          <a:p>
            <a:fld id="{7DA627B0-DF65-48E0-A327-19D8DC058BAF}" type="slidenum">
              <a:rPr lang="en-US" smtClean="0"/>
              <a:t>12</a:t>
            </a:fld>
            <a:endParaRPr lang="en-US"/>
          </a:p>
        </p:txBody>
      </p:sp>
    </p:spTree>
    <p:extLst>
      <p:ext uri="{BB962C8B-B14F-4D97-AF65-F5344CB8AC3E}">
        <p14:creationId xmlns:p14="http://schemas.microsoft.com/office/powerpoint/2010/main" val="407963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Dioxins and PFAS move through the food chain. The airborne chemicals can settle onto feed crops, which are then eaten by domestic meat and dairy animals. They also enter waterways through soil erosion and runoff. Dioxins accumulate in the fats of animals, and then in humans when we consume meat, fish, and dairy products. PFAS accumulate in our liver and lungs.</a:t>
            </a:r>
          </a:p>
          <a:p>
            <a:endParaRPr lang="en-US" dirty="0"/>
          </a:p>
          <a:p>
            <a:r>
              <a:rPr lang="en-US" dirty="0"/>
              <a:t>(Adobe Stock images)</a:t>
            </a:r>
          </a:p>
        </p:txBody>
      </p:sp>
      <p:sp>
        <p:nvSpPr>
          <p:cNvPr id="4" name="Slide Number Placeholder 3"/>
          <p:cNvSpPr>
            <a:spLocks noGrp="1"/>
          </p:cNvSpPr>
          <p:nvPr>
            <p:ph type="sldNum" sz="quarter" idx="5"/>
          </p:nvPr>
        </p:nvSpPr>
        <p:spPr/>
        <p:txBody>
          <a:bodyPr/>
          <a:lstStyle/>
          <a:p>
            <a:fld id="{7DA627B0-DF65-48E0-A327-19D8DC058BAF}" type="slidenum">
              <a:rPr lang="en-US" smtClean="0"/>
              <a:t>13</a:t>
            </a:fld>
            <a:endParaRPr lang="en-US"/>
          </a:p>
        </p:txBody>
      </p:sp>
    </p:spTree>
    <p:extLst>
      <p:ext uri="{BB962C8B-B14F-4D97-AF65-F5344CB8AC3E}">
        <p14:creationId xmlns:p14="http://schemas.microsoft.com/office/powerpoint/2010/main" val="283899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year, the Division for Air Quality receives hundreds of air quality complaints from citizens. Most of these complaints are about smoke from open burning. This chart shows open burning complaints and violations in Kentucky over the last decade. </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14</a:t>
            </a:fld>
            <a:endParaRPr lang="en-US"/>
          </a:p>
        </p:txBody>
      </p:sp>
    </p:spTree>
    <p:extLst>
      <p:ext uri="{BB962C8B-B14F-4D97-AF65-F5344CB8AC3E}">
        <p14:creationId xmlns:p14="http://schemas.microsoft.com/office/powerpoint/2010/main" val="4168121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open burning legal or not? It all depends on what, when, where, and how a material is burned. The following slides will help you learn before you burn. </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15</a:t>
            </a:fld>
            <a:endParaRPr lang="en-US"/>
          </a:p>
        </p:txBody>
      </p:sp>
    </p:spTree>
    <p:extLst>
      <p:ext uri="{BB962C8B-B14F-4D97-AF65-F5344CB8AC3E}">
        <p14:creationId xmlns:p14="http://schemas.microsoft.com/office/powerpoint/2010/main" val="174780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important to remember that local county and municipal ordinances may have more stringent rules than the state regulation described in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Kentucky Nature Preserves)</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16</a:t>
            </a:fld>
            <a:endParaRPr lang="en-US"/>
          </a:p>
        </p:txBody>
      </p:sp>
    </p:spTree>
    <p:extLst>
      <p:ext uri="{BB962C8B-B14F-4D97-AF65-F5344CB8AC3E}">
        <p14:creationId xmlns:p14="http://schemas.microsoft.com/office/powerpoint/2010/main" val="3107714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Under Kentucky state regulation, the following kinds of open burning are permitted: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Campfires, bonfires, and fires set for recreational or ceremonial purposes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Fires set for cooking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Small fires set for comfort heat at construction sites when the air temperature is below 50 degrees. Construction site comfort fires must be in a container no larger than 55-gallons in size, and must only contain clean lumber or vegetative debris.</a:t>
            </a:r>
          </a:p>
          <a:p>
            <a:endParaRPr lang="en-US" dirty="0"/>
          </a:p>
          <a:p>
            <a:r>
              <a:rPr lang="en-US" dirty="0"/>
              <a:t>(Photos: Microsoft Office</a:t>
            </a:r>
            <a:r>
              <a:rPr lang="en-US" baseline="0" dirty="0"/>
              <a:t> and </a:t>
            </a:r>
            <a:r>
              <a:rPr lang="en-US" baseline="0" dirty="0" err="1"/>
              <a:t>Stock.xchng</a:t>
            </a:r>
            <a:r>
              <a:rPr lang="en-US" baseline="0" dirty="0"/>
              <a:t>)</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17</a:t>
            </a:fld>
            <a:endParaRPr lang="en-US"/>
          </a:p>
        </p:txBody>
      </p:sp>
    </p:spTree>
    <p:extLst>
      <p:ext uri="{BB962C8B-B14F-4D97-AF65-F5344CB8AC3E}">
        <p14:creationId xmlns:p14="http://schemas.microsoft.com/office/powerpoint/2010/main" val="3164792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State regulation also permits the burning of natural growth from land clearing, and trees and tree limbs felled by storms.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 handful of counties are restricted from this type of burning during ozone season, which occurs May 1 – September 30 every year. During these months, open burning of natural growth, tree limbs, and brush is prohibited in Jefferson, Boone, Kenton, Campbell, Boyd, Bullitt, Oldham and Lawrence counties.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a:t>
            </a:r>
            <a:r>
              <a:rPr lang="en-US" baseline="0" dirty="0" err="1"/>
              <a:t>Stock.xchng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18</a:t>
            </a:fld>
            <a:endParaRPr lang="en-US"/>
          </a:p>
        </p:txBody>
      </p:sp>
    </p:spTree>
    <p:extLst>
      <p:ext uri="{BB962C8B-B14F-4D97-AF65-F5344CB8AC3E}">
        <p14:creationId xmlns:p14="http://schemas.microsoft.com/office/powerpoint/2010/main" val="2462933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Kentucky regulation also permits prescribed fires set for recognized agricultural, forest, range, or wildlife management practices.</a:t>
            </a:r>
          </a:p>
          <a:p>
            <a:endParaRPr lang="en-US" dirty="0"/>
          </a:p>
          <a:p>
            <a:r>
              <a:rPr lang="en-US" dirty="0"/>
              <a:t>(Top</a:t>
            </a:r>
            <a:r>
              <a:rPr lang="en-US" baseline="0" dirty="0"/>
              <a:t> p</a:t>
            </a:r>
            <a:r>
              <a:rPr lang="en-US" dirty="0"/>
              <a:t>hoto used with permission by Zeb Weese, Kentucky Nature Preserves;</a:t>
            </a:r>
            <a:r>
              <a:rPr lang="en-US" baseline="0" dirty="0"/>
              <a:t> </a:t>
            </a:r>
            <a:r>
              <a:rPr lang="en-US" dirty="0"/>
              <a:t>Bottom photo courtesy of NRCS photo gallery)</a:t>
            </a:r>
          </a:p>
        </p:txBody>
      </p:sp>
      <p:sp>
        <p:nvSpPr>
          <p:cNvPr id="4" name="Slide Number Placeholder 3"/>
          <p:cNvSpPr>
            <a:spLocks noGrp="1"/>
          </p:cNvSpPr>
          <p:nvPr>
            <p:ph type="sldNum" sz="quarter" idx="10"/>
          </p:nvPr>
        </p:nvSpPr>
        <p:spPr/>
        <p:txBody>
          <a:bodyPr/>
          <a:lstStyle/>
          <a:p>
            <a:fld id="{7DA627B0-DF65-48E0-A327-19D8DC058BAF}" type="slidenum">
              <a:rPr lang="en-US" smtClean="0"/>
              <a:t>19</a:t>
            </a:fld>
            <a:endParaRPr lang="en-US"/>
          </a:p>
        </p:txBody>
      </p:sp>
    </p:spTree>
    <p:extLst>
      <p:ext uri="{BB962C8B-B14F-4D97-AF65-F5344CB8AC3E}">
        <p14:creationId xmlns:p14="http://schemas.microsoft.com/office/powerpoint/2010/main" val="243638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Kentucky Division for Air Quality is the state agency charged with protecting human health and the environment by maintaining healthy air for all Kentuckians. We do this through:</a:t>
            </a:r>
          </a:p>
          <a:p>
            <a:pPr lvl="1"/>
            <a:r>
              <a:rPr lang="en-US" sz="1200" kern="1200" dirty="0">
                <a:solidFill>
                  <a:schemeClr val="tx1"/>
                </a:solidFill>
                <a:effectLst/>
                <a:latin typeface="+mn-lt"/>
                <a:ea typeface="+mn-ea"/>
                <a:cs typeface="+mn-cs"/>
              </a:rPr>
              <a:t>A statewide air monitoring network to track pollutants</a:t>
            </a:r>
          </a:p>
          <a:p>
            <a:pPr lvl="1"/>
            <a:r>
              <a:rPr lang="en-US" sz="1200" kern="1200" dirty="0">
                <a:solidFill>
                  <a:schemeClr val="tx1"/>
                </a:solidFill>
                <a:effectLst/>
                <a:latin typeface="+mn-lt"/>
                <a:ea typeface="+mn-ea"/>
                <a:cs typeface="+mn-cs"/>
              </a:rPr>
              <a:t>Creating effective partnerships with air pollution sources and the public.</a:t>
            </a:r>
          </a:p>
          <a:p>
            <a:pPr lvl="1"/>
            <a:r>
              <a:rPr lang="en-US" sz="1200" kern="1200" dirty="0">
                <a:solidFill>
                  <a:schemeClr val="tx1"/>
                </a:solidFill>
                <a:effectLst/>
                <a:latin typeface="+mn-lt"/>
                <a:ea typeface="+mn-ea"/>
                <a:cs typeface="+mn-cs"/>
              </a:rPr>
              <a:t>Providing useful and timely information about air quality to the public.</a:t>
            </a:r>
          </a:p>
          <a:p>
            <a:pPr lvl="1"/>
            <a:r>
              <a:rPr lang="en-US" sz="1200" kern="1200" dirty="0">
                <a:solidFill>
                  <a:schemeClr val="tx1"/>
                </a:solidFill>
                <a:effectLst/>
                <a:latin typeface="+mn-lt"/>
                <a:ea typeface="+mn-ea"/>
                <a:cs typeface="+mn-cs"/>
              </a:rPr>
              <a:t>An air permitting and compliance program with sources operating in the Commonwealth.</a:t>
            </a:r>
          </a:p>
          <a:p>
            <a:endParaRPr lang="en-US" dirty="0"/>
          </a:p>
          <a:p>
            <a:r>
              <a:rPr lang="en-US" dirty="0"/>
              <a:t>(Photos: DAQ and Adobe Stock images)</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2</a:t>
            </a:fld>
            <a:endParaRPr lang="en-US"/>
          </a:p>
        </p:txBody>
      </p:sp>
    </p:spTree>
    <p:extLst>
      <p:ext uri="{BB962C8B-B14F-4D97-AF65-F5344CB8AC3E}">
        <p14:creationId xmlns:p14="http://schemas.microsoft.com/office/powerpoint/2010/main" val="2899554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Fire departments may apply for permission from the Division for Air Quality and the Kentucky Fire Commission to conduct live fire trainings. Materials likely to produce toxic emissions, such as shingles and siding, must be removed from a structure prior to the burn, and additional restrictions may apply. Contact the State Fire Commission for more information.</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20</a:t>
            </a:fld>
            <a:endParaRPr lang="en-US"/>
          </a:p>
        </p:txBody>
      </p:sp>
    </p:spTree>
    <p:extLst>
      <p:ext uri="{BB962C8B-B14F-4D97-AF65-F5344CB8AC3E}">
        <p14:creationId xmlns:p14="http://schemas.microsoft.com/office/powerpoint/2010/main" val="3808701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Leaf burning is restricted in some areas and permitted in others, so it’s important to check your local ordinance before burning leaves. Also, leaf burning is never permitted during ozone season, May through September, in Jefferson, Boone, Kenton, Campbell, Boyd, Bullitt, Oldham, and portions of Lawrence county.</a:t>
            </a:r>
          </a:p>
          <a:p>
            <a:endParaRPr lang="en-US" dirty="0"/>
          </a:p>
          <a:p>
            <a:r>
              <a:rPr lang="en-US" dirty="0"/>
              <a:t>(Photo used with permission from Iowa Department of Natural Resources)</a:t>
            </a:r>
          </a:p>
        </p:txBody>
      </p:sp>
      <p:sp>
        <p:nvSpPr>
          <p:cNvPr id="4" name="Slide Number Placeholder 3"/>
          <p:cNvSpPr>
            <a:spLocks noGrp="1"/>
          </p:cNvSpPr>
          <p:nvPr>
            <p:ph type="sldNum" sz="quarter" idx="10"/>
          </p:nvPr>
        </p:nvSpPr>
        <p:spPr/>
        <p:txBody>
          <a:bodyPr/>
          <a:lstStyle/>
          <a:p>
            <a:fld id="{7DA627B0-DF65-48E0-A327-19D8DC058BAF}" type="slidenum">
              <a:rPr lang="en-US" smtClean="0"/>
              <a:t>21</a:t>
            </a:fld>
            <a:endParaRPr lang="en-US"/>
          </a:p>
        </p:txBody>
      </p:sp>
    </p:spTree>
    <p:extLst>
      <p:ext uri="{BB962C8B-B14F-4D97-AF65-F5344CB8AC3E}">
        <p14:creationId xmlns:p14="http://schemas.microsoft.com/office/powerpoint/2010/main" val="1643531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State law permits the burning of </a:t>
            </a:r>
            <a:r>
              <a:rPr lang="en-US" dirty="0"/>
              <a:t>"household rubbish", as long as it does NOT include garbage (which is basically food scraps), cans, glass, plastic, or other potentially hazardous materials. Uncoated</a:t>
            </a:r>
            <a:r>
              <a:rPr lang="en-US" sz="1200" kern="1200" dirty="0">
                <a:solidFill>
                  <a:schemeClr val="tx1"/>
                </a:solidFill>
                <a:effectLst/>
                <a:latin typeface="+mn-lt"/>
                <a:ea typeface="+mn-ea"/>
                <a:cs typeface="+mn-cs"/>
              </a:rPr>
              <a:t> paper products such as office paper, cardboard, and newspaper</a:t>
            </a:r>
            <a:r>
              <a:rPr lang="en-US" dirty="0"/>
              <a:t> do not fall into these categories, so would be allowed.</a:t>
            </a:r>
            <a:r>
              <a:rPr lang="en-US" sz="1200" kern="1200" dirty="0">
                <a:solidFill>
                  <a:schemeClr val="tx1"/>
                </a:solidFill>
                <a:effectLst/>
                <a:latin typeface="+mn-lt"/>
                <a:ea typeface="+mn-ea"/>
                <a:cs typeface="+mn-cs"/>
              </a:rPr>
              <a:t> Check local ordinances first, as some areas may restrict this kind of open burning.</a:t>
            </a:r>
          </a:p>
          <a:p>
            <a:endParaRPr lang="en-US" dirty="0"/>
          </a:p>
          <a:p>
            <a:r>
              <a:rPr lang="en-US" dirty="0"/>
              <a:t>All photos from </a:t>
            </a:r>
            <a:r>
              <a:rPr lang="en-US" dirty="0" err="1"/>
              <a:t>stock.xchng</a:t>
            </a:r>
            <a:r>
              <a:rPr lang="en-US" dirty="0"/>
              <a:t> (free use)</a:t>
            </a:r>
          </a:p>
        </p:txBody>
      </p:sp>
      <p:sp>
        <p:nvSpPr>
          <p:cNvPr id="4" name="Slide Number Placeholder 3"/>
          <p:cNvSpPr>
            <a:spLocks noGrp="1"/>
          </p:cNvSpPr>
          <p:nvPr>
            <p:ph type="sldNum" sz="quarter" idx="10"/>
          </p:nvPr>
        </p:nvSpPr>
        <p:spPr/>
        <p:txBody>
          <a:bodyPr/>
          <a:lstStyle/>
          <a:p>
            <a:fld id="{7DA627B0-DF65-48E0-A327-19D8DC058BAF}" type="slidenum">
              <a:rPr lang="en-US" smtClean="0"/>
              <a:t>22</a:t>
            </a:fld>
            <a:endParaRPr lang="en-US"/>
          </a:p>
        </p:txBody>
      </p:sp>
    </p:spTree>
    <p:extLst>
      <p:ext uri="{BB962C8B-B14F-4D97-AF65-F5344CB8AC3E}">
        <p14:creationId xmlns:p14="http://schemas.microsoft.com/office/powerpoint/2010/main" val="2587513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State law prohibits the open burning of materials likely to produce toxic emissions, and that includes nearly everything found in household trash. In Kentucky, it is illegal to burn materials such as plastic, plastic-coated paper or cardboard, </a:t>
            </a:r>
            <a:r>
              <a:rPr lang="en-US" dirty="0"/>
              <a:t>garbage containing food</a:t>
            </a:r>
            <a:r>
              <a:rPr lang="en-US" sz="1200" kern="1200" dirty="0">
                <a:solidFill>
                  <a:schemeClr val="tx1"/>
                </a:solidFill>
                <a:effectLst/>
                <a:latin typeface="+mn-lt"/>
                <a:ea typeface="+mn-ea"/>
                <a:cs typeface="+mn-cs"/>
              </a:rPr>
              <a:t> scraps, insulation, Styrofoam, metal and glass, aerosol cans, rubber, painted or stained products, diapers, and clothing.</a:t>
            </a:r>
          </a:p>
          <a:p>
            <a:endParaRPr lang="en-US" dirty="0"/>
          </a:p>
          <a:p>
            <a:r>
              <a:rPr lang="en-US" dirty="0"/>
              <a:t>(Microsoft</a:t>
            </a:r>
            <a:r>
              <a:rPr lang="en-US" baseline="0" dirty="0"/>
              <a:t> Office photo)</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23</a:t>
            </a:fld>
            <a:endParaRPr lang="en-US"/>
          </a:p>
        </p:txBody>
      </p:sp>
    </p:spTree>
    <p:extLst>
      <p:ext uri="{BB962C8B-B14F-4D97-AF65-F5344CB8AC3E}">
        <p14:creationId xmlns:p14="http://schemas.microsoft.com/office/powerpoint/2010/main" val="3693086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What’s in that trash? Heavy metals like lead and cadmium are used in dyes on candy and chip bags, and when burned these metals are released as fine particles into the air. Dioxins and furans are released when plastics are burned, and gases such as </a:t>
            </a:r>
            <a:r>
              <a:rPr lang="en-US" sz="1200" kern="1200" dirty="0" err="1">
                <a:solidFill>
                  <a:schemeClr val="tx1"/>
                </a:solidFill>
                <a:effectLst/>
                <a:latin typeface="+mn-lt"/>
                <a:ea typeface="+mn-ea"/>
                <a:cs typeface="+mn-cs"/>
              </a:rPr>
              <a:t>acrolein</a:t>
            </a:r>
            <a:r>
              <a:rPr lang="en-US" sz="1200" kern="1200" dirty="0">
                <a:solidFill>
                  <a:schemeClr val="tx1"/>
                </a:solidFill>
                <a:effectLst/>
                <a:latin typeface="+mn-lt"/>
                <a:ea typeface="+mn-ea"/>
                <a:cs typeface="+mn-cs"/>
              </a:rPr>
              <a:t> and benzene are released when plastics and Styrofoam are burned. These pollutants can make it hard to breathe, irritate lung tissue, and many are linked to cancer.</a:t>
            </a:r>
          </a:p>
          <a:p>
            <a:endParaRPr lang="en-US" dirty="0"/>
          </a:p>
          <a:p>
            <a:r>
              <a:rPr lang="en-US" dirty="0"/>
              <a:t>(Adobe Stock image)</a:t>
            </a:r>
          </a:p>
        </p:txBody>
      </p:sp>
      <p:sp>
        <p:nvSpPr>
          <p:cNvPr id="4" name="Slide Number Placeholder 3"/>
          <p:cNvSpPr>
            <a:spLocks noGrp="1"/>
          </p:cNvSpPr>
          <p:nvPr>
            <p:ph type="sldNum" sz="quarter" idx="10"/>
          </p:nvPr>
        </p:nvSpPr>
        <p:spPr/>
        <p:txBody>
          <a:bodyPr/>
          <a:lstStyle/>
          <a:p>
            <a:fld id="{7DA627B0-DF65-48E0-A327-19D8DC058BAF}" type="slidenum">
              <a:rPr lang="en-US" smtClean="0"/>
              <a:t>24</a:t>
            </a:fld>
            <a:endParaRPr lang="en-US"/>
          </a:p>
        </p:txBody>
      </p:sp>
    </p:spTree>
    <p:extLst>
      <p:ext uri="{BB962C8B-B14F-4D97-AF65-F5344CB8AC3E}">
        <p14:creationId xmlns:p14="http://schemas.microsoft.com/office/powerpoint/2010/main" val="1469230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State</a:t>
            </a:r>
            <a:r>
              <a:rPr lang="en-US" sz="1200" kern="1200" baseline="0" dirty="0">
                <a:solidFill>
                  <a:schemeClr val="tx1"/>
                </a:solidFill>
                <a:effectLst/>
                <a:latin typeface="+mn-lt"/>
                <a:ea typeface="+mn-ea"/>
                <a:cs typeface="+mn-cs"/>
              </a:rPr>
              <a:t> law prohibits the open burning of t</a:t>
            </a:r>
            <a:r>
              <a:rPr lang="en-US" sz="1200" kern="1200" dirty="0">
                <a:solidFill>
                  <a:schemeClr val="tx1"/>
                </a:solidFill>
                <a:effectLst/>
                <a:latin typeface="+mn-lt"/>
                <a:ea typeface="+mn-ea"/>
                <a:cs typeface="+mn-cs"/>
              </a:rPr>
              <a:t>ires, plastic, rubber, coated or insulated wire, foam insulation, and used oil.</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25</a:t>
            </a:fld>
            <a:endParaRPr lang="en-US"/>
          </a:p>
        </p:txBody>
      </p:sp>
    </p:spTree>
    <p:extLst>
      <p:ext uri="{BB962C8B-B14F-4D97-AF65-F5344CB8AC3E}">
        <p14:creationId xmlns:p14="http://schemas.microsoft.com/office/powerpoint/2010/main" val="1524259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Also prohibited are a wide range of agricultural items, including animal bedding material, muck piles, mulch and hay, treated, stained or painted lumber, fence posts and wood pallets. Burning off old growth from agricultural fields is permitted, provided the agricultural plastic has been removed first.</a:t>
            </a:r>
          </a:p>
          <a:p>
            <a:endParaRPr lang="en-US" dirty="0"/>
          </a:p>
          <a:p>
            <a:r>
              <a:rPr lang="en-US" dirty="0"/>
              <a:t>(Photos: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26</a:t>
            </a:fld>
            <a:endParaRPr lang="en-US"/>
          </a:p>
        </p:txBody>
      </p:sp>
    </p:spTree>
    <p:extLst>
      <p:ext uri="{BB962C8B-B14F-4D97-AF65-F5344CB8AC3E}">
        <p14:creationId xmlns:p14="http://schemas.microsoft.com/office/powerpoint/2010/main" val="1471652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Grass clippings and other yard waste produce excessive smoke and are prohibited</a:t>
            </a:r>
            <a:r>
              <a:rPr lang="en-US" sz="1200" kern="1200" baseline="0" dirty="0">
                <a:solidFill>
                  <a:schemeClr val="tx1"/>
                </a:solidFill>
                <a:effectLst/>
                <a:latin typeface="+mn-lt"/>
                <a:ea typeface="+mn-ea"/>
                <a:cs typeface="+mn-cs"/>
              </a:rPr>
              <a:t> from open burning</a:t>
            </a:r>
            <a:r>
              <a:rPr lang="en-US" sz="1200" kern="1200" dirty="0">
                <a:solidFill>
                  <a:schemeClr val="tx1"/>
                </a:solidFill>
                <a:effectLst/>
                <a:latin typeface="+mn-lt"/>
                <a:ea typeface="+mn-ea"/>
                <a:cs typeface="+mn-cs"/>
              </a:rPr>
              <a:t> in</a:t>
            </a:r>
            <a:r>
              <a:rPr lang="en-US" sz="1200" kern="1200" baseline="0" dirty="0">
                <a:solidFill>
                  <a:schemeClr val="tx1"/>
                </a:solidFill>
                <a:effectLst/>
                <a:latin typeface="+mn-lt"/>
                <a:ea typeface="+mn-ea"/>
                <a:cs typeface="+mn-cs"/>
              </a:rPr>
              <a:t> Kentucky.</a:t>
            </a:r>
            <a:endParaRPr lang="en-US" sz="1200" kern="1200" dirty="0">
              <a:solidFill>
                <a:schemeClr val="tx1"/>
              </a:solidFill>
              <a:effectLst/>
              <a:latin typeface="+mn-lt"/>
              <a:ea typeface="+mn-ea"/>
              <a:cs typeface="+mn-cs"/>
            </a:endParaRPr>
          </a:p>
          <a:p>
            <a:endParaRPr lang="en-US" dirty="0"/>
          </a:p>
          <a:p>
            <a:r>
              <a:rPr lang="en-US" dirty="0"/>
              <a:t>No photo credit</a:t>
            </a:r>
          </a:p>
        </p:txBody>
      </p:sp>
      <p:sp>
        <p:nvSpPr>
          <p:cNvPr id="4" name="Slide Number Placeholder 3"/>
          <p:cNvSpPr>
            <a:spLocks noGrp="1"/>
          </p:cNvSpPr>
          <p:nvPr>
            <p:ph type="sldNum" sz="quarter" idx="10"/>
          </p:nvPr>
        </p:nvSpPr>
        <p:spPr/>
        <p:txBody>
          <a:bodyPr/>
          <a:lstStyle/>
          <a:p>
            <a:fld id="{7DA627B0-DF65-48E0-A327-19D8DC058BAF}" type="slidenum">
              <a:rPr lang="en-US" smtClean="0"/>
              <a:t>27</a:t>
            </a:fld>
            <a:endParaRPr lang="en-US"/>
          </a:p>
        </p:txBody>
      </p:sp>
    </p:spTree>
    <p:extLst>
      <p:ext uri="{BB962C8B-B14F-4D97-AF65-F5344CB8AC3E}">
        <p14:creationId xmlns:p14="http://schemas.microsoft.com/office/powerpoint/2010/main" val="3502914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illegal to burn chemical containers of any size.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stock.xchng</a:t>
            </a:r>
            <a:r>
              <a:rPr lang="en-US" dirty="0"/>
              <a:t>)</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28</a:t>
            </a:fld>
            <a:endParaRPr lang="en-US"/>
          </a:p>
        </p:txBody>
      </p:sp>
    </p:spTree>
    <p:extLst>
      <p:ext uri="{BB962C8B-B14F-4D97-AF65-F5344CB8AC3E}">
        <p14:creationId xmlns:p14="http://schemas.microsoft.com/office/powerpoint/2010/main" val="544770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illegal to dispose of a building or trailer home by burning, unless it is part of an approved fire training sanctioned by the State Fire Commission. Kentucky law does permit a landowner to demolish and bury a building onsite. Contact the Division of Waste Management for more information.</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29</a:t>
            </a:fld>
            <a:endParaRPr lang="en-US"/>
          </a:p>
        </p:txBody>
      </p:sp>
    </p:spTree>
    <p:extLst>
      <p:ext uri="{BB962C8B-B14F-4D97-AF65-F5344CB8AC3E}">
        <p14:creationId xmlns:p14="http://schemas.microsoft.com/office/powerpoint/2010/main" val="8643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presentation, you’ll learn about open burning and its impact on human health; what kinds of open burning are legal or illegal in Kentucky; restrictions on open burning; and how you can spread the word to help keep our air clean and healthy.</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3</a:t>
            </a:fld>
            <a:endParaRPr lang="en-US"/>
          </a:p>
        </p:txBody>
      </p:sp>
    </p:spTree>
    <p:extLst>
      <p:ext uri="{BB962C8B-B14F-4D97-AF65-F5344CB8AC3E}">
        <p14:creationId xmlns:p14="http://schemas.microsoft.com/office/powerpoint/2010/main" val="2326237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Construction and demolition debris may not be disposed of by open burning. These materials may contain asbestos, treated or painted lumber, drywall, shingles, and insulation – all of which emit hazardous pollutants when burned.</a:t>
            </a:r>
            <a:endParaRPr lang="en-US" dirty="0"/>
          </a:p>
          <a:p>
            <a:endParaRPr lang="en-US" dirty="0"/>
          </a:p>
          <a:p>
            <a:r>
              <a:rPr lang="en-US" dirty="0"/>
              <a:t>(Photo:</a:t>
            </a:r>
            <a:r>
              <a:rPr lang="en-US" baseline="0" dirty="0"/>
              <a:t> DAQ FOB)</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30</a:t>
            </a:fld>
            <a:endParaRPr lang="en-US"/>
          </a:p>
        </p:txBody>
      </p:sp>
    </p:spTree>
    <p:extLst>
      <p:ext uri="{BB962C8B-B14F-4D97-AF65-F5344CB8AC3E}">
        <p14:creationId xmlns:p14="http://schemas.microsoft.com/office/powerpoint/2010/main" val="2618250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than natural growth from land clearing, businesses may not dispose of any waste by burning. Waste or debris from private businesses may not be transported for burning elsewhere. For example, a tree trimming service may not burn tree limbs for disposal if they transport tree trimming debris to another location – even private property -- for burning. </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31</a:t>
            </a:fld>
            <a:endParaRPr lang="en-US"/>
          </a:p>
        </p:txBody>
      </p:sp>
    </p:spTree>
    <p:extLst>
      <p:ext uri="{BB962C8B-B14F-4D97-AF65-F5344CB8AC3E}">
        <p14:creationId xmlns:p14="http://schemas.microsoft.com/office/powerpoint/2010/main" val="701044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Occasionally, storms and flooding may generate large amounts of debris from downed trees. When this happens, local governments may choose to coordinate community collection and burning of vegetative storm debris, so long as fire hazard season restrictions are observed and there are no county burn bans in effect for that area. Only vegetative debris – that is, tree limbs and branches – may be burned. Large piles should be divided and burned incrementally over time. Also, be sure to locate burn piles away from areas that could be impacted by smoke. Contact the Division for Air Quality before burning large stockpiles of storm debris.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32</a:t>
            </a:fld>
            <a:endParaRPr lang="en-US"/>
          </a:p>
        </p:txBody>
      </p:sp>
    </p:spTree>
    <p:extLst>
      <p:ext uri="{BB962C8B-B14F-4D97-AF65-F5344CB8AC3E}">
        <p14:creationId xmlns:p14="http://schemas.microsoft.com/office/powerpoint/2010/main" val="1479341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Demolition debris may never be burned – even if it was created by storms or flooding. To reduce the risk from debris containing asbestos, piles like these should be kept wet until they can be disposed of in an approved landfill.</a:t>
            </a:r>
          </a:p>
          <a:p>
            <a:endParaRPr lang="en-US" dirty="0"/>
          </a:p>
          <a:p>
            <a:r>
              <a:rPr lang="en-US" dirty="0"/>
              <a:t>(Photos: KY DEP) </a:t>
            </a:r>
          </a:p>
        </p:txBody>
      </p:sp>
      <p:sp>
        <p:nvSpPr>
          <p:cNvPr id="4" name="Slide Number Placeholder 3"/>
          <p:cNvSpPr>
            <a:spLocks noGrp="1"/>
          </p:cNvSpPr>
          <p:nvPr>
            <p:ph type="sldNum" sz="quarter" idx="10"/>
          </p:nvPr>
        </p:nvSpPr>
        <p:spPr/>
        <p:txBody>
          <a:bodyPr/>
          <a:lstStyle/>
          <a:p>
            <a:fld id="{7DA627B0-DF65-48E0-A327-19D8DC058BAF}" type="slidenum">
              <a:rPr lang="en-US" smtClean="0"/>
              <a:t>33</a:t>
            </a:fld>
            <a:endParaRPr lang="en-US"/>
          </a:p>
        </p:txBody>
      </p:sp>
    </p:spTree>
    <p:extLst>
      <p:ext uri="{BB962C8B-B14F-4D97-AF65-F5344CB8AC3E}">
        <p14:creationId xmlns:p14="http://schemas.microsoft.com/office/powerpoint/2010/main" val="4275058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 burning is further restricted during Fire Hazard Season. From October 1 through December 15, and from February 15 through April 30, burning within 150 feet of any woodland area is allowed only during the evening hours between 6 PM and 6 AM.</a:t>
            </a:r>
          </a:p>
          <a:p>
            <a:endParaRPr lang="en-US" dirty="0"/>
          </a:p>
          <a:p>
            <a:r>
              <a:rPr lang="en-US" dirty="0"/>
              <a:t>Photo from </a:t>
            </a:r>
            <a:r>
              <a:rPr lang="en-US" dirty="0" err="1"/>
              <a:t>stock.xchng</a:t>
            </a:r>
            <a:r>
              <a:rPr lang="en-US" dirty="0"/>
              <a:t> (free use)</a:t>
            </a:r>
          </a:p>
        </p:txBody>
      </p:sp>
      <p:sp>
        <p:nvSpPr>
          <p:cNvPr id="4" name="Slide Number Placeholder 3"/>
          <p:cNvSpPr>
            <a:spLocks noGrp="1"/>
          </p:cNvSpPr>
          <p:nvPr>
            <p:ph type="sldNum" sz="quarter" idx="10"/>
          </p:nvPr>
        </p:nvSpPr>
        <p:spPr/>
        <p:txBody>
          <a:bodyPr/>
          <a:lstStyle/>
          <a:p>
            <a:fld id="{7DA627B0-DF65-48E0-A327-19D8DC058BAF}" type="slidenum">
              <a:rPr lang="en-US" smtClean="0"/>
              <a:t>34</a:t>
            </a:fld>
            <a:endParaRPr lang="en-US"/>
          </a:p>
        </p:txBody>
      </p:sp>
    </p:spTree>
    <p:extLst>
      <p:ext uri="{BB962C8B-B14F-4D97-AF65-F5344CB8AC3E}">
        <p14:creationId xmlns:p14="http://schemas.microsoft.com/office/powerpoint/2010/main" val="2852411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through September is Ozone Season. Warmer weather and sunlight causes pollutants from open burning and other sources to chemically react, forming ground-level ozone pollution.</a:t>
            </a:r>
          </a:p>
        </p:txBody>
      </p:sp>
      <p:sp>
        <p:nvSpPr>
          <p:cNvPr id="4" name="Slide Number Placeholder 3"/>
          <p:cNvSpPr>
            <a:spLocks noGrp="1"/>
          </p:cNvSpPr>
          <p:nvPr>
            <p:ph type="sldNum" sz="quarter" idx="5"/>
          </p:nvPr>
        </p:nvSpPr>
        <p:spPr/>
        <p:txBody>
          <a:bodyPr/>
          <a:lstStyle/>
          <a:p>
            <a:fld id="{7DA627B0-DF65-48E0-A327-19D8DC058BAF}" type="slidenum">
              <a:rPr lang="en-US" smtClean="0"/>
              <a:t>35</a:t>
            </a:fld>
            <a:endParaRPr lang="en-US"/>
          </a:p>
        </p:txBody>
      </p:sp>
    </p:spTree>
    <p:extLst>
      <p:ext uri="{BB962C8B-B14F-4D97-AF65-F5344CB8AC3E}">
        <p14:creationId xmlns:p14="http://schemas.microsoft.com/office/powerpoint/2010/main" val="3646866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Ozone season means additional open burning restrictions for certain counties. From May 1 through September 30, no open burning for land clearing is permitted in Boone, Boyd, Bullitt, Campbell, Jefferson, Kenton, Oldham, and portions of Lawrence county.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the restrictions for these counties? These counties are – or were at sometime in the past – designated non-attainment for ozone or particulate matter because</a:t>
            </a:r>
            <a:r>
              <a:rPr lang="en-US" sz="1200" kern="1200" baseline="0" dirty="0">
                <a:solidFill>
                  <a:schemeClr val="tx1"/>
                </a:solidFill>
                <a:effectLst/>
                <a:latin typeface="+mn-lt"/>
                <a:ea typeface="+mn-ea"/>
                <a:cs typeface="+mn-cs"/>
              </a:rPr>
              <a:t> their pollution levels exceeded those permitted by the Clean Air Act. Once you get that designation, the Clean Air Act requires counties to take extra measures to ensure they don’t exceed those pollution levels ever again – and that includes restricting open burning during ozone season. </a:t>
            </a:r>
            <a:endParaRPr lang="en-US" sz="1200" kern="1200" dirty="0">
              <a:solidFill>
                <a:schemeClr val="tx1"/>
              </a:solidFill>
              <a:effectLst/>
              <a:latin typeface="+mn-lt"/>
              <a:ea typeface="+mn-ea"/>
              <a:cs typeface="+mn-cs"/>
            </a:endParaRPr>
          </a:p>
          <a:p>
            <a:endParaRPr lang="en-US" dirty="0"/>
          </a:p>
          <a:p>
            <a:r>
              <a:rPr lang="en-US" dirty="0"/>
              <a:t>Photos:</a:t>
            </a:r>
            <a:r>
              <a:rPr lang="en-US" baseline="0" dirty="0"/>
              <a:t> DAQ FOB (top), </a:t>
            </a:r>
            <a:r>
              <a:rPr lang="en-US" baseline="0" dirty="0" err="1"/>
              <a:t>stock.xchng</a:t>
            </a:r>
            <a:r>
              <a:rPr lang="en-US" baseline="0" dirty="0"/>
              <a:t> (bottom)</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36</a:t>
            </a:fld>
            <a:endParaRPr lang="en-US"/>
          </a:p>
        </p:txBody>
      </p:sp>
    </p:spTree>
    <p:extLst>
      <p:ext uri="{BB962C8B-B14F-4D97-AF65-F5344CB8AC3E}">
        <p14:creationId xmlns:p14="http://schemas.microsoft.com/office/powerpoint/2010/main" val="2645040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times of extreme risk of wildfire, the governor or a county judge executive may declare a county-wide burn ban. The Division of Forestry tracks known county burn bans on a special web page. A declared county burn ban temporarily prohibits most or all outdoor burning.</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37</a:t>
            </a:fld>
            <a:endParaRPr lang="en-US"/>
          </a:p>
        </p:txBody>
      </p:sp>
    </p:spTree>
    <p:extLst>
      <p:ext uri="{BB962C8B-B14F-4D97-AF65-F5344CB8AC3E}">
        <p14:creationId xmlns:p14="http://schemas.microsoft.com/office/powerpoint/2010/main" val="2012020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Kentucky state regulation, illegal burning could result in fines of up to $25,000 per day per violation.</a:t>
            </a:r>
          </a:p>
          <a:p>
            <a:endParaRPr lang="en-US" dirty="0"/>
          </a:p>
          <a:p>
            <a:r>
              <a:rPr lang="en-US" dirty="0"/>
              <a:t>(Adobe</a:t>
            </a:r>
            <a:r>
              <a:rPr lang="en-US" baseline="0" dirty="0"/>
              <a:t> Stock image)</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38</a:t>
            </a:fld>
            <a:endParaRPr lang="en-US"/>
          </a:p>
        </p:txBody>
      </p:sp>
    </p:spTree>
    <p:extLst>
      <p:ext uri="{BB962C8B-B14F-4D97-AF65-F5344CB8AC3E}">
        <p14:creationId xmlns:p14="http://schemas.microsoft.com/office/powerpoint/2010/main" val="3264151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to make an air pollution or open burning complaint. You can email burnlaw@ky.gov with details, including an address where the issue is occurring. You can visit our open burning web page at eec.ky.gov/burn. This page contains information, links and phone numbers for registering your complaint. You can always reach out to your regional air quality field office – these offices are listed on the back our open burning brochure. Our preferred way of receiving complaints is through a new, online complaints form. Let’s try it out – point your phone at the QR code and see where it takes you.</a:t>
            </a:r>
          </a:p>
          <a:p>
            <a:r>
              <a:rPr lang="en-US" dirty="0"/>
              <a:t>Once you get to the site, you will need to hit the plus sign to get the form to load. Here, you will enter as much information as possible to help our field inspectors investigate your complaint. Complaints can be made anonymously, but at the very least, we need a street address in order to respond.</a:t>
            </a:r>
          </a:p>
        </p:txBody>
      </p:sp>
      <p:sp>
        <p:nvSpPr>
          <p:cNvPr id="4" name="Slide Number Placeholder 3"/>
          <p:cNvSpPr>
            <a:spLocks noGrp="1"/>
          </p:cNvSpPr>
          <p:nvPr>
            <p:ph type="sldNum" sz="quarter" idx="5"/>
          </p:nvPr>
        </p:nvSpPr>
        <p:spPr/>
        <p:txBody>
          <a:bodyPr/>
          <a:lstStyle/>
          <a:p>
            <a:fld id="{7DA627B0-DF65-48E0-A327-19D8DC058BAF}" type="slidenum">
              <a:rPr lang="en-US" smtClean="0"/>
              <a:t>39</a:t>
            </a:fld>
            <a:endParaRPr lang="en-US"/>
          </a:p>
        </p:txBody>
      </p:sp>
    </p:spTree>
    <p:extLst>
      <p:ext uri="{BB962C8B-B14F-4D97-AF65-F5344CB8AC3E}">
        <p14:creationId xmlns:p14="http://schemas.microsoft.com/office/powerpoint/2010/main" val="286253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when we talk about open burning, we’re really talking about outdoor burning with no chimney, no burn chamber and no air pollution control devices. Open burning may occur on the ground or in a burn barrel. Because it is done outdoors in the open air, open burning is typically a low-temperature, high smoke activity that can seriously impact air quality. That’s why open burning is regulated in the Commonwealth of Kentucky.</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4</a:t>
            </a:fld>
            <a:endParaRPr lang="en-US"/>
          </a:p>
        </p:txBody>
      </p:sp>
    </p:spTree>
    <p:extLst>
      <p:ext uri="{BB962C8B-B14F-4D97-AF65-F5344CB8AC3E}">
        <p14:creationId xmlns:p14="http://schemas.microsoft.com/office/powerpoint/2010/main" val="2718129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we respond to open burning complaints? For us to investigate, a complaint must include a physical address or GPS coordinates where the burning has taken place. An air quality inspector generally visits the site within 3 to 5 working days to inspect the burn site and determine whether the activity was legal or illegal. Depending on the outcome of the investigation, a letter of warning or notice of violation may be issued. These typically contain requirements for the burning to stop and the burn site to be cleaned up. Serious and/or repeat offenders may be referred to the Division of Enforcement for further action. It is not necessary for an inspector to witness the actual burn; debris from ash and burn piles can provide evidence for the investigation.</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40</a:t>
            </a:fld>
            <a:endParaRPr lang="en-US"/>
          </a:p>
        </p:txBody>
      </p:sp>
    </p:spTree>
    <p:extLst>
      <p:ext uri="{BB962C8B-B14F-4D97-AF65-F5344CB8AC3E}">
        <p14:creationId xmlns:p14="http://schemas.microsoft.com/office/powerpoint/2010/main" val="181528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Division for Air Quality has regional offices in Ashland, Bowling Green, Florence, Frankfort, Hazard, London, Owensboro, and Paducah. Each of the regional offices handles air quality complaints for a cluster of Kentucky counties surrounding these cities. </a:t>
            </a:r>
            <a:r>
              <a:rPr lang="en-US" sz="1200" kern="1200">
                <a:solidFill>
                  <a:schemeClr val="tx1"/>
                </a:solidFill>
                <a:effectLst/>
                <a:latin typeface="+mn-lt"/>
                <a:ea typeface="+mn-ea"/>
                <a:cs typeface="+mn-cs"/>
              </a:rPr>
              <a:t>Louisville Metro </a:t>
            </a:r>
            <a:r>
              <a:rPr lang="en-US" sz="1200" kern="1200" dirty="0">
                <a:solidFill>
                  <a:schemeClr val="tx1"/>
                </a:solidFill>
                <a:effectLst/>
                <a:latin typeface="+mn-lt"/>
                <a:ea typeface="+mn-ea"/>
                <a:cs typeface="+mn-cs"/>
              </a:rPr>
              <a:t>has its own air pollution control district.</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41</a:t>
            </a:fld>
            <a:endParaRPr lang="en-US"/>
          </a:p>
        </p:txBody>
      </p:sp>
    </p:spTree>
    <p:extLst>
      <p:ext uri="{BB962C8B-B14F-4D97-AF65-F5344CB8AC3E}">
        <p14:creationId xmlns:p14="http://schemas.microsoft.com/office/powerpoint/2010/main" val="402417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help others learn before they burn by sharing Division for Air Quality posters and brochures in your community. Email your request for brochures or posters to </a:t>
            </a:r>
            <a:r>
              <a:rPr lang="en-US" sz="1200" u="sng" kern="1200" dirty="0">
                <a:solidFill>
                  <a:schemeClr val="tx1"/>
                </a:solidFill>
                <a:effectLst/>
                <a:latin typeface="+mn-lt"/>
                <a:ea typeface="+mn-ea"/>
                <a:cs typeface="+mn-cs"/>
                <a:hlinkClick r:id="rId3"/>
              </a:rPr>
              <a:t>burnlaw@ky.gov</a:t>
            </a:r>
            <a:r>
              <a:rPr lang="en-US" sz="1200" kern="1200" dirty="0">
                <a:solidFill>
                  <a:schemeClr val="tx1"/>
                </a:solidFill>
                <a:effectLst/>
                <a:latin typeface="+mn-lt"/>
                <a:ea typeface="+mn-ea"/>
                <a:cs typeface="+mn-cs"/>
              </a:rPr>
              <a:t> and we’ll put them in the mail for you. You can also use this email to ask questions or report a complaint.</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42</a:t>
            </a:fld>
            <a:endParaRPr lang="en-US"/>
          </a:p>
        </p:txBody>
      </p:sp>
    </p:spTree>
    <p:extLst>
      <p:ext uri="{BB962C8B-B14F-4D97-AF65-F5344CB8AC3E}">
        <p14:creationId xmlns:p14="http://schemas.microsoft.com/office/powerpoint/2010/main" val="338138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Kentucky Division for Air Quality’s main offices are located at 300 Sower Boulevard, Frankfort Kentucky, 40601, and our main phone number is 502-564-3999. Need more information about open burning? Email us at </a:t>
            </a:r>
            <a:r>
              <a:rPr lang="en-US" sz="1200" u="sng" kern="1200" dirty="0">
                <a:solidFill>
                  <a:schemeClr val="tx1"/>
                </a:solidFill>
                <a:effectLst/>
                <a:latin typeface="+mn-lt"/>
                <a:ea typeface="+mn-ea"/>
                <a:cs typeface="+mn-cs"/>
                <a:hlinkClick r:id="rId3"/>
              </a:rPr>
              <a:t>burnlaw@ky.gov</a:t>
            </a:r>
            <a:r>
              <a:rPr lang="en-US" sz="1200" kern="1200" dirty="0">
                <a:solidFill>
                  <a:schemeClr val="tx1"/>
                </a:solidFill>
                <a:effectLst/>
                <a:latin typeface="+mn-lt"/>
                <a:ea typeface="+mn-ea"/>
                <a:cs typeface="+mn-cs"/>
              </a:rPr>
              <a:t> or call 502-782-6592. </a:t>
            </a:r>
            <a:r>
              <a:rPr lang="en-US" sz="1200" kern="1200">
                <a:solidFill>
                  <a:schemeClr val="tx1"/>
                </a:solidFill>
                <a:effectLst/>
                <a:latin typeface="+mn-lt"/>
                <a:ea typeface="+mn-ea"/>
                <a:cs typeface="+mn-cs"/>
              </a:rPr>
              <a:t>Thanks for watching this presentation.</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43</a:t>
            </a:fld>
            <a:endParaRPr lang="en-US"/>
          </a:p>
        </p:txBody>
      </p:sp>
    </p:spTree>
    <p:extLst>
      <p:ext uri="{BB962C8B-B14F-4D97-AF65-F5344CB8AC3E}">
        <p14:creationId xmlns:p14="http://schemas.microsoft.com/office/powerpoint/2010/main" val="157388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is about Kentucky’s state open burning regulation. If you live in the Louisville Metro area, you should check with the Louisville Metro Air Pollution Control District for information about additional restrictions to open burning in Jefferson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Adobe Stock image)</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5</a:t>
            </a:fld>
            <a:endParaRPr lang="en-US"/>
          </a:p>
        </p:txBody>
      </p:sp>
    </p:spTree>
    <p:extLst>
      <p:ext uri="{BB962C8B-B14F-4D97-AF65-F5344CB8AC3E}">
        <p14:creationId xmlns:p14="http://schemas.microsoft.com/office/powerpoint/2010/main" val="11730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be concerned about open burning? According to the Division of Forestry, approximately 35 to 40 percent of Kentucky wildfires are caused by open burning.</a:t>
            </a:r>
          </a:p>
          <a:p>
            <a:endParaRPr lang="en-US" dirty="0"/>
          </a:p>
          <a:p>
            <a:r>
              <a:rPr lang="en-US" dirty="0"/>
              <a:t>(Photo: Microsoft Office)</a:t>
            </a:r>
          </a:p>
        </p:txBody>
      </p:sp>
      <p:sp>
        <p:nvSpPr>
          <p:cNvPr id="4" name="Slide Number Placeholder 3"/>
          <p:cNvSpPr>
            <a:spLocks noGrp="1"/>
          </p:cNvSpPr>
          <p:nvPr>
            <p:ph type="sldNum" sz="quarter" idx="10"/>
          </p:nvPr>
        </p:nvSpPr>
        <p:spPr/>
        <p:txBody>
          <a:bodyPr/>
          <a:lstStyle/>
          <a:p>
            <a:fld id="{7DA627B0-DF65-48E0-A327-19D8DC058BAF}" type="slidenum">
              <a:rPr lang="en-US" smtClean="0"/>
              <a:t>6</a:t>
            </a:fld>
            <a:endParaRPr lang="en-US"/>
          </a:p>
        </p:txBody>
      </p:sp>
    </p:spTree>
    <p:extLst>
      <p:ext uri="{BB962C8B-B14F-4D97-AF65-F5344CB8AC3E}">
        <p14:creationId xmlns:p14="http://schemas.microsoft.com/office/powerpoint/2010/main" val="295378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 burning floods the air with pollutants – and those pollutants can travel far beyond the location where the burning is happening. It adds to the burden of pollution from other sources, such as wildfires and transportation. It can make it harder for areas to meet air quality standards. And unlike a stationary source with a smokestack, it is nearly impossible to control the smoke from open burning.</a:t>
            </a:r>
          </a:p>
          <a:p>
            <a:endParaRPr lang="en-US" dirty="0"/>
          </a:p>
          <a:p>
            <a:r>
              <a:rPr lang="en-US" dirty="0"/>
              <a:t>(Adobe Stock images)</a:t>
            </a:r>
          </a:p>
        </p:txBody>
      </p:sp>
      <p:sp>
        <p:nvSpPr>
          <p:cNvPr id="4" name="Slide Number Placeholder 3"/>
          <p:cNvSpPr>
            <a:spLocks noGrp="1"/>
          </p:cNvSpPr>
          <p:nvPr>
            <p:ph type="sldNum" sz="quarter" idx="10"/>
          </p:nvPr>
        </p:nvSpPr>
        <p:spPr/>
        <p:txBody>
          <a:bodyPr/>
          <a:lstStyle/>
          <a:p>
            <a:fld id="{7DA627B0-DF65-48E0-A327-19D8DC058BAF}" type="slidenum">
              <a:rPr lang="en-US" smtClean="0"/>
              <a:t>7</a:t>
            </a:fld>
            <a:endParaRPr lang="en-US"/>
          </a:p>
        </p:txBody>
      </p:sp>
    </p:spTree>
    <p:extLst>
      <p:ext uri="{BB962C8B-B14F-4D97-AF65-F5344CB8AC3E}">
        <p14:creationId xmlns:p14="http://schemas.microsoft.com/office/powerpoint/2010/main" val="305023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 burning pollutes more than just the air. Smoke from open burning contains heavy metals and chemicals that settle out of the air and onto surrounding soil and water, where they can accumulate in plants and animals. The ashes from open burning are another pollution source, especially when it rains, as chemicals and heavy metals get washed into groundwater and streams.</a:t>
            </a:r>
          </a:p>
          <a:p>
            <a:r>
              <a:rPr lang="en-US" dirty="0"/>
              <a:t> </a:t>
            </a:r>
          </a:p>
          <a:p>
            <a:r>
              <a:rPr lang="en-US" dirty="0"/>
              <a:t>(Photo: DAQ FOB)</a:t>
            </a:r>
          </a:p>
        </p:txBody>
      </p:sp>
      <p:sp>
        <p:nvSpPr>
          <p:cNvPr id="4" name="Slide Number Placeholder 3"/>
          <p:cNvSpPr>
            <a:spLocks noGrp="1"/>
          </p:cNvSpPr>
          <p:nvPr>
            <p:ph type="sldNum" sz="quarter" idx="5"/>
          </p:nvPr>
        </p:nvSpPr>
        <p:spPr/>
        <p:txBody>
          <a:bodyPr/>
          <a:lstStyle/>
          <a:p>
            <a:fld id="{7DA627B0-DF65-48E0-A327-19D8DC058BAF}" type="slidenum">
              <a:rPr lang="en-US" smtClean="0"/>
              <a:t>8</a:t>
            </a:fld>
            <a:endParaRPr lang="en-US"/>
          </a:p>
        </p:txBody>
      </p:sp>
    </p:spTree>
    <p:extLst>
      <p:ext uri="{BB962C8B-B14F-4D97-AF65-F5344CB8AC3E}">
        <p14:creationId xmlns:p14="http://schemas.microsoft.com/office/powerpoint/2010/main" val="198742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human health is our biggest concern. Smoke from open burning makes it harder to breathe, can trigger asthma attacks, and worsen existing heart and lung problems. Children, the elderly, and those with pre-existing health problems are especially vulnerable.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dirty="0"/>
              <a:t>(Adobe Stock image)</a:t>
            </a:r>
          </a:p>
        </p:txBody>
      </p:sp>
      <p:sp>
        <p:nvSpPr>
          <p:cNvPr id="4" name="Slide Number Placeholder 3"/>
          <p:cNvSpPr>
            <a:spLocks noGrp="1"/>
          </p:cNvSpPr>
          <p:nvPr>
            <p:ph type="sldNum" sz="quarter" idx="5"/>
          </p:nvPr>
        </p:nvSpPr>
        <p:spPr/>
        <p:txBody>
          <a:bodyPr/>
          <a:lstStyle/>
          <a:p>
            <a:fld id="{7DA627B0-DF65-48E0-A327-19D8DC058BAF}" type="slidenum">
              <a:rPr lang="en-US" smtClean="0"/>
              <a:t>9</a:t>
            </a:fld>
            <a:endParaRPr lang="en-US"/>
          </a:p>
        </p:txBody>
      </p:sp>
    </p:spTree>
    <p:extLst>
      <p:ext uri="{BB962C8B-B14F-4D97-AF65-F5344CB8AC3E}">
        <p14:creationId xmlns:p14="http://schemas.microsoft.com/office/powerpoint/2010/main" val="34361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77CC3403-3C8A-41D2-83E5-5416EAE25866}"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282134-0CEB-4D28-A24E-1A4EC3B67BD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A4EE36-2529-41BF-8C63-40CAE9064A9A}"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9C6964-6867-43C0-B051-72527F87791D}"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4FD2C1-516B-4A42-8F0E-898073D9D75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F4F71A-AC78-4AE4-A582-EEBEE5767507}"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6817625-7D79-4A34-B411-B24A08F820C2}"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724F86BA-8BAF-4A8C-8BCB-DBF83143F9A8}"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2CEE26E-C819-4928-A878-7E7DB97E4E9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56448" y="6422064"/>
            <a:ext cx="762000" cy="365125"/>
          </a:xfrm>
        </p:spPr>
        <p:txBody>
          <a:bodyPr/>
          <a:lstStyle/>
          <a:p>
            <a:pPr>
              <a:defRPr/>
            </a:pPr>
            <a:fld id="{D66C6857-AA7C-4C64-AA5A-F2613F5F98EA}"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25BE0E2-5BD4-4AC2-832A-B0A7E1924470}"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04271D1C-2C27-4B57-BC71-0E02425E9231}"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mailto:burnlaw@ky.gov"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mailto:burnlaw@ky.gov"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mailto:burnlaw@ky.go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ouisvilleky.gov/government/air-pollution-control-district"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418A-731E-DC4C-9649-4244BC360AFF}"/>
              </a:ext>
            </a:extLst>
          </p:cNvPr>
          <p:cNvSpPr>
            <a:spLocks noGrp="1"/>
          </p:cNvSpPr>
          <p:nvPr>
            <p:ph type="title"/>
          </p:nvPr>
        </p:nvSpPr>
        <p:spPr>
          <a:xfrm>
            <a:off x="457200" y="274638"/>
            <a:ext cx="8534400" cy="1143000"/>
          </a:xfrm>
        </p:spPr>
        <p:txBody>
          <a:bodyPr>
            <a:normAutofit fontScale="90000"/>
          </a:bodyPr>
          <a:lstStyle/>
          <a:p>
            <a:pPr algn="r"/>
            <a:r>
              <a:rPr lang="en-US" sz="6000" b="1" dirty="0">
                <a:solidFill>
                  <a:schemeClr val="accent2">
                    <a:lumMod val="40000"/>
                    <a:lumOff val="60000"/>
                  </a:schemeClr>
                </a:solidFill>
                <a:effectLst>
                  <a:outerShdw blurRad="38100" dist="38100" dir="2700000" algn="tl">
                    <a:srgbClr val="000000">
                      <a:alpha val="43137"/>
                    </a:srgbClr>
                  </a:outerShdw>
                </a:effectLst>
                <a:latin typeface="+mn-lt"/>
                <a:cs typeface="Arial" pitchFamily="34" charset="0"/>
              </a:rPr>
              <a:t>Learn</a:t>
            </a:r>
            <a:r>
              <a:rPr lang="en-US" sz="6000" b="1" i="1" dirty="0">
                <a:solidFill>
                  <a:schemeClr val="accent2">
                    <a:lumMod val="40000"/>
                    <a:lumOff val="60000"/>
                  </a:schemeClr>
                </a:solidFill>
                <a:effectLst>
                  <a:outerShdw blurRad="38100" dist="38100" dir="2700000" algn="tl">
                    <a:srgbClr val="000000">
                      <a:alpha val="43137"/>
                    </a:srgbClr>
                  </a:outerShdw>
                </a:effectLst>
                <a:latin typeface="+mn-lt"/>
                <a:cs typeface="Arial" pitchFamily="34" charset="0"/>
              </a:rPr>
              <a:t> Before </a:t>
            </a:r>
            <a:r>
              <a:rPr lang="en-US" sz="6000" b="1" dirty="0">
                <a:solidFill>
                  <a:schemeClr val="accent2">
                    <a:lumMod val="40000"/>
                    <a:lumOff val="60000"/>
                  </a:schemeClr>
                </a:solidFill>
                <a:effectLst>
                  <a:outerShdw blurRad="38100" dist="38100" dir="2700000" algn="tl">
                    <a:srgbClr val="000000">
                      <a:alpha val="43137"/>
                    </a:srgbClr>
                  </a:outerShdw>
                </a:effectLst>
                <a:latin typeface="+mn-lt"/>
                <a:cs typeface="Arial" pitchFamily="34" charset="0"/>
              </a:rPr>
              <a:t>You Burn</a:t>
            </a:r>
            <a:br>
              <a:rPr lang="en-US" sz="4800" b="1" dirty="0">
                <a:solidFill>
                  <a:schemeClr val="accent2">
                    <a:lumMod val="40000"/>
                    <a:lumOff val="60000"/>
                  </a:schemeClr>
                </a:solidFill>
                <a:effectLst>
                  <a:outerShdw blurRad="38100" dist="38100" dir="2700000" algn="tl">
                    <a:srgbClr val="000000">
                      <a:alpha val="43137"/>
                    </a:srgbClr>
                  </a:outerShdw>
                </a:effectLst>
                <a:cs typeface="Arial" pitchFamily="34" charset="0"/>
              </a:rPr>
            </a:br>
            <a:endParaRPr lang="en-US" dirty="0"/>
          </a:p>
        </p:txBody>
      </p:sp>
      <p:sp>
        <p:nvSpPr>
          <p:cNvPr id="3" name="Text Box 8">
            <a:extLst>
              <a:ext uri="{FF2B5EF4-FFF2-40B4-BE49-F238E27FC236}">
                <a16:creationId xmlns:a16="http://schemas.microsoft.com/office/drawing/2014/main" id="{2439413E-4C98-CF46-A698-F9B6C69C1245}"/>
              </a:ext>
            </a:extLst>
          </p:cNvPr>
          <p:cNvSpPr txBox="1">
            <a:spLocks noChangeArrowheads="1"/>
          </p:cNvSpPr>
          <p:nvPr/>
        </p:nvSpPr>
        <p:spPr bwMode="auto">
          <a:xfrm>
            <a:off x="1219200" y="846138"/>
            <a:ext cx="7772400" cy="584200"/>
          </a:xfrm>
          <a:prstGeom prst="rect">
            <a:avLst/>
          </a:prstGeom>
          <a:noFill/>
          <a:ln w="9525">
            <a:noFill/>
            <a:miter lim="800000"/>
            <a:headEnd/>
            <a:tailEnd/>
          </a:ln>
          <a:effectLst/>
        </p:spPr>
        <p:txBody>
          <a:bodyPr>
            <a:spAutoFit/>
          </a:bodyPr>
          <a:lstStyle/>
          <a:p>
            <a:pPr algn="r">
              <a:defRPr/>
            </a:pPr>
            <a:r>
              <a:rPr lang="en-US" sz="3200" dirty="0">
                <a:effectLst>
                  <a:outerShdw blurRad="38100" dist="38100" dir="2700000" algn="tl">
                    <a:srgbClr val="000000"/>
                  </a:outerShdw>
                </a:effectLst>
                <a:latin typeface="+mn-lt"/>
              </a:rPr>
              <a:t>Kentucky Division for Air Quality </a:t>
            </a:r>
          </a:p>
        </p:txBody>
      </p:sp>
      <p:pic>
        <p:nvPicPr>
          <p:cNvPr id="4" name="Picture 3" descr="Division for Air Quality Logo">
            <a:extLst>
              <a:ext uri="{FF2B5EF4-FFF2-40B4-BE49-F238E27FC236}">
                <a16:creationId xmlns:a16="http://schemas.microsoft.com/office/drawing/2014/main" id="{D7E35A2A-8928-8A40-8486-7E9C188C1291}"/>
              </a:ext>
            </a:extLst>
          </p:cNvPr>
          <p:cNvPicPr>
            <a:picLocks noChangeAspect="1"/>
          </p:cNvPicPr>
          <p:nvPr/>
        </p:nvPicPr>
        <p:blipFill>
          <a:blip r:embed="rId3" cstate="print"/>
          <a:stretch>
            <a:fillRect/>
          </a:stretch>
        </p:blipFill>
        <p:spPr>
          <a:xfrm>
            <a:off x="393700" y="5158489"/>
            <a:ext cx="2458869" cy="1143000"/>
          </a:xfrm>
          <a:prstGeom prst="rect">
            <a:avLst/>
          </a:prstGeom>
        </p:spPr>
      </p:pic>
      <p:pic>
        <p:nvPicPr>
          <p:cNvPr id="9" name="Content Placeholder 8" descr="A pile of tires burns in an illegal outdoor burn pile">
            <a:extLst>
              <a:ext uri="{FF2B5EF4-FFF2-40B4-BE49-F238E27FC236}">
                <a16:creationId xmlns:a16="http://schemas.microsoft.com/office/drawing/2014/main" id="{0F55A5CF-A4E1-9E49-A217-707A8AF82B6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501" t="-336" r="20660" b="19843"/>
          <a:stretch/>
        </p:blipFill>
        <p:spPr>
          <a:xfrm>
            <a:off x="3729484" y="1804960"/>
            <a:ext cx="4957315" cy="4467281"/>
          </a:xfrm>
          <a:prstGeom prst="rect">
            <a:avLst/>
          </a:prstGeom>
        </p:spPr>
      </p:pic>
    </p:spTree>
    <p:extLst>
      <p:ext uri="{BB962C8B-B14F-4D97-AF65-F5344CB8AC3E}">
        <p14:creationId xmlns:p14="http://schemas.microsoft.com/office/powerpoint/2010/main" val="1464522265"/>
      </p:ext>
    </p:extLst>
  </p:cSld>
  <p:clrMapOvr>
    <a:masterClrMapping/>
  </p:clrMapOvr>
  <mc:AlternateContent xmlns:mc="http://schemas.openxmlformats.org/markup-compatibility/2006" xmlns:p14="http://schemas.microsoft.com/office/powerpoint/2010/main">
    <mc:Choice Requires="p14">
      <p:transition spd="med" p14:dur="700" advTm="7239">
        <p:fade/>
      </p:transition>
    </mc:Choice>
    <mc:Fallback xmlns="">
      <p:transition spd="med" advTm="723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8" name="Picture 4" descr="A smouldering burn barr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64398"/>
            <a:ext cx="3276600" cy="489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p:cNvSpPr>
            <a:spLocks noGrp="1"/>
          </p:cNvSpPr>
          <p:nvPr>
            <p:ph idx="1"/>
          </p:nvPr>
        </p:nvSpPr>
        <p:spPr>
          <a:xfrm>
            <a:off x="457200" y="1817249"/>
            <a:ext cx="8229600" cy="4389438"/>
          </a:xfrm>
        </p:spPr>
        <p:txBody>
          <a:bodyPr>
            <a:normAutofit/>
          </a:bodyPr>
          <a:lstStyle/>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Dioxins</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PFAS</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Benzene</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Arsenic</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Carbon monoxide</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Lead</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Mercury</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Hydrogen chloride</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Hydrogen cyanide</a:t>
            </a:r>
          </a:p>
          <a:p>
            <a:pPr eaLnBrk="1" hangingPunct="1">
              <a:defRPr/>
            </a:pPr>
            <a:endParaRPr lang="en-US" dirty="0"/>
          </a:p>
        </p:txBody>
      </p:sp>
      <p:sp>
        <p:nvSpPr>
          <p:cNvPr id="6146" name="Title 1"/>
          <p:cNvSpPr>
            <a:spLocks noGrp="1"/>
          </p:cNvSpPr>
          <p:nvPr>
            <p:ph type="title"/>
          </p:nvPr>
        </p:nvSpPr>
        <p:spPr/>
        <p:txBody>
          <a:bodyPr/>
          <a:lstStyle/>
          <a:p>
            <a:pPr eaLnBrk="1" hangingPunct="1">
              <a:defRPr/>
            </a:pPr>
            <a:r>
              <a:rPr lang="en-US" dirty="0">
                <a:solidFill>
                  <a:schemeClr val="accent2">
                    <a:lumMod val="40000"/>
                    <a:lumOff val="60000"/>
                  </a:schemeClr>
                </a:solidFill>
                <a:effectLst>
                  <a:outerShdw blurRad="38100" dist="38100" dir="2700000" algn="tl">
                    <a:srgbClr val="000000">
                      <a:alpha val="43137"/>
                    </a:srgbClr>
                  </a:outerShdw>
                </a:effectLst>
                <a:latin typeface="Arial" pitchFamily="34" charset="0"/>
                <a:cs typeface="Arial" pitchFamily="34" charset="0"/>
              </a:rPr>
              <a:t>Where there’s smoke …</a:t>
            </a:r>
          </a:p>
        </p:txBody>
      </p:sp>
    </p:spTree>
    <p:custDataLst>
      <p:tags r:id="rId1"/>
    </p:custDataLst>
    <p:extLst>
      <p:ext uri="{BB962C8B-B14F-4D97-AF65-F5344CB8AC3E}">
        <p14:creationId xmlns:p14="http://schemas.microsoft.com/office/powerpoint/2010/main" val="909941383"/>
      </p:ext>
    </p:extLst>
  </p:cSld>
  <p:clrMapOvr>
    <a:masterClrMapping/>
  </p:clrMapOvr>
  <mc:AlternateContent xmlns:mc="http://schemas.openxmlformats.org/markup-compatibility/2006" xmlns:p14="http://schemas.microsoft.com/office/powerpoint/2010/main">
    <mc:Choice Requires="p14">
      <p:transition spd="med" p14:dur="700" advTm="16248">
        <p:fade/>
      </p:transition>
    </mc:Choice>
    <mc:Fallback xmlns="">
      <p:transition spd="med" advTm="162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fade">
                                      <p:cBhvr>
                                        <p:cTn id="11" dur="500"/>
                                        <p:tgtEl>
                                          <p:spTgt spid="6147">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fade">
                                      <p:cBhvr>
                                        <p:cTn id="15" dur="500"/>
                                        <p:tgtEl>
                                          <p:spTgt spid="6147">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fade">
                                      <p:cBhvr>
                                        <p:cTn id="19" dur="500"/>
                                        <p:tgtEl>
                                          <p:spTgt spid="6147">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fade">
                                      <p:cBhvr>
                                        <p:cTn id="23" dur="500"/>
                                        <p:tgtEl>
                                          <p:spTgt spid="6147">
                                            <p:txEl>
                                              <p:pRg st="4" end="4"/>
                                            </p:txEl>
                                          </p:spTgt>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fade">
                                      <p:cBhvr>
                                        <p:cTn id="27" dur="500"/>
                                        <p:tgtEl>
                                          <p:spTgt spid="6147">
                                            <p:txEl>
                                              <p:pRg st="5" end="5"/>
                                            </p:txEl>
                                          </p:spTgt>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6147">
                                            <p:txEl>
                                              <p:pRg st="6" end="6"/>
                                            </p:txEl>
                                          </p:spTgt>
                                        </p:tgtEl>
                                        <p:attrNameLst>
                                          <p:attrName>style.visibility</p:attrName>
                                        </p:attrNameLst>
                                      </p:cBhvr>
                                      <p:to>
                                        <p:strVal val="visible"/>
                                      </p:to>
                                    </p:set>
                                    <p:animEffect transition="in" filter="fade">
                                      <p:cBhvr>
                                        <p:cTn id="31" dur="500"/>
                                        <p:tgtEl>
                                          <p:spTgt spid="6147">
                                            <p:txEl>
                                              <p:pRg st="6" end="6"/>
                                            </p:txEl>
                                          </p:spTgt>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6147">
                                            <p:txEl>
                                              <p:pRg st="7" end="7"/>
                                            </p:txEl>
                                          </p:spTgt>
                                        </p:tgtEl>
                                        <p:attrNameLst>
                                          <p:attrName>style.visibility</p:attrName>
                                        </p:attrNameLst>
                                      </p:cBhvr>
                                      <p:to>
                                        <p:strVal val="visible"/>
                                      </p:to>
                                    </p:set>
                                    <p:animEffect transition="in" filter="fade">
                                      <p:cBhvr>
                                        <p:cTn id="35" dur="500"/>
                                        <p:tgtEl>
                                          <p:spTgt spid="6147">
                                            <p:txEl>
                                              <p:pRg st="7" end="7"/>
                                            </p:txEl>
                                          </p:spTgt>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6147">
                                            <p:txEl>
                                              <p:pRg st="8" end="8"/>
                                            </p:txEl>
                                          </p:spTgt>
                                        </p:tgtEl>
                                        <p:attrNameLst>
                                          <p:attrName>style.visibility</p:attrName>
                                        </p:attrNameLst>
                                      </p:cBhvr>
                                      <p:to>
                                        <p:strVal val="visible"/>
                                      </p:to>
                                    </p:set>
                                    <p:animEffect transition="in" filter="fade">
                                      <p:cBhvr>
                                        <p:cTn id="39"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432816" y="1600200"/>
            <a:ext cx="8229600" cy="4618038"/>
          </a:xfrm>
        </p:spPr>
        <p:txBody>
          <a:bodyPr/>
          <a:lstStyle/>
          <a:p>
            <a:pPr eaLnBrk="1" hangingPunct="1">
              <a:buClr>
                <a:schemeClr val="tx1"/>
              </a:buClr>
              <a:buFont typeface="Arial" panose="020B0604020202020204" pitchFamily="34" charset="0"/>
              <a:buChar char="•"/>
              <a:defRPr/>
            </a:pPr>
            <a:r>
              <a:rPr lang="en-US" dirty="0">
                <a:latin typeface="Arial" charset="0"/>
                <a:cs typeface="Arial" charset="0"/>
              </a:rPr>
              <a:t>Extremely toxic &amp; persistent</a:t>
            </a:r>
          </a:p>
          <a:p>
            <a:pPr eaLnBrk="1" hangingPunct="1">
              <a:buClr>
                <a:schemeClr val="tx1"/>
              </a:buClr>
              <a:buFont typeface="Arial" panose="020B0604020202020204" pitchFamily="34" charset="0"/>
              <a:buChar char="•"/>
              <a:defRPr/>
            </a:pPr>
            <a:r>
              <a:rPr lang="en-US" dirty="0">
                <a:latin typeface="Arial" charset="0"/>
                <a:cs typeface="Arial" charset="0"/>
              </a:rPr>
              <a:t>Accumulate in the body</a:t>
            </a:r>
          </a:p>
          <a:p>
            <a:pPr eaLnBrk="1" hangingPunct="1">
              <a:buClr>
                <a:schemeClr val="tx1"/>
              </a:buClr>
              <a:buFont typeface="Arial" panose="020B0604020202020204" pitchFamily="34" charset="0"/>
              <a:buChar char="•"/>
              <a:defRPr/>
            </a:pPr>
            <a:r>
              <a:rPr lang="en-US" dirty="0">
                <a:latin typeface="Arial" charset="0"/>
                <a:cs typeface="Arial" charset="0"/>
              </a:rPr>
              <a:t>Released into the air during open burning</a:t>
            </a:r>
          </a:p>
        </p:txBody>
      </p:sp>
      <p:sp>
        <p:nvSpPr>
          <p:cNvPr id="11267" name="Title 1"/>
          <p:cNvSpPr>
            <a:spLocks noGrp="1"/>
          </p:cNvSpPr>
          <p:nvPr>
            <p:ph type="title"/>
          </p:nvPr>
        </p:nvSpPr>
        <p:spPr/>
        <p:txBody>
          <a:bodyPr/>
          <a:lstStyle/>
          <a:p>
            <a:pPr eaLnBrk="1" hangingPunct="1">
              <a:defRPr/>
            </a:pPr>
            <a:r>
              <a:rPr lang="en-US" dirty="0">
                <a:solidFill>
                  <a:schemeClr val="accent2">
                    <a:lumMod val="40000"/>
                    <a:lumOff val="60000"/>
                  </a:schemeClr>
                </a:solidFill>
                <a:effectLst>
                  <a:outerShdw blurRad="38100" dist="38100" dir="2700000" algn="tl">
                    <a:srgbClr val="000000">
                      <a:alpha val="43137"/>
                    </a:srgbClr>
                  </a:outerShdw>
                </a:effectLst>
                <a:latin typeface="Arial" charset="0"/>
                <a:cs typeface="Arial" charset="0"/>
              </a:rPr>
              <a:t>Dioxins &amp; PFAS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373" t="52692" r="35821" b="4652"/>
          <a:stretch/>
        </p:blipFill>
        <p:spPr>
          <a:xfrm>
            <a:off x="896589" y="4442041"/>
            <a:ext cx="2770632" cy="181156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1642" t="2509" r="4477" b="42289"/>
          <a:stretch/>
        </p:blipFill>
        <p:spPr>
          <a:xfrm>
            <a:off x="4191000" y="3912934"/>
            <a:ext cx="1702308" cy="234067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64179" t="57711" b="2143"/>
          <a:stretch/>
        </p:blipFill>
        <p:spPr>
          <a:xfrm>
            <a:off x="6407943" y="4800600"/>
            <a:ext cx="2126457" cy="1417638"/>
          </a:xfrm>
          <a:prstGeom prst="rect">
            <a:avLst/>
          </a:prstGeom>
        </p:spPr>
      </p:pic>
    </p:spTree>
    <p:custDataLst>
      <p:tags r:id="rId1"/>
    </p:custDataLst>
    <p:extLst>
      <p:ext uri="{BB962C8B-B14F-4D97-AF65-F5344CB8AC3E}">
        <p14:creationId xmlns:p14="http://schemas.microsoft.com/office/powerpoint/2010/main" val="3704696828"/>
      </p:ext>
    </p:extLst>
  </p:cSld>
  <p:clrMapOvr>
    <a:masterClrMapping/>
  </p:clrMapOvr>
  <mc:AlternateContent xmlns:mc="http://schemas.openxmlformats.org/markup-compatibility/2006" xmlns:p14="http://schemas.microsoft.com/office/powerpoint/2010/main">
    <mc:Choice Requires="p14">
      <p:transition spd="med" p14:dur="700" advTm="38470">
        <p:fade/>
      </p:transition>
    </mc:Choice>
    <mc:Fallback xmlns="">
      <p:transition spd="med" advTm="38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fade">
                                      <p:cBhvr>
                                        <p:cTn id="7" dur="500"/>
                                        <p:tgtEl>
                                          <p:spTgt spid="11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xEl>
                                              <p:pRg st="1" end="1"/>
                                            </p:txEl>
                                          </p:spTgt>
                                        </p:tgtEl>
                                        <p:attrNameLst>
                                          <p:attrName>style.visibility</p:attrName>
                                        </p:attrNameLst>
                                      </p:cBhvr>
                                      <p:to>
                                        <p:strVal val="visible"/>
                                      </p:to>
                                    </p:set>
                                    <p:animEffect transition="in" filter="fade">
                                      <p:cBhvr>
                                        <p:cTn id="12" dur="500"/>
                                        <p:tgtEl>
                                          <p:spTgt spid="112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xEl>
                                              <p:pRg st="2" end="2"/>
                                            </p:txEl>
                                          </p:spTgt>
                                        </p:tgtEl>
                                        <p:attrNameLst>
                                          <p:attrName>style.visibility</p:attrName>
                                        </p:attrNameLst>
                                      </p:cBhvr>
                                      <p:to>
                                        <p:strVal val="visible"/>
                                      </p:to>
                                    </p:set>
                                    <p:animEffect transition="in" filter="fade">
                                      <p:cBhvr>
                                        <p:cTn id="17" dur="500"/>
                                        <p:tgtEl>
                                          <p:spTgt spid="112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TextBox 8"/>
          <p:cNvSpPr txBox="1">
            <a:spLocks noChangeArrowheads="1"/>
          </p:cNvSpPr>
          <p:nvPr/>
        </p:nvSpPr>
        <p:spPr bwMode="auto">
          <a:xfrm>
            <a:off x="609600" y="5638800"/>
            <a:ext cx="7848600" cy="830997"/>
          </a:xfrm>
          <a:prstGeom prst="rect">
            <a:avLst/>
          </a:prstGeom>
          <a:noFill/>
          <a:ln w="9525">
            <a:noFill/>
            <a:miter lim="800000"/>
            <a:headEnd/>
            <a:tailEnd/>
          </a:ln>
        </p:spPr>
        <p:txBody>
          <a:bodyPr wrap="square">
            <a:spAutoFit/>
          </a:bodyPr>
          <a:lstStyle/>
          <a:p>
            <a:pPr algn="ctr">
              <a:defRPr/>
            </a:pPr>
            <a:r>
              <a:rPr lang="en-US" dirty="0"/>
              <a:t>In just one year, a single backyard burn barrel can produce more dioxins than a municipal trash incinerator.</a:t>
            </a:r>
            <a:endParaRPr lang="en-US" sz="2400" dirty="0">
              <a:latin typeface="Arial" charset="0"/>
            </a:endParaRPr>
          </a:p>
        </p:txBody>
      </p:sp>
      <p:pic>
        <p:nvPicPr>
          <p:cNvPr id="15365" name="Picture 2" descr="A municipal trash incinerator"/>
          <p:cNvPicPr>
            <a:picLocks noChangeAspect="1" noChangeArrowheads="1"/>
          </p:cNvPicPr>
          <p:nvPr/>
        </p:nvPicPr>
        <p:blipFill rotWithShape="1">
          <a:blip r:embed="rId3">
            <a:extLst>
              <a:ext uri="{28A0092B-C50C-407E-A947-70E740481C1C}">
                <a14:useLocalDpi xmlns:a14="http://schemas.microsoft.com/office/drawing/2010/main" val="0"/>
              </a:ext>
            </a:extLst>
          </a:blip>
          <a:srcRect l="5264" r="34725" b="5692"/>
          <a:stretch/>
        </p:blipFill>
        <p:spPr bwMode="auto">
          <a:xfrm>
            <a:off x="5791200" y="1908713"/>
            <a:ext cx="2133600" cy="31739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8" descr="This is a &quot;greater than&quot; symbol, to show that a burn barrel emits more dioxin pollution than a municipal trash incinerator."/>
          <p:cNvSpPr txBox="1">
            <a:spLocks noChangeArrowheads="1"/>
          </p:cNvSpPr>
          <p:nvPr/>
        </p:nvSpPr>
        <p:spPr bwMode="auto">
          <a:xfrm>
            <a:off x="3810000" y="2727069"/>
            <a:ext cx="1600200" cy="1446213"/>
          </a:xfrm>
          <a:prstGeom prst="rect">
            <a:avLst/>
          </a:prstGeom>
          <a:noFill/>
          <a:ln w="9525">
            <a:noFill/>
            <a:miter lim="800000"/>
            <a:headEnd/>
            <a:tailEnd/>
          </a:ln>
        </p:spPr>
        <p:txBody>
          <a:bodyPr>
            <a:spAutoFit/>
          </a:bodyPr>
          <a:lstStyle/>
          <a:p>
            <a:pPr algn="ctr">
              <a:defRPr/>
            </a:pPr>
            <a:r>
              <a:rPr lang="en-US" sz="8800" dirty="0">
                <a:solidFill>
                  <a:schemeClr val="accent2">
                    <a:lumMod val="40000"/>
                    <a:lumOff val="60000"/>
                  </a:schemeClr>
                </a:solidFill>
                <a:effectLst>
                  <a:outerShdw blurRad="38100" dist="38100" dir="2700000" algn="tl">
                    <a:srgbClr val="000000">
                      <a:alpha val="43137"/>
                    </a:srgbClr>
                  </a:outerShdw>
                </a:effectLst>
                <a:latin typeface="Arial" charset="0"/>
              </a:rPr>
              <a:t>&gt;</a:t>
            </a:r>
          </a:p>
        </p:txBody>
      </p:sp>
      <p:pic>
        <p:nvPicPr>
          <p:cNvPr id="15362" name="Picture 4" descr="A smoking burn barrel "/>
          <p:cNvPicPr>
            <a:picLocks noChangeAspect="1" noChangeArrowheads="1"/>
          </p:cNvPicPr>
          <p:nvPr/>
        </p:nvPicPr>
        <p:blipFill rotWithShape="1">
          <a:blip r:embed="rId4">
            <a:extLst>
              <a:ext uri="{28A0092B-C50C-407E-A947-70E740481C1C}">
                <a14:useLocalDpi xmlns:a14="http://schemas.microsoft.com/office/drawing/2010/main" val="0"/>
              </a:ext>
            </a:extLst>
          </a:blip>
          <a:srcRect l="15729" t="11963" r="15458" b="12138"/>
          <a:stretch/>
        </p:blipFill>
        <p:spPr bwMode="auto">
          <a:xfrm>
            <a:off x="1270734" y="1908714"/>
            <a:ext cx="2158266" cy="31739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 y="1023761"/>
            <a:ext cx="8915400" cy="707886"/>
          </a:xfrm>
          <a:prstGeom prst="rect">
            <a:avLst/>
          </a:prstGeom>
          <a:noFill/>
        </p:spPr>
        <p:txBody>
          <a:bodyPr wrap="square" rtlCol="0">
            <a:spAutoFit/>
          </a:bodyPr>
          <a:lstStyle/>
          <a:p>
            <a:pPr algn="ctr"/>
            <a:r>
              <a:rPr lang="en-US" sz="4000" dirty="0">
                <a:solidFill>
                  <a:schemeClr val="accent2">
                    <a:lumMod val="40000"/>
                    <a:lumOff val="60000"/>
                  </a:schemeClr>
                </a:solidFill>
              </a:rPr>
              <a:t> </a:t>
            </a:r>
            <a:r>
              <a:rPr lang="en-US" dirty="0">
                <a:solidFill>
                  <a:schemeClr val="accent2">
                    <a:lumMod val="40000"/>
                    <a:lumOff val="60000"/>
                  </a:schemeClr>
                </a:solidFill>
              </a:rPr>
              <a:t>Largest single source of airborne dioxins in U.S. (U.S. EPA)</a:t>
            </a:r>
          </a:p>
        </p:txBody>
      </p:sp>
      <p:sp>
        <p:nvSpPr>
          <p:cNvPr id="3" name="Title 2">
            <a:extLst>
              <a:ext uri="{FF2B5EF4-FFF2-40B4-BE49-F238E27FC236}">
                <a16:creationId xmlns:a16="http://schemas.microsoft.com/office/drawing/2014/main" id="{0B304762-95B2-B34E-9E0F-41B95F15E7E5}"/>
              </a:ext>
            </a:extLst>
          </p:cNvPr>
          <p:cNvSpPr>
            <a:spLocks noGrp="1"/>
          </p:cNvSpPr>
          <p:nvPr>
            <p:ph type="title"/>
          </p:nvPr>
        </p:nvSpPr>
        <p:spPr>
          <a:xfrm>
            <a:off x="381000" y="92980"/>
            <a:ext cx="8357334" cy="1143000"/>
          </a:xfrm>
        </p:spPr>
        <p:txBody>
          <a:bodyPr/>
          <a:lstStyle/>
          <a:p>
            <a:pPr algn="ctr"/>
            <a:r>
              <a:rPr lang="en-US" dirty="0">
                <a:solidFill>
                  <a:schemeClr val="accent2">
                    <a:lumMod val="40000"/>
                    <a:lumOff val="60000"/>
                  </a:schemeClr>
                </a:solidFill>
                <a:latin typeface="+mn-lt"/>
              </a:rPr>
              <a:t>Backyard Burn Barrels</a:t>
            </a:r>
          </a:p>
        </p:txBody>
      </p:sp>
    </p:spTree>
    <p:extLst>
      <p:ext uri="{BB962C8B-B14F-4D97-AF65-F5344CB8AC3E}">
        <p14:creationId xmlns:p14="http://schemas.microsoft.com/office/powerpoint/2010/main" val="3777734967"/>
      </p:ext>
    </p:extLst>
  </p:cSld>
  <p:clrMapOvr>
    <a:masterClrMapping/>
  </p:clrMapOvr>
  <mc:AlternateContent xmlns:mc="http://schemas.openxmlformats.org/markup-compatibility/2006" xmlns:p14="http://schemas.microsoft.com/office/powerpoint/2010/main">
    <mc:Choice Requires="p14">
      <p:transition spd="med" p14:dur="700" advTm="30302">
        <p:fade/>
      </p:transition>
    </mc:Choice>
    <mc:Fallback xmlns="">
      <p:transition spd="med" advTm="3030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A child drinking a glass of mi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768" y="1676400"/>
            <a:ext cx="2711032" cy="309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Circular Arrow 8" descr="An arrow points away from the cow eating grass towards a child drinking a glass of milk."/>
          <p:cNvSpPr/>
          <p:nvPr/>
        </p:nvSpPr>
        <p:spPr>
          <a:xfrm rot="9480000" flipH="1">
            <a:off x="4644860" y="4503876"/>
            <a:ext cx="2073275" cy="1774825"/>
          </a:xfrm>
          <a:prstGeom prst="circular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6" name="Picture 3" descr="A cow eating gr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319" y="3505200"/>
            <a:ext cx="1874838" cy="28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ircular Arrow 7" descr="An arrow points away from the burn barrel smoke towards a cow eating grass."/>
          <p:cNvSpPr/>
          <p:nvPr/>
        </p:nvSpPr>
        <p:spPr>
          <a:xfrm rot="1885486">
            <a:off x="1969714" y="2010341"/>
            <a:ext cx="1752600" cy="1676400"/>
          </a:xfrm>
          <a:prstGeom prst="circular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82947" name="Picture 3" descr="A smoking burn barr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676400"/>
            <a:ext cx="2000988" cy="3013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itle 1"/>
          <p:cNvSpPr>
            <a:spLocks noGrp="1"/>
          </p:cNvSpPr>
          <p:nvPr>
            <p:ph type="title"/>
          </p:nvPr>
        </p:nvSpPr>
        <p:spPr>
          <a:xfrm>
            <a:off x="457200" y="274638"/>
            <a:ext cx="8229600" cy="1143000"/>
          </a:xfrm>
        </p:spPr>
        <p:txBody>
          <a:bodyPr>
            <a:noAutofit/>
          </a:bodyPr>
          <a:lstStyle/>
          <a:p>
            <a:pPr algn="ctr"/>
            <a:r>
              <a:rPr lang="en-US" sz="3200" dirty="0">
                <a:solidFill>
                  <a:schemeClr val="accent2">
                    <a:lumMod val="40000"/>
                    <a:lumOff val="60000"/>
                  </a:schemeClr>
                </a:solidFill>
                <a:latin typeface="+mn-lt"/>
              </a:rPr>
              <a:t>Dioxins &amp; PFAS move through the food chain</a:t>
            </a:r>
          </a:p>
        </p:txBody>
      </p:sp>
    </p:spTree>
    <p:extLst>
      <p:ext uri="{BB962C8B-B14F-4D97-AF65-F5344CB8AC3E}">
        <p14:creationId xmlns:p14="http://schemas.microsoft.com/office/powerpoint/2010/main" val="2707544026"/>
      </p:ext>
    </p:extLst>
  </p:cSld>
  <p:clrMapOvr>
    <a:masterClrMapping/>
  </p:clrMapOvr>
  <mc:AlternateContent xmlns:mc="http://schemas.openxmlformats.org/markup-compatibility/2006" xmlns:p14="http://schemas.microsoft.com/office/powerpoint/2010/main">
    <mc:Choice Requires="p14">
      <p:transition spd="med" p14:dur="700" advTm="25306">
        <p:fade/>
      </p:transition>
    </mc:Choice>
    <mc:Fallback xmlns="">
      <p:transition spd="med" advTm="2530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algn="ctr" eaLnBrk="1" fontAlgn="auto" hangingPunct="1">
              <a:spcAft>
                <a:spcPts val="0"/>
              </a:spcAft>
              <a:defRPr/>
            </a:pPr>
            <a:r>
              <a:rPr lang="en-US" sz="4000" dirty="0">
                <a:solidFill>
                  <a:schemeClr val="accent2">
                    <a:lumMod val="40000"/>
                    <a:lumOff val="60000"/>
                  </a:schemeClr>
                </a:solidFill>
                <a:effectLst>
                  <a:outerShdw blurRad="38100" dist="38100" dir="2700000" algn="tl">
                    <a:srgbClr val="000000"/>
                  </a:outerShdw>
                </a:effectLst>
                <a:latin typeface="+mn-lt"/>
              </a:rPr>
              <a:t>Illegal open burning in Kentucky continues to be a problem</a:t>
            </a:r>
            <a:br>
              <a:rPr lang="en-US" sz="4400" dirty="0">
                <a:solidFill>
                  <a:srgbClr val="E29C50"/>
                </a:solidFill>
                <a:effectLst>
                  <a:outerShdw blurRad="38100" dist="38100" dir="2700000" algn="tl">
                    <a:srgbClr val="000000"/>
                  </a:outerShdw>
                </a:effectLst>
              </a:rPr>
            </a:br>
            <a:endParaRPr lang="en-US" dirty="0">
              <a:solidFill>
                <a:srgbClr val="E29C50"/>
              </a:solidFill>
            </a:endParaRPr>
          </a:p>
        </p:txBody>
      </p:sp>
      <p:pic>
        <p:nvPicPr>
          <p:cNvPr id="3" name="Picture 2"/>
          <p:cNvPicPr>
            <a:picLocks noChangeAspect="1"/>
          </p:cNvPicPr>
          <p:nvPr/>
        </p:nvPicPr>
        <p:blipFill>
          <a:blip r:embed="rId3"/>
          <a:stretch>
            <a:fillRect/>
          </a:stretch>
        </p:blipFill>
        <p:spPr>
          <a:xfrm>
            <a:off x="685800" y="1676400"/>
            <a:ext cx="7772400" cy="4889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9990">
        <p:fade/>
      </p:transition>
    </mc:Choice>
    <mc:Fallback xmlns="">
      <p:transition spd="med" advTm="1999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A pile of furniture, demolition debris, and trash burns in an example of illegal open burning."/>
          <p:cNvPicPr>
            <a:picLocks noChangeAspect="1" noChangeArrowheads="1"/>
          </p:cNvPicPr>
          <p:nvPr/>
        </p:nvPicPr>
        <p:blipFill rotWithShape="1">
          <a:blip r:embed="rId3">
            <a:extLst>
              <a:ext uri="{28A0092B-C50C-407E-A947-70E740481C1C}">
                <a14:useLocalDpi xmlns:a14="http://schemas.microsoft.com/office/drawing/2010/main" val="0"/>
              </a:ext>
            </a:extLst>
          </a:blip>
          <a:srcRect l="11955" t="11439" r="11083" b="16550"/>
          <a:stretch/>
        </p:blipFill>
        <p:spPr bwMode="auto">
          <a:xfrm>
            <a:off x="370114" y="2392742"/>
            <a:ext cx="4953000" cy="347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4" name="Text Box 2"/>
          <p:cNvSpPr txBox="1">
            <a:spLocks noChangeArrowheads="1"/>
          </p:cNvSpPr>
          <p:nvPr/>
        </p:nvSpPr>
        <p:spPr bwMode="auto">
          <a:xfrm>
            <a:off x="5536700" y="2971800"/>
            <a:ext cx="3200400" cy="1938992"/>
          </a:xfrm>
          <a:prstGeom prst="rect">
            <a:avLst/>
          </a:prstGeom>
          <a:noFill/>
          <a:ln w="9525">
            <a:noFill/>
            <a:miter lim="800000"/>
            <a:headEnd/>
            <a:tailEnd/>
          </a:ln>
          <a:effectLst/>
        </p:spPr>
        <p:txBody>
          <a:bodyPr wrap="square">
            <a:spAutoFit/>
          </a:bodyPr>
          <a:lstStyle/>
          <a:p>
            <a:pPr>
              <a:defRPr/>
            </a:pPr>
            <a:r>
              <a:rPr lang="en-US" i="1" dirty="0">
                <a:latin typeface="+mn-lt"/>
              </a:rPr>
              <a:t>What, when, where, </a:t>
            </a:r>
            <a:r>
              <a:rPr lang="en-US" dirty="0">
                <a:latin typeface="+mn-lt"/>
              </a:rPr>
              <a:t>and</a:t>
            </a:r>
            <a:r>
              <a:rPr lang="en-US" i="1" dirty="0">
                <a:latin typeface="+mn-lt"/>
              </a:rPr>
              <a:t> how</a:t>
            </a:r>
            <a:r>
              <a:rPr lang="en-US" dirty="0">
                <a:latin typeface="+mn-lt"/>
              </a:rPr>
              <a:t> a material is burned determines if the burning is legal or illegal.</a:t>
            </a:r>
          </a:p>
        </p:txBody>
      </p:sp>
      <p:sp>
        <p:nvSpPr>
          <p:cNvPr id="90115" name="Rectangle 3"/>
          <p:cNvSpPr>
            <a:spLocks noGrp="1" noChangeArrowheads="1"/>
          </p:cNvSpPr>
          <p:nvPr>
            <p:ph type="title"/>
          </p:nvPr>
        </p:nvSpPr>
        <p:spPr>
          <a:xfrm>
            <a:off x="381000" y="152400"/>
            <a:ext cx="8458200"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Legal or Illegal?</a:t>
            </a:r>
          </a:p>
        </p:txBody>
      </p:sp>
    </p:spTree>
    <p:extLst>
      <p:ext uri="{BB962C8B-B14F-4D97-AF65-F5344CB8AC3E}">
        <p14:creationId xmlns:p14="http://schemas.microsoft.com/office/powerpoint/2010/main" val="2510106771"/>
      </p:ext>
    </p:extLst>
  </p:cSld>
  <p:clrMapOvr>
    <a:masterClrMapping/>
  </p:clrMapOvr>
  <p:transition advTm="1598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 fire burns in a 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2514600"/>
            <a:ext cx="5038935" cy="3357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5791200" y="2819400"/>
            <a:ext cx="3124200" cy="2677656"/>
          </a:xfrm>
          <a:prstGeom prst="rect">
            <a:avLst/>
          </a:prstGeom>
          <a:noFill/>
          <a:ln w="9525">
            <a:noFill/>
            <a:miter lim="800000"/>
            <a:headEnd/>
            <a:tailEnd/>
          </a:ln>
          <a:effectLst/>
        </p:spPr>
        <p:txBody>
          <a:bodyPr wrap="square">
            <a:spAutoFit/>
          </a:bodyPr>
          <a:lstStyle/>
          <a:p>
            <a:pPr>
              <a:defRPr/>
            </a:pPr>
            <a:r>
              <a:rPr lang="en-US" dirty="0">
                <a:solidFill>
                  <a:srgbClr val="F8F8F8"/>
                </a:solidFill>
                <a:effectLst>
                  <a:outerShdw blurRad="38100" dist="38100" dir="2700000" algn="tl">
                    <a:srgbClr val="000000"/>
                  </a:outerShdw>
                </a:effectLst>
                <a:latin typeface="+mn-lt"/>
              </a:rPr>
              <a:t>Local county and municipal ordinances may have more stringent rules than the state regulation described in this presentation.</a:t>
            </a:r>
          </a:p>
        </p:txBody>
      </p:sp>
      <p:sp>
        <p:nvSpPr>
          <p:cNvPr id="2" name="Title 1">
            <a:extLst>
              <a:ext uri="{FF2B5EF4-FFF2-40B4-BE49-F238E27FC236}">
                <a16:creationId xmlns:a16="http://schemas.microsoft.com/office/drawing/2014/main" id="{68FA0816-F719-E14F-A7E0-EFA323FCF62E}"/>
              </a:ext>
            </a:extLst>
          </p:cNvPr>
          <p:cNvSpPr>
            <a:spLocks noGrp="1"/>
          </p:cNvSpPr>
          <p:nvPr>
            <p:ph type="title"/>
          </p:nvPr>
        </p:nvSpPr>
        <p:spPr>
          <a:xfrm>
            <a:off x="381000" y="152400"/>
            <a:ext cx="7470648" cy="1143000"/>
          </a:xfrm>
        </p:spPr>
        <p:txBody>
          <a:bodyPr/>
          <a:lstStyle/>
          <a:p>
            <a:r>
              <a:rPr lang="en-US" dirty="0">
                <a:solidFill>
                  <a:schemeClr val="accent2">
                    <a:lumMod val="40000"/>
                    <a:lumOff val="60000"/>
                  </a:schemeClr>
                </a:solidFill>
                <a:effectLst>
                  <a:outerShdw blurRad="50800" dist="38100" dir="2700000" algn="tl" rotWithShape="0">
                    <a:prstClr val="black">
                      <a:alpha val="40000"/>
                    </a:prstClr>
                  </a:outerShdw>
                </a:effectLst>
                <a:latin typeface="+mn-lt"/>
              </a:rPr>
              <a:t>Check Local Ordinances</a:t>
            </a:r>
          </a:p>
        </p:txBody>
      </p:sp>
    </p:spTree>
    <p:extLst>
      <p:ext uri="{BB962C8B-B14F-4D97-AF65-F5344CB8AC3E}">
        <p14:creationId xmlns:p14="http://schemas.microsoft.com/office/powerpoint/2010/main" val="2221739042"/>
      </p:ext>
    </p:extLst>
  </p:cSld>
  <p:clrMapOvr>
    <a:masterClrMapping/>
  </p:clrMapOvr>
  <mc:AlternateContent xmlns:mc="http://schemas.openxmlformats.org/markup-compatibility/2006" xmlns:p14="http://schemas.microsoft.com/office/powerpoint/2010/main">
    <mc:Choice Requires="p14">
      <p:transition spd="med" p14:dur="700" advTm="12981">
        <p:fade/>
      </p:transition>
    </mc:Choice>
    <mc:Fallback xmlns="">
      <p:transition spd="med" advTm="1298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a:xfrm>
            <a:off x="830013" y="202557"/>
            <a:ext cx="8077200" cy="1143000"/>
          </a:xfrm>
        </p:spPr>
        <p:txBody>
          <a:bodyPr>
            <a:normAutofit/>
          </a:bodyPr>
          <a:lstStyle/>
          <a:p>
            <a:pPr algn="ctr" fontAlgn="auto">
              <a:spcAft>
                <a:spcPts val="0"/>
              </a:spcAft>
              <a:defRPr/>
            </a:pPr>
            <a:r>
              <a:rPr lang="en-US" sz="3600" dirty="0">
                <a:solidFill>
                  <a:schemeClr val="accent2">
                    <a:lumMod val="40000"/>
                    <a:lumOff val="60000"/>
                  </a:schemeClr>
                </a:solidFill>
                <a:effectLst>
                  <a:outerShdw blurRad="38100" dist="38100" dir="2700000" algn="tl">
                    <a:srgbClr val="000000">
                      <a:alpha val="43137"/>
                    </a:srgbClr>
                  </a:outerShdw>
                </a:effectLst>
                <a:latin typeface="+mn-lt"/>
              </a:rPr>
              <a:t>Cooking, Camping, &amp; Comfort Fires</a:t>
            </a:r>
          </a:p>
        </p:txBody>
      </p:sp>
      <p:sp>
        <p:nvSpPr>
          <p:cNvPr id="97285" name="Rectangle 5"/>
          <p:cNvSpPr>
            <a:spLocks noChangeArrowheads="1"/>
          </p:cNvSpPr>
          <p:nvPr/>
        </p:nvSpPr>
        <p:spPr bwMode="auto">
          <a:xfrm>
            <a:off x="4800599" y="1981200"/>
            <a:ext cx="4106613" cy="3785652"/>
          </a:xfrm>
          <a:prstGeom prst="rect">
            <a:avLst/>
          </a:prstGeom>
          <a:noFill/>
          <a:ln w="9525">
            <a:noFill/>
            <a:miter lim="800000"/>
            <a:headEnd/>
            <a:tailEnd/>
          </a:ln>
          <a:effectLst/>
        </p:spPr>
        <p:txBody>
          <a:bodyPr wrap="square">
            <a:spAutoFit/>
          </a:bodyPr>
          <a:lstStyle/>
          <a:p>
            <a:pPr marL="342900" indent="-342900">
              <a:spcBef>
                <a:spcPct val="50000"/>
              </a:spcBef>
              <a:buClr>
                <a:srgbClr val="92D050"/>
              </a:buClr>
              <a:buFont typeface="Wingdings" panose="05000000000000000000" pitchFamily="2" charset="2"/>
              <a:buChar char="þ"/>
              <a:defRPr/>
            </a:pPr>
            <a:r>
              <a:rPr lang="en-US" dirty="0">
                <a:latin typeface="+mn-lt"/>
              </a:rPr>
              <a:t> Fires set for recreational or ceremonial purposes (campfires, bonfires)</a:t>
            </a:r>
          </a:p>
          <a:p>
            <a:pPr marL="342900" indent="-342900">
              <a:spcBef>
                <a:spcPct val="50000"/>
              </a:spcBef>
              <a:buClr>
                <a:srgbClr val="92D050"/>
              </a:buClr>
              <a:buFont typeface="Wingdings" panose="05000000000000000000" pitchFamily="2" charset="2"/>
              <a:buChar char="þ"/>
              <a:defRPr/>
            </a:pPr>
            <a:r>
              <a:rPr lang="en-US" dirty="0">
                <a:latin typeface="+mn-lt"/>
              </a:rPr>
              <a:t> </a:t>
            </a:r>
            <a:r>
              <a:rPr lang="en-US" dirty="0"/>
              <a:t>Fires set for cooking (campfires)</a:t>
            </a:r>
          </a:p>
          <a:p>
            <a:pPr marL="342900" indent="-342900">
              <a:spcBef>
                <a:spcPct val="50000"/>
              </a:spcBef>
              <a:buClr>
                <a:srgbClr val="92D050"/>
              </a:buClr>
              <a:buFont typeface="Wingdings" panose="05000000000000000000" pitchFamily="2" charset="2"/>
              <a:buChar char="þ"/>
              <a:defRPr/>
            </a:pPr>
            <a:r>
              <a:rPr lang="en-US" dirty="0">
                <a:latin typeface="+mn-lt"/>
              </a:rPr>
              <a:t>Small fires set for comfort heat at construction sites (only when air temp. is below 50˚)</a:t>
            </a:r>
          </a:p>
        </p:txBody>
      </p:sp>
      <p:pic>
        <p:nvPicPr>
          <p:cNvPr id="83970" name="Picture 2" descr="A close up of a hot dog on a gr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371600"/>
            <a:ext cx="2116219" cy="2645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rry photo of a fire pla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4343400"/>
            <a:ext cx="3048000" cy="2032000"/>
          </a:xfrm>
          <a:prstGeom prst="rect">
            <a:avLst/>
          </a:prstGeom>
        </p:spPr>
      </p:pic>
      <p:pic>
        <p:nvPicPr>
          <p:cNvPr id="2050" name="Picture 2" descr="check-mark[1]"/>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3193" y="469257"/>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072">
        <p:fade/>
      </p:transition>
    </mc:Choice>
    <mc:Fallback xmlns="">
      <p:transition spd="med" advTm="350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5">
                                            <p:txEl>
                                              <p:pRg st="0" end="0"/>
                                            </p:txEl>
                                          </p:spTgt>
                                        </p:tgtEl>
                                        <p:attrNameLst>
                                          <p:attrName>style.visibility</p:attrName>
                                        </p:attrNameLst>
                                      </p:cBhvr>
                                      <p:to>
                                        <p:strVal val="visible"/>
                                      </p:to>
                                    </p:set>
                                    <p:animEffect transition="in" filter="fade">
                                      <p:cBhvr>
                                        <p:cTn id="7" dur="500"/>
                                        <p:tgtEl>
                                          <p:spTgt spid="97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285">
                                            <p:txEl>
                                              <p:pRg st="1" end="1"/>
                                            </p:txEl>
                                          </p:spTgt>
                                        </p:tgtEl>
                                        <p:attrNameLst>
                                          <p:attrName>style.visibility</p:attrName>
                                        </p:attrNameLst>
                                      </p:cBhvr>
                                      <p:to>
                                        <p:strVal val="visible"/>
                                      </p:to>
                                    </p:set>
                                    <p:animEffect transition="in" filter="fade">
                                      <p:cBhvr>
                                        <p:cTn id="12" dur="500"/>
                                        <p:tgtEl>
                                          <p:spTgt spid="972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285">
                                            <p:txEl>
                                              <p:pRg st="2" end="2"/>
                                            </p:txEl>
                                          </p:spTgt>
                                        </p:tgtEl>
                                        <p:attrNameLst>
                                          <p:attrName>style.visibility</p:attrName>
                                        </p:attrNameLst>
                                      </p:cBhvr>
                                      <p:to>
                                        <p:strVal val="visible"/>
                                      </p:to>
                                    </p:set>
                                    <p:animEffect transition="in" filter="fade">
                                      <p:cBhvr>
                                        <p:cTn id="17" dur="500"/>
                                        <p:tgtEl>
                                          <p:spTgt spid="972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Rectangle 3"/>
          <p:cNvSpPr>
            <a:spLocks noGrp="1" noChangeArrowheads="1"/>
          </p:cNvSpPr>
          <p:nvPr>
            <p:ph type="title"/>
          </p:nvPr>
        </p:nvSpPr>
        <p:spPr>
          <a:xfrm>
            <a:off x="729204" y="393032"/>
            <a:ext cx="7470648" cy="1143000"/>
          </a:xfrm>
        </p:spPr>
        <p:txBody>
          <a:bodyPr>
            <a:normAutofit fontScale="90000"/>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Natural growth from land clearing &amp; storms</a:t>
            </a:r>
          </a:p>
        </p:txBody>
      </p:sp>
      <p:sp>
        <p:nvSpPr>
          <p:cNvPr id="108548" name="Text Box 4"/>
          <p:cNvSpPr txBox="1">
            <a:spLocks noChangeArrowheads="1"/>
          </p:cNvSpPr>
          <p:nvPr/>
        </p:nvSpPr>
        <p:spPr bwMode="auto">
          <a:xfrm>
            <a:off x="5410200" y="1956765"/>
            <a:ext cx="3505200" cy="3637919"/>
          </a:xfrm>
          <a:prstGeom prst="rect">
            <a:avLst/>
          </a:prstGeom>
          <a:noFill/>
          <a:ln w="9525">
            <a:noFill/>
            <a:miter lim="800000"/>
            <a:headEnd/>
            <a:tailEnd/>
          </a:ln>
          <a:effectLst/>
        </p:spPr>
        <p:txBody>
          <a:bodyPr wrap="square">
            <a:spAutoFit/>
          </a:bodyPr>
          <a:lstStyle/>
          <a:p>
            <a:pPr>
              <a:spcAft>
                <a:spcPct val="30000"/>
              </a:spcAft>
              <a:defRPr/>
            </a:pPr>
            <a:r>
              <a:rPr lang="en-US" i="1" dirty="0">
                <a:latin typeface="+mn-lt"/>
              </a:rPr>
              <a:t>Burning of:</a:t>
            </a:r>
          </a:p>
          <a:p>
            <a:pPr marL="342900" indent="-342900">
              <a:spcAft>
                <a:spcPct val="30000"/>
              </a:spcAft>
              <a:buClr>
                <a:srgbClr val="92D050"/>
              </a:buClr>
              <a:buFont typeface="Wingdings" panose="05000000000000000000" pitchFamily="2" charset="2"/>
              <a:buChar char="þ"/>
              <a:defRPr/>
            </a:pPr>
            <a:r>
              <a:rPr lang="en-US" dirty="0">
                <a:latin typeface="+mn-lt"/>
              </a:rPr>
              <a:t> Natural growth disturbed as part of land clearing activities (development sites, etc.)</a:t>
            </a:r>
          </a:p>
          <a:p>
            <a:pPr marL="342900" indent="-342900">
              <a:buClr>
                <a:srgbClr val="92D050"/>
              </a:buClr>
              <a:buFont typeface="Wingdings" panose="05000000000000000000" pitchFamily="2" charset="2"/>
              <a:buChar char="þ"/>
              <a:defRPr/>
            </a:pPr>
            <a:r>
              <a:rPr lang="en-US" dirty="0">
                <a:latin typeface="+mn-lt"/>
              </a:rPr>
              <a:t> Trees and tree limbs, felled by storms</a:t>
            </a:r>
          </a:p>
        </p:txBody>
      </p:sp>
      <p:pic>
        <p:nvPicPr>
          <p:cNvPr id="2" name="Picture 1" descr="A bulldozer clearing the land of natural growt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057400"/>
            <a:ext cx="4597400" cy="3448050"/>
          </a:xfrm>
          <a:prstGeom prst="rect">
            <a:avLst/>
          </a:prstGeom>
        </p:spPr>
      </p:pic>
      <p:sp>
        <p:nvSpPr>
          <p:cNvPr id="3" name="Rectangle 2"/>
          <p:cNvSpPr/>
          <p:nvPr/>
        </p:nvSpPr>
        <p:spPr>
          <a:xfrm>
            <a:off x="0" y="5855368"/>
            <a:ext cx="9144000" cy="707886"/>
          </a:xfrm>
          <a:prstGeom prst="rect">
            <a:avLst/>
          </a:prstGeom>
        </p:spPr>
        <p:txBody>
          <a:bodyPr wrap="square">
            <a:spAutoFit/>
          </a:bodyPr>
          <a:lstStyle/>
          <a:p>
            <a:pPr lvl="1">
              <a:spcBef>
                <a:spcPct val="50000"/>
              </a:spcBef>
              <a:defRPr/>
            </a:pPr>
            <a:r>
              <a:rPr lang="en-US" sz="2000" i="1" dirty="0"/>
              <a:t>Ozone season exceptions: Jefferson, Boone, Kenton, Campbell, Boyd, Bullitt, Oldham, and Lawrence (partial)</a:t>
            </a:r>
          </a:p>
        </p:txBody>
      </p:sp>
      <p:pic>
        <p:nvPicPr>
          <p:cNvPr id="6" name="Picture 2" descr="check-mark[1]"/>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0" y="354932"/>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480">
        <p:fade/>
      </p:transition>
    </mc:Choice>
    <mc:Fallback xmlns="">
      <p:transition spd="med" advTm="35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8">
                                            <p:txEl>
                                              <p:pRg st="1" end="1"/>
                                            </p:txEl>
                                          </p:spTgt>
                                        </p:tgtEl>
                                        <p:attrNameLst>
                                          <p:attrName>style.visibility</p:attrName>
                                        </p:attrNameLst>
                                      </p:cBhvr>
                                      <p:to>
                                        <p:strVal val="visible"/>
                                      </p:to>
                                    </p:set>
                                    <p:animEffect transition="in" filter="fade">
                                      <p:cBhvr>
                                        <p:cTn id="7" dur="500"/>
                                        <p:tgtEl>
                                          <p:spTgt spid="1085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48">
                                            <p:txEl>
                                              <p:pRg st="2" end="2"/>
                                            </p:txEl>
                                          </p:spTgt>
                                        </p:tgtEl>
                                        <p:attrNameLst>
                                          <p:attrName>style.visibility</p:attrName>
                                        </p:attrNameLst>
                                      </p:cBhvr>
                                      <p:to>
                                        <p:strVal val="visible"/>
                                      </p:to>
                                    </p:set>
                                    <p:animEffect transition="in" filter="fade">
                                      <p:cBhvr>
                                        <p:cTn id="12" dur="500"/>
                                        <p:tgtEl>
                                          <p:spTgt spid="1085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A aerial view of a burning agrictural field, which is an example of a legal prescribed burning prac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733800"/>
            <a:ext cx="3886200" cy="2770436"/>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descr="A conservation official works a prescribed fire along the edge of a wood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52" y="1524000"/>
            <a:ext cx="3396496" cy="254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1" name="Text Box 1027"/>
          <p:cNvSpPr txBox="1">
            <a:spLocks noChangeArrowheads="1"/>
          </p:cNvSpPr>
          <p:nvPr/>
        </p:nvSpPr>
        <p:spPr bwMode="auto">
          <a:xfrm>
            <a:off x="5943600" y="2588871"/>
            <a:ext cx="2971800" cy="2677656"/>
          </a:xfrm>
          <a:prstGeom prst="rect">
            <a:avLst/>
          </a:prstGeom>
          <a:noFill/>
          <a:ln w="9525">
            <a:noFill/>
            <a:miter lim="800000"/>
            <a:headEnd/>
            <a:tailEnd/>
          </a:ln>
          <a:effectLst/>
        </p:spPr>
        <p:txBody>
          <a:bodyPr wrap="square">
            <a:spAutoFit/>
          </a:bodyPr>
          <a:lstStyle/>
          <a:p>
            <a:pPr marL="342900" indent="-342900">
              <a:spcBef>
                <a:spcPct val="50000"/>
              </a:spcBef>
              <a:buClr>
                <a:srgbClr val="92D050"/>
              </a:buClr>
              <a:buFont typeface="Wingdings" panose="05000000000000000000" pitchFamily="2" charset="2"/>
              <a:buChar char="þ"/>
              <a:defRPr/>
            </a:pPr>
            <a:r>
              <a:rPr lang="en-US" dirty="0">
                <a:solidFill>
                  <a:srgbClr val="FFFFFF"/>
                </a:solidFill>
                <a:latin typeface="+mn-lt"/>
              </a:rPr>
              <a:t>Fires set for recognized agricultural, silvicultural, range, or wildlife management practices.</a:t>
            </a:r>
          </a:p>
        </p:txBody>
      </p:sp>
      <p:sp>
        <p:nvSpPr>
          <p:cNvPr id="99332" name="Rectangle 1028"/>
          <p:cNvSpPr>
            <a:spLocks noGrp="1" noChangeArrowheads="1"/>
          </p:cNvSpPr>
          <p:nvPr>
            <p:ph type="title"/>
          </p:nvPr>
        </p:nvSpPr>
        <p:spPr>
          <a:xfrm>
            <a:off x="457200" y="274320"/>
            <a:ext cx="7848600" cy="1143000"/>
          </a:xfrm>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Prescribed Fire</a:t>
            </a:r>
          </a:p>
        </p:txBody>
      </p:sp>
      <p:pic>
        <p:nvPicPr>
          <p:cNvPr id="6" name="Picture 2" descr="check-mark[1]"/>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66193" y="541020"/>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advTm="13556">
        <p:fade/>
      </p:transition>
    </mc:Choice>
    <mc:Fallback xmlns="">
      <p:transition spd="med" advTm="1355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smoke stack against a clear blue sk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0542" y="4648200"/>
            <a:ext cx="1748658" cy="1791658"/>
          </a:xfrm>
          <a:prstGeom prst="rect">
            <a:avLst/>
          </a:prstGeom>
        </p:spPr>
      </p:pic>
      <p:pic>
        <p:nvPicPr>
          <p:cNvPr id="6" name="Picture 5" descr="Click to hear audio">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8446"/>
          <a:stretch/>
        </p:blipFill>
        <p:spPr>
          <a:xfrm>
            <a:off x="4710298" y="3422668"/>
            <a:ext cx="2165287" cy="1682732"/>
          </a:xfrm>
          <a:prstGeom prst="rect">
            <a:avLst/>
          </a:prstGeom>
        </p:spPr>
      </p:pic>
      <p:pic>
        <p:nvPicPr>
          <p:cNvPr id="3" name="Picture 2" descr="decorative">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271" t="1600" r="1411" b="11755"/>
          <a:stretch/>
        </p:blipFill>
        <p:spPr>
          <a:xfrm>
            <a:off x="7280030" y="1205724"/>
            <a:ext cx="1559170" cy="2216944"/>
          </a:xfrm>
          <a:prstGeom prst="rect">
            <a:avLst/>
          </a:prstGeom>
        </p:spPr>
      </p:pic>
      <p:pic>
        <p:nvPicPr>
          <p:cNvPr id="5" name="Picture 4" descr="Air monitoring instruments"/>
          <p:cNvPicPr>
            <a:picLocks noChangeAspect="1"/>
          </p:cNvPicPr>
          <p:nvPr/>
        </p:nvPicPr>
        <p:blipFill rotWithShape="1">
          <a:blip r:embed="rId7" cstate="print">
            <a:extLst>
              <a:ext uri="{28A0092B-C50C-407E-A947-70E740481C1C}">
                <a14:useLocalDpi xmlns:a14="http://schemas.microsoft.com/office/drawing/2010/main" val="0"/>
              </a:ext>
            </a:extLst>
          </a:blip>
          <a:srcRect t="11913"/>
          <a:stretch/>
        </p:blipFill>
        <p:spPr>
          <a:xfrm>
            <a:off x="5181600" y="439043"/>
            <a:ext cx="1693985" cy="2652760"/>
          </a:xfrm>
          <a:prstGeom prst="rect">
            <a:avLst/>
          </a:prstGeom>
        </p:spPr>
      </p:pic>
      <p:sp>
        <p:nvSpPr>
          <p:cNvPr id="4" name="Rectangle 3"/>
          <p:cNvSpPr/>
          <p:nvPr/>
        </p:nvSpPr>
        <p:spPr>
          <a:xfrm>
            <a:off x="467896" y="1417638"/>
            <a:ext cx="4426927" cy="4231928"/>
          </a:xfrm>
          <a:prstGeom prst="rect">
            <a:avLst/>
          </a:prstGeom>
        </p:spPr>
        <p:txBody>
          <a:bodyPr wrap="square">
            <a:spAutoFit/>
          </a:bodyPr>
          <a:lstStyle/>
          <a:p>
            <a:r>
              <a:rPr lang="en-US" sz="2800" dirty="0"/>
              <a:t>To protect human health and the environment by achieving and maintaining acceptable air quality through:</a:t>
            </a:r>
          </a:p>
          <a:p>
            <a:pPr algn="ctr"/>
            <a:endParaRPr lang="en-US" sz="900" dirty="0"/>
          </a:p>
          <a:p>
            <a:pPr marL="854869" indent="-214313">
              <a:buFont typeface="Arial" panose="020B0604020202020204" pitchFamily="34" charset="0"/>
              <a:buChar char="•"/>
            </a:pPr>
            <a:r>
              <a:rPr lang="en-US" dirty="0"/>
              <a:t>Air monitoring</a:t>
            </a:r>
          </a:p>
          <a:p>
            <a:pPr marL="854869" indent="-214313">
              <a:buFont typeface="Arial" panose="020B0604020202020204" pitchFamily="34" charset="0"/>
              <a:buChar char="•"/>
            </a:pPr>
            <a:r>
              <a:rPr lang="en-US" dirty="0"/>
              <a:t>Creating partnerships</a:t>
            </a:r>
          </a:p>
          <a:p>
            <a:pPr marL="854869" indent="-214313">
              <a:buFont typeface="Arial" panose="020B0604020202020204" pitchFamily="34" charset="0"/>
              <a:buChar char="•"/>
            </a:pPr>
            <a:r>
              <a:rPr lang="en-US" dirty="0"/>
              <a:t>Public information</a:t>
            </a:r>
          </a:p>
          <a:p>
            <a:pPr marL="854869" indent="-214313">
              <a:buFont typeface="Arial" panose="020B0604020202020204" pitchFamily="34" charset="0"/>
              <a:buChar char="•"/>
            </a:pPr>
            <a:r>
              <a:rPr lang="en-US" dirty="0"/>
              <a:t>Permitting and compliance</a:t>
            </a:r>
          </a:p>
        </p:txBody>
      </p:sp>
      <p:sp>
        <p:nvSpPr>
          <p:cNvPr id="2" name="Title 1"/>
          <p:cNvSpPr>
            <a:spLocks noGrp="1"/>
          </p:cNvSpPr>
          <p:nvPr>
            <p:ph type="title"/>
          </p:nvPr>
        </p:nvSpPr>
        <p:spPr/>
        <p:txBody>
          <a:bodyPr/>
          <a:lstStyle/>
          <a:p>
            <a:r>
              <a:rPr lang="en-US" dirty="0">
                <a:solidFill>
                  <a:schemeClr val="accent2">
                    <a:lumMod val="40000"/>
                    <a:lumOff val="60000"/>
                  </a:schemeClr>
                </a:solidFill>
                <a:latin typeface="+mn-lt"/>
              </a:rPr>
              <a:t>Our Mission</a:t>
            </a:r>
          </a:p>
        </p:txBody>
      </p:sp>
    </p:spTree>
    <p:custDataLst>
      <p:tags r:id="rId1"/>
    </p:custDataLst>
    <p:extLst>
      <p:ext uri="{BB962C8B-B14F-4D97-AF65-F5344CB8AC3E}">
        <p14:creationId xmlns:p14="http://schemas.microsoft.com/office/powerpoint/2010/main" val="2994025226"/>
      </p:ext>
    </p:extLst>
  </p:cSld>
  <p:clrMapOvr>
    <a:masterClrMapping/>
  </p:clrMapOvr>
  <mc:AlternateContent xmlns:mc="http://schemas.openxmlformats.org/markup-compatibility/2006" xmlns:p14="http://schemas.microsoft.com/office/powerpoint/2010/main">
    <mc:Choice Requires="p14">
      <p:transition spd="med" p14:dur="700" advTm="36248">
        <p:fade/>
      </p:transition>
    </mc:Choice>
    <mc:Fallback xmlns="">
      <p:transition spd="med" advTm="362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fire fighter works to extiguish a house fire during a fire training exercise."/>
          <p:cNvPicPr>
            <a:picLocks noChangeAspect="1"/>
          </p:cNvPicPr>
          <p:nvPr/>
        </p:nvPicPr>
        <p:blipFill rotWithShape="1">
          <a:blip r:embed="rId3" cstate="print">
            <a:extLst>
              <a:ext uri="{28A0092B-C50C-407E-A947-70E740481C1C}">
                <a14:useLocalDpi xmlns:a14="http://schemas.microsoft.com/office/drawing/2010/main" val="0"/>
              </a:ext>
            </a:extLst>
          </a:blip>
          <a:srcRect r="19588"/>
          <a:stretch/>
        </p:blipFill>
        <p:spPr>
          <a:xfrm>
            <a:off x="304801" y="2662646"/>
            <a:ext cx="4953000" cy="3464745"/>
          </a:xfrm>
          <a:prstGeom prst="rect">
            <a:avLst/>
          </a:prstGeom>
        </p:spPr>
      </p:pic>
      <p:sp>
        <p:nvSpPr>
          <p:cNvPr id="134148" name="Text Box 4"/>
          <p:cNvSpPr txBox="1">
            <a:spLocks noChangeArrowheads="1"/>
          </p:cNvSpPr>
          <p:nvPr/>
        </p:nvSpPr>
        <p:spPr bwMode="auto">
          <a:xfrm>
            <a:off x="762000" y="1371600"/>
            <a:ext cx="7696200" cy="954088"/>
          </a:xfrm>
          <a:prstGeom prst="rect">
            <a:avLst/>
          </a:prstGeom>
          <a:noFill/>
          <a:ln w="9525">
            <a:noFill/>
            <a:miter lim="800000"/>
            <a:headEnd/>
            <a:tailEnd/>
          </a:ln>
          <a:effectLst/>
        </p:spPr>
        <p:txBody>
          <a:bodyPr>
            <a:spAutoFit/>
          </a:bodyPr>
          <a:lstStyle/>
          <a:p>
            <a:pPr marL="457200" indent="-457200">
              <a:spcBef>
                <a:spcPct val="50000"/>
              </a:spcBef>
              <a:buClr>
                <a:srgbClr val="92D050"/>
              </a:buClr>
              <a:buFont typeface="Wingdings" panose="05000000000000000000" pitchFamily="2" charset="2"/>
              <a:buChar char="þ"/>
              <a:defRPr/>
            </a:pPr>
            <a:r>
              <a:rPr lang="en-US" sz="2800" dirty="0">
                <a:effectLst>
                  <a:outerShdw blurRad="38100" dist="38100" dir="2700000" algn="tl">
                    <a:srgbClr val="000000"/>
                  </a:outerShdw>
                </a:effectLst>
              </a:rPr>
              <a:t>Fires set for the purpose of instruction and training of firefighters.</a:t>
            </a:r>
          </a:p>
        </p:txBody>
      </p:sp>
      <p:sp>
        <p:nvSpPr>
          <p:cNvPr id="134146" name="Rectangle 2"/>
          <p:cNvSpPr>
            <a:spLocks noGrp="1" noChangeArrowheads="1"/>
          </p:cNvSpPr>
          <p:nvPr>
            <p:ph type="title"/>
          </p:nvPr>
        </p:nvSpPr>
        <p:spPr>
          <a:xfrm>
            <a:off x="1219200" y="228600"/>
            <a:ext cx="4907282"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Live Fire Training</a:t>
            </a:r>
          </a:p>
        </p:txBody>
      </p:sp>
      <p:sp>
        <p:nvSpPr>
          <p:cNvPr id="2" name="TextBox 1">
            <a:extLst>
              <a:ext uri="{FF2B5EF4-FFF2-40B4-BE49-F238E27FC236}">
                <a16:creationId xmlns:a16="http://schemas.microsoft.com/office/drawing/2014/main" id="{325B0966-FAFD-1E49-9A6A-C01146DDD02C}"/>
              </a:ext>
            </a:extLst>
          </p:cNvPr>
          <p:cNvSpPr txBox="1"/>
          <p:nvPr/>
        </p:nvSpPr>
        <p:spPr>
          <a:xfrm>
            <a:off x="5410200" y="2809968"/>
            <a:ext cx="3352800" cy="3170099"/>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US" sz="2000" dirty="0"/>
              <a:t>Requires approval from Division for Air Quality </a:t>
            </a:r>
            <a:r>
              <a:rPr lang="en-US" sz="2000" i="1" dirty="0"/>
              <a:t>and</a:t>
            </a:r>
            <a:r>
              <a:rPr lang="en-US" sz="2000" dirty="0"/>
              <a:t> Fire Commission</a:t>
            </a:r>
          </a:p>
          <a:p>
            <a:pPr marL="342900" indent="-342900">
              <a:buClr>
                <a:schemeClr val="tx1"/>
              </a:buClr>
              <a:buFont typeface="Arial" panose="020B0604020202020204" pitchFamily="34" charset="0"/>
              <a:buChar char="•"/>
            </a:pPr>
            <a:r>
              <a:rPr lang="en-US" sz="2000" dirty="0"/>
              <a:t>Materials likely to produce toxic emissions must be removed prior to burn.</a:t>
            </a:r>
          </a:p>
          <a:p>
            <a:pPr marL="342900" indent="-342900">
              <a:buClr>
                <a:schemeClr val="tx1"/>
              </a:buClr>
              <a:buFont typeface="Arial" panose="020B0604020202020204" pitchFamily="34" charset="0"/>
              <a:buChar char="•"/>
            </a:pPr>
            <a:r>
              <a:rPr lang="en-US" sz="2000" dirty="0"/>
              <a:t>Contact the State Fire Commission for more information.</a:t>
            </a:r>
          </a:p>
        </p:txBody>
      </p:sp>
      <p:pic>
        <p:nvPicPr>
          <p:cNvPr id="7" name="Picture 2" descr="check-mark[1]"/>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1000" y="472109"/>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advTm="25598">
        <p:fade/>
      </p:transition>
    </mc:Choice>
    <mc:Fallback xmlns="">
      <p:transition spd="med" advTm="25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85800" y="6413956"/>
            <a:ext cx="2514600" cy="215444"/>
          </a:xfrm>
          <a:prstGeom prst="rect">
            <a:avLst/>
          </a:prstGeom>
          <a:noFill/>
        </p:spPr>
        <p:txBody>
          <a:bodyPr wrap="square" rtlCol="0">
            <a:spAutoFit/>
          </a:bodyPr>
          <a:lstStyle/>
          <a:p>
            <a:pPr algn="r"/>
            <a:r>
              <a:rPr lang="en-US" sz="800" i="1" dirty="0"/>
              <a:t>Iowa DNR</a:t>
            </a:r>
          </a:p>
        </p:txBody>
      </p:sp>
      <p:pic>
        <p:nvPicPr>
          <p:cNvPr id="91138" name="Picture 2" descr="Man burning 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38400"/>
            <a:ext cx="2590800" cy="3982365"/>
          </a:xfrm>
          <a:prstGeom prst="rect">
            <a:avLst/>
          </a:prstGeom>
          <a:noFill/>
          <a:extLst>
            <a:ext uri="{909E8E84-426E-40DD-AFC4-6F175D3DCCD1}">
              <a14:hiddenFill xmlns:a14="http://schemas.microsoft.com/office/drawing/2010/main">
                <a:solidFill>
                  <a:srgbClr val="FFFFFF"/>
                </a:solidFill>
              </a14:hiddenFill>
            </a:ext>
          </a:extLst>
        </p:spPr>
      </p:pic>
      <p:sp>
        <p:nvSpPr>
          <p:cNvPr id="100355" name="Rectangle 3"/>
          <p:cNvSpPr>
            <a:spLocks noChangeArrowheads="1"/>
          </p:cNvSpPr>
          <p:nvPr/>
        </p:nvSpPr>
        <p:spPr bwMode="auto">
          <a:xfrm>
            <a:off x="3505200" y="3352800"/>
            <a:ext cx="5105400" cy="2492990"/>
          </a:xfrm>
          <a:prstGeom prst="rect">
            <a:avLst/>
          </a:prstGeom>
          <a:noFill/>
          <a:ln w="9525">
            <a:noFill/>
            <a:miter lim="800000"/>
            <a:headEnd/>
            <a:tailEnd/>
          </a:ln>
          <a:effectLst/>
        </p:spPr>
        <p:txBody>
          <a:bodyPr wrap="square">
            <a:spAutoFit/>
          </a:bodyPr>
          <a:lstStyle/>
          <a:p>
            <a:pPr marL="173038">
              <a:spcBef>
                <a:spcPct val="50000"/>
              </a:spcBef>
              <a:defRPr/>
            </a:pPr>
            <a:r>
              <a:rPr lang="en-US" dirty="0"/>
              <a:t>The following counties are not allowed to burn leaves during ozone season, May - September:</a:t>
            </a:r>
          </a:p>
          <a:p>
            <a:pPr lvl="1">
              <a:spcBef>
                <a:spcPct val="50000"/>
              </a:spcBef>
              <a:defRPr/>
            </a:pPr>
            <a:r>
              <a:rPr lang="en-US" i="1" dirty="0"/>
              <a:t>Jefferson, Boone, Kenton, Campbell, Boyd, Bullitt, Oldham, and Lawrence (partial)</a:t>
            </a:r>
          </a:p>
        </p:txBody>
      </p:sp>
      <p:sp>
        <p:nvSpPr>
          <p:cNvPr id="5" name="TextBox 4"/>
          <p:cNvSpPr txBox="1"/>
          <p:nvPr/>
        </p:nvSpPr>
        <p:spPr>
          <a:xfrm>
            <a:off x="596096" y="1219200"/>
            <a:ext cx="7848600" cy="954107"/>
          </a:xfrm>
          <a:prstGeom prst="rect">
            <a:avLst/>
          </a:prstGeom>
          <a:noFill/>
        </p:spPr>
        <p:txBody>
          <a:bodyPr wrap="square">
            <a:spAutoFit/>
          </a:bodyPr>
          <a:lstStyle/>
          <a:p>
            <a:pPr marL="457200" indent="-457200">
              <a:buFont typeface="Arial" panose="020B0604020202020204" pitchFamily="34" charset="0"/>
              <a:buChar char="•"/>
              <a:defRPr/>
            </a:pPr>
            <a:r>
              <a:rPr lang="en-US" sz="2800" dirty="0">
                <a:effectLst>
                  <a:outerShdw blurRad="38100" dist="38100" dir="2700000" algn="tl">
                    <a:srgbClr val="000000">
                      <a:alpha val="43137"/>
                    </a:srgbClr>
                  </a:outerShdw>
                </a:effectLst>
                <a:latin typeface="+mn-lt"/>
              </a:rPr>
              <a:t>Restricted in some areas, permitted in others</a:t>
            </a:r>
          </a:p>
          <a:p>
            <a:pPr marL="457200" indent="-457200">
              <a:buFont typeface="Arial" panose="020B0604020202020204" pitchFamily="34" charset="0"/>
              <a:buChar char="•"/>
              <a:defRPr/>
            </a:pPr>
            <a:r>
              <a:rPr lang="en-US" sz="2800" dirty="0">
                <a:effectLst>
                  <a:outerShdw blurRad="38100" dist="38100" dir="2700000" algn="tl">
                    <a:srgbClr val="000000">
                      <a:alpha val="43137"/>
                    </a:srgbClr>
                  </a:outerShdw>
                </a:effectLst>
                <a:latin typeface="+mn-lt"/>
              </a:rPr>
              <a:t>Check local ordinances</a:t>
            </a:r>
          </a:p>
        </p:txBody>
      </p:sp>
      <p:sp>
        <p:nvSpPr>
          <p:cNvPr id="100356" name="Rectangle 4"/>
          <p:cNvSpPr>
            <a:spLocks noGrp="1" noChangeArrowheads="1"/>
          </p:cNvSpPr>
          <p:nvPr>
            <p:ph type="title"/>
          </p:nvPr>
        </p:nvSpPr>
        <p:spPr>
          <a:xfrm>
            <a:off x="1295400" y="185270"/>
            <a:ext cx="3657600"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Leaf Burning</a:t>
            </a:r>
          </a:p>
        </p:txBody>
      </p:sp>
      <p:pic>
        <p:nvPicPr>
          <p:cNvPr id="4" name="Picture 3" descr="question mar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322" y="341293"/>
            <a:ext cx="830955" cy="830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8110">
        <p:fade/>
      </p:transition>
    </mc:Choice>
    <mc:Fallback xmlns="">
      <p:transition spd="med" advTm="2811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descr="Newspaper is permitted to be open burned"/>
          <p:cNvSpPr txBox="1"/>
          <p:nvPr/>
        </p:nvSpPr>
        <p:spPr>
          <a:xfrm>
            <a:off x="6334125" y="4370164"/>
            <a:ext cx="2190750" cy="461665"/>
          </a:xfrm>
          <a:prstGeom prst="rect">
            <a:avLst/>
          </a:prstGeom>
          <a:noFill/>
        </p:spPr>
        <p:txBody>
          <a:bodyPr wrap="square" rtlCol="0">
            <a:spAutoFit/>
          </a:bodyPr>
          <a:lstStyle/>
          <a:p>
            <a:pPr marL="285750" indent="-285750" algn="ctr">
              <a:buClr>
                <a:srgbClr val="92D050"/>
              </a:buClr>
              <a:buFont typeface="Wingdings" panose="05000000000000000000" pitchFamily="2" charset="2"/>
              <a:buChar char="þ"/>
            </a:pPr>
            <a:r>
              <a:rPr lang="en-US" dirty="0"/>
              <a:t>Newspaper</a:t>
            </a:r>
          </a:p>
        </p:txBody>
      </p:sp>
      <p:pic>
        <p:nvPicPr>
          <p:cNvPr id="5" name="Picture 4" descr="Pile of newspap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350" y="2769964"/>
            <a:ext cx="2400300" cy="1600200"/>
          </a:xfrm>
          <a:prstGeom prst="rect">
            <a:avLst/>
          </a:prstGeom>
        </p:spPr>
      </p:pic>
      <p:sp>
        <p:nvSpPr>
          <p:cNvPr id="13" name="TextBox 12" descr="Plain cardboard is permitted to be open burned"/>
          <p:cNvSpPr txBox="1"/>
          <p:nvPr/>
        </p:nvSpPr>
        <p:spPr>
          <a:xfrm>
            <a:off x="3124199" y="5916934"/>
            <a:ext cx="2743199" cy="461665"/>
          </a:xfrm>
          <a:prstGeom prst="rect">
            <a:avLst/>
          </a:prstGeom>
          <a:noFill/>
        </p:spPr>
        <p:txBody>
          <a:bodyPr wrap="square" rtlCol="0">
            <a:spAutoFit/>
          </a:bodyPr>
          <a:lstStyle/>
          <a:p>
            <a:pPr marL="285750" indent="-285750" algn="ctr">
              <a:buClr>
                <a:srgbClr val="92D050"/>
              </a:buClr>
              <a:buFont typeface="Wingdings" panose="05000000000000000000" pitchFamily="2" charset="2"/>
              <a:buChar char="þ"/>
            </a:pPr>
            <a:r>
              <a:rPr lang="en-US" dirty="0"/>
              <a:t>Plain cardboard</a:t>
            </a:r>
          </a:p>
        </p:txBody>
      </p:sp>
      <p:pic>
        <p:nvPicPr>
          <p:cNvPr id="6" name="Picture 5" descr="Plain cardboar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920" y="4022820"/>
            <a:ext cx="2651759" cy="1894114"/>
          </a:xfrm>
          <a:prstGeom prst="rect">
            <a:avLst/>
          </a:prstGeom>
        </p:spPr>
      </p:pic>
      <p:sp>
        <p:nvSpPr>
          <p:cNvPr id="12" name="TextBox 11" descr="Office paper is permitted to be open burned"/>
          <p:cNvSpPr txBox="1"/>
          <p:nvPr/>
        </p:nvSpPr>
        <p:spPr>
          <a:xfrm>
            <a:off x="419484" y="4828572"/>
            <a:ext cx="2438400" cy="461665"/>
          </a:xfrm>
          <a:prstGeom prst="rect">
            <a:avLst/>
          </a:prstGeom>
          <a:noFill/>
        </p:spPr>
        <p:txBody>
          <a:bodyPr wrap="square" rtlCol="0">
            <a:spAutoFit/>
          </a:bodyPr>
          <a:lstStyle/>
          <a:p>
            <a:pPr marL="285750" indent="-285750" algn="ctr">
              <a:buClr>
                <a:srgbClr val="92D050"/>
              </a:buClr>
              <a:buFont typeface="Wingdings" panose="05000000000000000000" pitchFamily="2" charset="2"/>
              <a:buChar char="þ"/>
            </a:pPr>
            <a:r>
              <a:rPr lang="en-US" dirty="0"/>
              <a:t>Office paper</a:t>
            </a:r>
          </a:p>
        </p:txBody>
      </p:sp>
      <p:pic>
        <p:nvPicPr>
          <p:cNvPr id="4" name="Picture 3" descr="Pile of office paper"/>
          <p:cNvPicPr>
            <a:picLocks noChangeAspect="1"/>
          </p:cNvPicPr>
          <p:nvPr/>
        </p:nvPicPr>
        <p:blipFill rotWithShape="1">
          <a:blip r:embed="rId5" cstate="print">
            <a:extLst>
              <a:ext uri="{28A0092B-C50C-407E-A947-70E740481C1C}">
                <a14:useLocalDpi xmlns:a14="http://schemas.microsoft.com/office/drawing/2010/main" val="0"/>
              </a:ext>
            </a:extLst>
          </a:blip>
          <a:srcRect l="7098" t="9841"/>
          <a:stretch/>
        </p:blipFill>
        <p:spPr>
          <a:xfrm>
            <a:off x="685800" y="2339528"/>
            <a:ext cx="1905768" cy="2461072"/>
          </a:xfrm>
          <a:prstGeom prst="rect">
            <a:avLst/>
          </a:prstGeom>
        </p:spPr>
      </p:pic>
      <p:sp>
        <p:nvSpPr>
          <p:cNvPr id="3" name="TextBox 2"/>
          <p:cNvSpPr txBox="1"/>
          <p:nvPr/>
        </p:nvSpPr>
        <p:spPr>
          <a:xfrm>
            <a:off x="2057400" y="1752600"/>
            <a:ext cx="5334000" cy="461665"/>
          </a:xfrm>
          <a:prstGeom prst="rect">
            <a:avLst/>
          </a:prstGeom>
          <a:noFill/>
        </p:spPr>
        <p:txBody>
          <a:bodyPr wrap="square" rtlCol="0">
            <a:spAutoFit/>
          </a:bodyPr>
          <a:lstStyle/>
          <a:p>
            <a:pPr algn="ctr"/>
            <a:r>
              <a:rPr lang="en-US" i="1" dirty="0"/>
              <a:t>Check local ordinances</a:t>
            </a:r>
          </a:p>
        </p:txBody>
      </p:sp>
      <p:sp>
        <p:nvSpPr>
          <p:cNvPr id="2" name="Title 1"/>
          <p:cNvSpPr>
            <a:spLocks noGrp="1"/>
          </p:cNvSpPr>
          <p:nvPr>
            <p:ph type="title"/>
          </p:nvPr>
        </p:nvSpPr>
        <p:spPr>
          <a:xfrm>
            <a:off x="911352" y="360362"/>
            <a:ext cx="7470648" cy="1143000"/>
          </a:xfrm>
        </p:spPr>
        <p:txBody>
          <a:bodyPr>
            <a:normAutofit fontScale="90000"/>
          </a:bodyPr>
          <a:lstStyle/>
          <a:p>
            <a:pPr algn="ctr"/>
            <a:r>
              <a:rPr lang="en-US" dirty="0">
                <a:solidFill>
                  <a:schemeClr val="accent2">
                    <a:lumMod val="40000"/>
                    <a:lumOff val="60000"/>
                  </a:schemeClr>
                </a:solidFill>
                <a:effectLst>
                  <a:outerShdw blurRad="38100" dist="38100" dir="2700000" algn="tl">
                    <a:srgbClr val="000000">
                      <a:alpha val="43137"/>
                    </a:srgbClr>
                  </a:outerShdw>
                </a:effectLst>
                <a:latin typeface="+mn-lt"/>
              </a:rPr>
              <a:t>Uncoated Household</a:t>
            </a:r>
            <a:br>
              <a:rPr lang="en-US" dirty="0">
                <a:solidFill>
                  <a:schemeClr val="accent2">
                    <a:lumMod val="40000"/>
                    <a:lumOff val="60000"/>
                  </a:schemeClr>
                </a:solidFill>
                <a:effectLst>
                  <a:outerShdw blurRad="38100" dist="38100" dir="2700000" algn="tl">
                    <a:srgbClr val="000000">
                      <a:alpha val="43137"/>
                    </a:srgbClr>
                  </a:outerShdw>
                </a:effectLst>
                <a:latin typeface="+mn-lt"/>
              </a:rPr>
            </a:br>
            <a:r>
              <a:rPr lang="en-US" dirty="0">
                <a:solidFill>
                  <a:schemeClr val="accent2">
                    <a:lumMod val="40000"/>
                    <a:lumOff val="60000"/>
                  </a:schemeClr>
                </a:solidFill>
                <a:effectLst>
                  <a:outerShdw blurRad="38100" dist="38100" dir="2700000" algn="tl">
                    <a:srgbClr val="000000">
                      <a:alpha val="43137"/>
                    </a:srgbClr>
                  </a:outerShdw>
                </a:effectLst>
                <a:latin typeface="+mn-lt"/>
              </a:rPr>
              <a:t> Paper Products</a:t>
            </a:r>
          </a:p>
        </p:txBody>
      </p:sp>
      <p:pic>
        <p:nvPicPr>
          <p:cNvPr id="10" name="Picture 2" descr="check-mark[1]"/>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19200" y="348305"/>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advTm="15921">
        <p:fade/>
      </p:transition>
    </mc:Choice>
    <mc:Fallback xmlns="">
      <p:transition spd="med" advTm="1592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descr="A garbage bag with a red circle and slash icon over it signifies that most everything in trash is illegal to be burned in Kentucky.">
            <a:extLst>
              <a:ext uri="{FF2B5EF4-FFF2-40B4-BE49-F238E27FC236}">
                <a16:creationId xmlns:a16="http://schemas.microsoft.com/office/drawing/2014/main" id="{B6699F23-4DF5-154D-B8FA-DF7D89CC6504}"/>
              </a:ext>
            </a:extLst>
          </p:cNvPr>
          <p:cNvGrpSpPr/>
          <p:nvPr/>
        </p:nvGrpSpPr>
        <p:grpSpPr>
          <a:xfrm>
            <a:off x="5334000" y="3276600"/>
            <a:ext cx="3124200" cy="3203293"/>
            <a:chOff x="5334000" y="3276600"/>
            <a:chExt cx="3124200" cy="3203293"/>
          </a:xfrm>
        </p:grpSpPr>
        <p:pic>
          <p:nvPicPr>
            <p:cNvPr id="93188" name="Picture 4" descr="A bag of trash with a red circle and slash across it, signifying that you shouldn't burn trash."/>
            <p:cNvPicPr>
              <a:picLocks noChangeAspect="1" noChangeArrowheads="1"/>
            </p:cNvPicPr>
            <p:nvPr/>
          </p:nvPicPr>
          <p:blipFill rotWithShape="1">
            <a:blip r:embed="rId3">
              <a:extLst>
                <a:ext uri="{28A0092B-C50C-407E-A947-70E740481C1C}">
                  <a14:useLocalDpi xmlns:a14="http://schemas.microsoft.com/office/drawing/2010/main" val="0"/>
                </a:ext>
              </a:extLst>
            </a:blip>
            <a:srcRect l="11969" t="13357" r="9469" b="5544"/>
            <a:stretch/>
          </p:blipFill>
          <p:spPr bwMode="auto">
            <a:xfrm>
              <a:off x="5417966" y="3276600"/>
              <a:ext cx="2956265" cy="3203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5334000" y="3352800"/>
              <a:ext cx="3124200" cy="3048000"/>
            </a:xfrm>
            <a:prstGeom prst="flowChartConnector">
              <a:avLst/>
            </a:prstGeom>
            <a:noFill/>
            <a:ln w="50800">
              <a:solidFill>
                <a:srgbClr val="F844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p:cNvCxnSpPr>
              <a:stCxn id="9" idx="7"/>
              <a:endCxn id="9" idx="3"/>
            </p:cNvCxnSpPr>
            <p:nvPr/>
          </p:nvCxnSpPr>
          <p:spPr>
            <a:xfrm flipH="1">
              <a:off x="5791528" y="3799169"/>
              <a:ext cx="2209144" cy="2155262"/>
            </a:xfrm>
            <a:prstGeom prst="line">
              <a:avLst/>
            </a:prstGeom>
            <a:ln w="50800">
              <a:solidFill>
                <a:srgbClr val="F84426"/>
              </a:solidFill>
            </a:ln>
          </p:spPr>
          <p:style>
            <a:lnRef idx="1">
              <a:schemeClr val="accent1"/>
            </a:lnRef>
            <a:fillRef idx="0">
              <a:schemeClr val="accent1"/>
            </a:fillRef>
            <a:effectRef idx="0">
              <a:schemeClr val="accent1"/>
            </a:effectRef>
            <a:fontRef idx="minor">
              <a:schemeClr val="tx1"/>
            </a:fontRef>
          </p:style>
        </p:cxnSp>
      </p:grpSp>
      <p:sp>
        <p:nvSpPr>
          <p:cNvPr id="80901" name="Rectangle 5"/>
          <p:cNvSpPr>
            <a:spLocks noChangeArrowheads="1"/>
          </p:cNvSpPr>
          <p:nvPr/>
        </p:nvSpPr>
        <p:spPr bwMode="auto">
          <a:xfrm>
            <a:off x="609600" y="2590800"/>
            <a:ext cx="7315200" cy="3859518"/>
          </a:xfrm>
          <a:prstGeom prst="rect">
            <a:avLst/>
          </a:prstGeom>
          <a:noFill/>
          <a:ln w="9525">
            <a:noFill/>
            <a:miter lim="800000"/>
            <a:headEnd/>
            <a:tailEnd/>
          </a:ln>
          <a:effectLst/>
        </p:spPr>
        <p:txBody>
          <a:bodyPr wrap="square">
            <a:spAutoFit/>
          </a:bodyPr>
          <a:lstStyle/>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Plastic</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Coated paper and cardboard</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Food</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Foam insulation</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Styrofoam </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Metal &amp; glass</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Aerosol cans </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Rubber</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Painted products</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Diapers, clothing</a:t>
            </a:r>
          </a:p>
        </p:txBody>
      </p:sp>
      <p:sp>
        <p:nvSpPr>
          <p:cNvPr id="5" name="TextBox 4"/>
          <p:cNvSpPr txBox="1"/>
          <p:nvPr/>
        </p:nvSpPr>
        <p:spPr>
          <a:xfrm>
            <a:off x="1066800" y="1295400"/>
            <a:ext cx="7239000" cy="954088"/>
          </a:xfrm>
          <a:prstGeom prst="rect">
            <a:avLst/>
          </a:prstGeom>
          <a:noFill/>
        </p:spPr>
        <p:txBody>
          <a:bodyPr>
            <a:spAutoFit/>
          </a:bodyPr>
          <a:lstStyle/>
          <a:p>
            <a:pPr>
              <a:defRPr/>
            </a:pPr>
            <a:r>
              <a:rPr lang="en-US" sz="2800" i="1" dirty="0">
                <a:solidFill>
                  <a:schemeClr val="accent2">
                    <a:lumMod val="20000"/>
                    <a:lumOff val="80000"/>
                  </a:schemeClr>
                </a:solidFill>
                <a:latin typeface="+mn-lt"/>
              </a:rPr>
              <a:t>Nearly everything found in household trash is illegal to burn.</a:t>
            </a:r>
          </a:p>
        </p:txBody>
      </p:sp>
      <p:sp>
        <p:nvSpPr>
          <p:cNvPr id="80900" name="Rectangle 4"/>
          <p:cNvSpPr>
            <a:spLocks noGrp="1" noChangeArrowheads="1"/>
          </p:cNvSpPr>
          <p:nvPr>
            <p:ph type="title"/>
          </p:nvPr>
        </p:nvSpPr>
        <p:spPr>
          <a:xfrm>
            <a:off x="0" y="274320"/>
            <a:ext cx="9144000" cy="1143000"/>
          </a:xfrm>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What About Trash?</a:t>
            </a:r>
          </a:p>
        </p:txBody>
      </p:sp>
    </p:spTree>
  </p:cSld>
  <p:clrMapOvr>
    <a:masterClrMapping/>
  </p:clrMapOvr>
  <mc:AlternateContent xmlns:mc="http://schemas.openxmlformats.org/markup-compatibility/2006" xmlns:p14="http://schemas.microsoft.com/office/powerpoint/2010/main">
    <mc:Choice Requires="p14">
      <p:transition spd="med" p14:dur="700" advTm="35415">
        <p:fade/>
      </p:transition>
    </mc:Choice>
    <mc:Fallback xmlns="">
      <p:transition spd="med" advTm="35415">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8839198" cy="1143000"/>
          </a:xfrm>
        </p:spPr>
        <p:txBody>
          <a:bodyPr/>
          <a:lstStyle/>
          <a:p>
            <a:pPr algn="ctr"/>
            <a:r>
              <a:rPr lang="en-US" dirty="0">
                <a:solidFill>
                  <a:schemeClr val="accent2">
                    <a:lumMod val="40000"/>
                    <a:lumOff val="60000"/>
                  </a:schemeClr>
                </a:solidFill>
                <a:latin typeface="+mn-lt"/>
              </a:rPr>
              <a:t>What’s in that trash?</a:t>
            </a:r>
          </a:p>
        </p:txBody>
      </p:sp>
      <p:grpSp>
        <p:nvGrpSpPr>
          <p:cNvPr id="3" name="Group 2" descr="A diagram shows that common trash items release checmicals and heavy metals when burned.">
            <a:extLst>
              <a:ext uri="{FF2B5EF4-FFF2-40B4-BE49-F238E27FC236}">
                <a16:creationId xmlns:a16="http://schemas.microsoft.com/office/drawing/2014/main" id="{2007EA90-0EA3-424A-9E2C-AA166C33354C}"/>
              </a:ext>
            </a:extLst>
          </p:cNvPr>
          <p:cNvGrpSpPr/>
          <p:nvPr/>
        </p:nvGrpSpPr>
        <p:grpSpPr>
          <a:xfrm>
            <a:off x="683238" y="1435235"/>
            <a:ext cx="8308361" cy="4858107"/>
            <a:chOff x="683238" y="1435235"/>
            <a:chExt cx="8308361" cy="4858107"/>
          </a:xfrm>
        </p:grpSpPr>
        <p:sp>
          <p:nvSpPr>
            <p:cNvPr id="6" name="TextBox 5"/>
            <p:cNvSpPr txBox="1"/>
            <p:nvPr/>
          </p:nvSpPr>
          <p:spPr>
            <a:xfrm>
              <a:off x="6553199" y="1676399"/>
              <a:ext cx="1447800" cy="523220"/>
            </a:xfrm>
            <a:prstGeom prst="rect">
              <a:avLst/>
            </a:prstGeom>
            <a:noFill/>
          </p:spPr>
          <p:txBody>
            <a:bodyPr wrap="square" rtlCol="0">
              <a:spAutoFit/>
            </a:bodyPr>
            <a:lstStyle/>
            <a:p>
              <a:r>
                <a:rPr lang="en-US" sz="2800" dirty="0"/>
                <a:t>Dioxin</a:t>
              </a:r>
            </a:p>
          </p:txBody>
        </p:sp>
        <p:sp>
          <p:nvSpPr>
            <p:cNvPr id="7" name="TextBox 6"/>
            <p:cNvSpPr txBox="1"/>
            <p:nvPr/>
          </p:nvSpPr>
          <p:spPr>
            <a:xfrm>
              <a:off x="6979443" y="2753435"/>
              <a:ext cx="1743075" cy="523220"/>
            </a:xfrm>
            <a:prstGeom prst="rect">
              <a:avLst/>
            </a:prstGeom>
            <a:noFill/>
          </p:spPr>
          <p:txBody>
            <a:bodyPr wrap="square" rtlCol="0">
              <a:spAutoFit/>
            </a:bodyPr>
            <a:lstStyle/>
            <a:p>
              <a:r>
                <a:rPr lang="en-US" sz="2800" dirty="0"/>
                <a:t>Benzene</a:t>
              </a:r>
            </a:p>
          </p:txBody>
        </p:sp>
        <p:sp>
          <p:nvSpPr>
            <p:cNvPr id="8" name="TextBox 7"/>
            <p:cNvSpPr txBox="1"/>
            <p:nvPr/>
          </p:nvSpPr>
          <p:spPr>
            <a:xfrm>
              <a:off x="7010400" y="4127211"/>
              <a:ext cx="1981199" cy="523220"/>
            </a:xfrm>
            <a:prstGeom prst="rect">
              <a:avLst/>
            </a:prstGeom>
            <a:noFill/>
          </p:spPr>
          <p:txBody>
            <a:bodyPr wrap="square" rtlCol="0">
              <a:spAutoFit/>
            </a:bodyPr>
            <a:lstStyle/>
            <a:p>
              <a:r>
                <a:rPr lang="en-US" sz="2800" dirty="0"/>
                <a:t>PFAS</a:t>
              </a:r>
            </a:p>
          </p:txBody>
        </p:sp>
        <p:sp>
          <p:nvSpPr>
            <p:cNvPr id="9" name="TextBox 8"/>
            <p:cNvSpPr txBox="1"/>
            <p:nvPr/>
          </p:nvSpPr>
          <p:spPr>
            <a:xfrm>
              <a:off x="6076950" y="5485386"/>
              <a:ext cx="1904999" cy="523220"/>
            </a:xfrm>
            <a:prstGeom prst="rect">
              <a:avLst/>
            </a:prstGeom>
            <a:noFill/>
          </p:spPr>
          <p:txBody>
            <a:bodyPr wrap="square" rtlCol="0">
              <a:spAutoFit/>
            </a:bodyPr>
            <a:lstStyle/>
            <a:p>
              <a:r>
                <a:rPr lang="en-US" sz="2800" dirty="0"/>
                <a:t>Acrolein</a:t>
              </a:r>
            </a:p>
          </p:txBody>
        </p:sp>
        <p:sp>
          <p:nvSpPr>
            <p:cNvPr id="10" name="TextBox 9"/>
            <p:cNvSpPr txBox="1"/>
            <p:nvPr/>
          </p:nvSpPr>
          <p:spPr>
            <a:xfrm>
              <a:off x="2781299" y="5770122"/>
              <a:ext cx="2590800" cy="523220"/>
            </a:xfrm>
            <a:prstGeom prst="rect">
              <a:avLst/>
            </a:prstGeom>
            <a:noFill/>
          </p:spPr>
          <p:txBody>
            <a:bodyPr wrap="square" rtlCol="0">
              <a:spAutoFit/>
            </a:bodyPr>
            <a:lstStyle/>
            <a:p>
              <a:r>
                <a:rPr lang="en-US" sz="2800" dirty="0"/>
                <a:t>Acetaldehyde</a:t>
              </a:r>
            </a:p>
          </p:txBody>
        </p:sp>
        <p:sp>
          <p:nvSpPr>
            <p:cNvPr id="11" name="TextBox 10"/>
            <p:cNvSpPr txBox="1"/>
            <p:nvPr/>
          </p:nvSpPr>
          <p:spPr>
            <a:xfrm>
              <a:off x="697705" y="4963180"/>
              <a:ext cx="1780995" cy="523220"/>
            </a:xfrm>
            <a:prstGeom prst="rect">
              <a:avLst/>
            </a:prstGeom>
            <a:noFill/>
          </p:spPr>
          <p:txBody>
            <a:bodyPr wrap="square" rtlCol="0">
              <a:spAutoFit/>
            </a:bodyPr>
            <a:lstStyle/>
            <a:p>
              <a:r>
                <a:rPr lang="en-US" sz="2800" dirty="0"/>
                <a:t>Cadmium</a:t>
              </a:r>
            </a:p>
          </p:txBody>
        </p:sp>
        <p:sp>
          <p:nvSpPr>
            <p:cNvPr id="12" name="TextBox 11"/>
            <p:cNvSpPr txBox="1"/>
            <p:nvPr/>
          </p:nvSpPr>
          <p:spPr>
            <a:xfrm>
              <a:off x="697706" y="3230846"/>
              <a:ext cx="1447800" cy="523220"/>
            </a:xfrm>
            <a:prstGeom prst="rect">
              <a:avLst/>
            </a:prstGeom>
            <a:noFill/>
          </p:spPr>
          <p:txBody>
            <a:bodyPr wrap="square" rtlCol="0">
              <a:spAutoFit/>
            </a:bodyPr>
            <a:lstStyle/>
            <a:p>
              <a:r>
                <a:rPr lang="en-US" sz="2800" dirty="0"/>
                <a:t>Furan</a:t>
              </a:r>
            </a:p>
          </p:txBody>
        </p:sp>
        <p:sp>
          <p:nvSpPr>
            <p:cNvPr id="13" name="TextBox 12"/>
            <p:cNvSpPr txBox="1"/>
            <p:nvPr/>
          </p:nvSpPr>
          <p:spPr>
            <a:xfrm>
              <a:off x="683238" y="2041518"/>
              <a:ext cx="1795462" cy="523220"/>
            </a:xfrm>
            <a:prstGeom prst="rect">
              <a:avLst/>
            </a:prstGeom>
            <a:noFill/>
          </p:spPr>
          <p:txBody>
            <a:bodyPr wrap="square" rtlCol="0">
              <a:spAutoFit/>
            </a:bodyPr>
            <a:lstStyle/>
            <a:p>
              <a:r>
                <a:rPr lang="en-US" sz="2800" dirty="0"/>
                <a:t>Mercury</a:t>
              </a:r>
            </a:p>
          </p:txBody>
        </p:sp>
        <p:sp>
          <p:nvSpPr>
            <p:cNvPr id="14" name="TextBox 13"/>
            <p:cNvSpPr txBox="1"/>
            <p:nvPr/>
          </p:nvSpPr>
          <p:spPr>
            <a:xfrm>
              <a:off x="3909831" y="1435235"/>
              <a:ext cx="1447800" cy="523220"/>
            </a:xfrm>
            <a:prstGeom prst="rect">
              <a:avLst/>
            </a:prstGeom>
            <a:noFill/>
          </p:spPr>
          <p:txBody>
            <a:bodyPr wrap="square" rtlCol="0">
              <a:spAutoFit/>
            </a:bodyPr>
            <a:lstStyle/>
            <a:p>
              <a:r>
                <a:rPr lang="en-US" sz="2800" dirty="0"/>
                <a:t>Lead</a:t>
              </a:r>
            </a:p>
          </p:txBody>
        </p:sp>
        <p:pic>
          <p:nvPicPr>
            <p:cNvPr id="16" name="Picture 15" descr="An image of plastic, paper and metal trash items with a list of pollutants that are released when trash is burned: Lead, mercury, furan, xylene, acetaldehyde, acrolein, touene, benzene and diox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807" y="2333906"/>
              <a:ext cx="3688784" cy="2527012"/>
            </a:xfrm>
            <a:prstGeom prst="rect">
              <a:avLst/>
            </a:prstGeom>
            <a:ln>
              <a:noFill/>
            </a:ln>
            <a:effectLst>
              <a:softEdge rad="112500"/>
            </a:effectLst>
          </p:spPr>
        </p:pic>
        <p:cxnSp>
          <p:nvCxnSpPr>
            <p:cNvPr id="18" name="Straight Arrow Connector 17"/>
            <p:cNvCxnSpPr/>
            <p:nvPr/>
          </p:nvCxnSpPr>
          <p:spPr>
            <a:xfrm flipH="1">
              <a:off x="5715000" y="2261174"/>
              <a:ext cx="1144786" cy="784648"/>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484145" y="3230846"/>
              <a:ext cx="545304" cy="107364"/>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1"/>
            </p:cNvCxnSpPr>
            <p:nvPr/>
          </p:nvCxnSpPr>
          <p:spPr>
            <a:xfrm flipH="1">
              <a:off x="6287393" y="4388821"/>
              <a:ext cx="723007" cy="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867400" y="4711986"/>
              <a:ext cx="879872" cy="77340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495800" y="1968786"/>
              <a:ext cx="304800" cy="126206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15821" y="2514599"/>
              <a:ext cx="1760878" cy="977857"/>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267200" y="4860918"/>
              <a:ext cx="228600" cy="9168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752600" y="4711986"/>
              <a:ext cx="1051207" cy="316707"/>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752600" y="3523233"/>
              <a:ext cx="1676400" cy="74179"/>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463866"/>
      </p:ext>
    </p:extLst>
  </p:cSld>
  <p:clrMapOvr>
    <a:masterClrMapping/>
  </p:clrMapOvr>
  <mc:AlternateContent xmlns:mc="http://schemas.openxmlformats.org/markup-compatibility/2006" xmlns:p14="http://schemas.microsoft.com/office/powerpoint/2010/main">
    <mc:Choice Requires="p14">
      <p:transition spd="med" p14:dur="700" advTm="35514">
        <p:fade/>
      </p:transition>
    </mc:Choice>
    <mc:Fallback xmlns="">
      <p:transition spd="med" advTm="3551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81000" y="228600"/>
            <a:ext cx="7848600" cy="1143000"/>
          </a:xfrm>
        </p:spPr>
        <p:txBody>
          <a:bodyPr>
            <a:normAutofit/>
          </a:bodyPr>
          <a:lstStyle/>
          <a:p>
            <a:pPr eaLnBrk="1" fontAlgn="auto" hangingPunct="1">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Burn Items…</a:t>
            </a:r>
          </a:p>
        </p:txBody>
      </p:sp>
      <p:sp>
        <p:nvSpPr>
          <p:cNvPr id="113668" name="Text Box 4"/>
          <p:cNvSpPr txBox="1">
            <a:spLocks noChangeArrowheads="1"/>
          </p:cNvSpPr>
          <p:nvPr/>
        </p:nvSpPr>
        <p:spPr bwMode="auto">
          <a:xfrm>
            <a:off x="304800" y="2133600"/>
            <a:ext cx="2971800" cy="3785652"/>
          </a:xfrm>
          <a:prstGeom prst="rect">
            <a:avLst/>
          </a:prstGeom>
          <a:noFill/>
          <a:ln w="9525">
            <a:noFill/>
            <a:miter lim="800000"/>
            <a:headEnd/>
            <a:tailEnd/>
          </a:ln>
          <a:effectLst/>
        </p:spPr>
        <p:txBody>
          <a:bodyPr>
            <a:spAutoFit/>
          </a:bodyPr>
          <a:lstStyle/>
          <a:p>
            <a:pPr marL="342900" indent="-342900">
              <a:spcBef>
                <a:spcPct val="50000"/>
              </a:spcBef>
              <a:buClr>
                <a:srgbClr val="FF0000"/>
              </a:buClr>
              <a:buFont typeface="Arial" panose="020B0604020202020204" pitchFamily="34" charset="0"/>
              <a:buChar char="X"/>
              <a:defRPr/>
            </a:pPr>
            <a:r>
              <a:rPr lang="en-US" dirty="0">
                <a:latin typeface="+mn-lt"/>
              </a:rPr>
              <a:t> Tires</a:t>
            </a:r>
          </a:p>
          <a:p>
            <a:pPr marL="342900" indent="-342900">
              <a:spcBef>
                <a:spcPct val="50000"/>
              </a:spcBef>
              <a:buClr>
                <a:srgbClr val="FF0000"/>
              </a:buClr>
              <a:buFont typeface="Arial" panose="020B0604020202020204" pitchFamily="34" charset="0"/>
              <a:buChar char="X"/>
              <a:defRPr/>
            </a:pPr>
            <a:r>
              <a:rPr lang="en-US" dirty="0">
                <a:latin typeface="+mn-lt"/>
              </a:rPr>
              <a:t> Plastic</a:t>
            </a:r>
          </a:p>
          <a:p>
            <a:pPr marL="342900" indent="-342900">
              <a:spcBef>
                <a:spcPct val="50000"/>
              </a:spcBef>
              <a:buClr>
                <a:srgbClr val="FF0000"/>
              </a:buClr>
              <a:buFont typeface="Arial" panose="020B0604020202020204" pitchFamily="34" charset="0"/>
              <a:buChar char="X"/>
              <a:defRPr/>
            </a:pPr>
            <a:r>
              <a:rPr lang="en-US" dirty="0">
                <a:latin typeface="+mn-lt"/>
              </a:rPr>
              <a:t> Rubber</a:t>
            </a:r>
          </a:p>
          <a:p>
            <a:pPr marL="342900" indent="-342900">
              <a:spcBef>
                <a:spcPct val="50000"/>
              </a:spcBef>
              <a:buClr>
                <a:srgbClr val="FF0000"/>
              </a:buClr>
              <a:buFont typeface="Arial" panose="020B0604020202020204" pitchFamily="34" charset="0"/>
              <a:buChar char="X"/>
              <a:defRPr/>
            </a:pPr>
            <a:r>
              <a:rPr lang="en-US" dirty="0">
                <a:latin typeface="+mn-lt"/>
              </a:rPr>
              <a:t> Coated wire</a:t>
            </a:r>
          </a:p>
          <a:p>
            <a:pPr marL="342900" indent="-342900">
              <a:spcBef>
                <a:spcPct val="50000"/>
              </a:spcBef>
              <a:buClr>
                <a:srgbClr val="FF0000"/>
              </a:buClr>
              <a:buFont typeface="Arial" panose="020B0604020202020204" pitchFamily="34" charset="0"/>
              <a:buChar char="X"/>
              <a:defRPr/>
            </a:pPr>
            <a:r>
              <a:rPr lang="en-US" dirty="0">
                <a:latin typeface="+mn-lt"/>
              </a:rPr>
              <a:t> Insulated wire</a:t>
            </a:r>
          </a:p>
          <a:p>
            <a:pPr marL="342900" indent="-342900">
              <a:spcBef>
                <a:spcPct val="50000"/>
              </a:spcBef>
              <a:buClr>
                <a:srgbClr val="FF0000"/>
              </a:buClr>
              <a:buFont typeface="Arial" panose="020B0604020202020204" pitchFamily="34" charset="0"/>
              <a:buChar char="X"/>
              <a:defRPr/>
            </a:pPr>
            <a:r>
              <a:rPr lang="en-US" dirty="0">
                <a:latin typeface="+mn-lt"/>
              </a:rPr>
              <a:t> Foam insulation</a:t>
            </a:r>
          </a:p>
          <a:p>
            <a:pPr marL="342900" indent="-342900">
              <a:spcBef>
                <a:spcPct val="50000"/>
              </a:spcBef>
              <a:buClr>
                <a:srgbClr val="FF0000"/>
              </a:buClr>
              <a:buFont typeface="Arial" panose="020B0604020202020204" pitchFamily="34" charset="0"/>
              <a:buChar char="X"/>
              <a:defRPr/>
            </a:pPr>
            <a:r>
              <a:rPr lang="en-US" dirty="0">
                <a:latin typeface="+mn-lt"/>
              </a:rPr>
              <a:t> Used oil</a:t>
            </a:r>
          </a:p>
        </p:txBody>
      </p:sp>
      <p:pic>
        <p:nvPicPr>
          <p:cNvPr id="2" name="Picture 1" descr="A burning trash pile with tire rims and ash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212122"/>
            <a:ext cx="4942840" cy="3707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3643">
        <p:fade/>
      </p:transition>
    </mc:Choice>
    <mc:Fallback xmlns="">
      <p:transition spd="med" advTm="13643">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le of burning wood palle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276600"/>
            <a:ext cx="2364536" cy="3152715"/>
          </a:xfrm>
          <a:prstGeom prst="rect">
            <a:avLst/>
          </a:prstGeom>
        </p:spPr>
      </p:pic>
      <p:pic>
        <p:nvPicPr>
          <p:cNvPr id="2" name="Picture 1" descr="A burning horse muck pile"/>
          <p:cNvPicPr>
            <a:picLocks noChangeAspect="1"/>
          </p:cNvPicPr>
          <p:nvPr/>
        </p:nvPicPr>
        <p:blipFill rotWithShape="1">
          <a:blip r:embed="rId4">
            <a:extLst>
              <a:ext uri="{28A0092B-C50C-407E-A947-70E740481C1C}">
                <a14:useLocalDpi xmlns:a14="http://schemas.microsoft.com/office/drawing/2010/main" val="0"/>
              </a:ext>
            </a:extLst>
          </a:blip>
          <a:srcRect l="7975" t="10802" r="11539" b="11675"/>
          <a:stretch/>
        </p:blipFill>
        <p:spPr>
          <a:xfrm>
            <a:off x="3429000" y="1676400"/>
            <a:ext cx="3142396" cy="2335349"/>
          </a:xfrm>
          <a:prstGeom prst="rect">
            <a:avLst/>
          </a:prstGeom>
        </p:spPr>
      </p:pic>
      <p:sp>
        <p:nvSpPr>
          <p:cNvPr id="118788" name="Text Box 4"/>
          <p:cNvSpPr txBox="1">
            <a:spLocks noChangeArrowheads="1"/>
          </p:cNvSpPr>
          <p:nvPr/>
        </p:nvSpPr>
        <p:spPr bwMode="auto">
          <a:xfrm>
            <a:off x="296118" y="2118923"/>
            <a:ext cx="5571282" cy="3785652"/>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latin typeface="+mn-lt"/>
              </a:rPr>
              <a:t> Bedding material</a:t>
            </a:r>
          </a:p>
          <a:p>
            <a:pPr marL="342900" indent="-342900">
              <a:spcBef>
                <a:spcPct val="50000"/>
              </a:spcBef>
              <a:buClr>
                <a:srgbClr val="FF0000"/>
              </a:buClr>
              <a:buFont typeface="Arial" panose="020B0604020202020204" pitchFamily="34" charset="0"/>
              <a:buChar char="X"/>
              <a:defRPr/>
            </a:pPr>
            <a:r>
              <a:rPr lang="en-US" dirty="0">
                <a:latin typeface="+mn-lt"/>
              </a:rPr>
              <a:t> Muck piles</a:t>
            </a:r>
          </a:p>
          <a:p>
            <a:pPr marL="342900" indent="-342900">
              <a:spcBef>
                <a:spcPct val="50000"/>
              </a:spcBef>
              <a:buClr>
                <a:srgbClr val="FF0000"/>
              </a:buClr>
              <a:buFont typeface="Arial" panose="020B0604020202020204" pitchFamily="34" charset="0"/>
              <a:buChar char="X"/>
              <a:defRPr/>
            </a:pPr>
            <a:r>
              <a:rPr lang="en-US" dirty="0">
                <a:latin typeface="+mn-lt"/>
              </a:rPr>
              <a:t> Mulch</a:t>
            </a:r>
          </a:p>
          <a:p>
            <a:pPr marL="342900" indent="-342900">
              <a:spcBef>
                <a:spcPct val="50000"/>
              </a:spcBef>
              <a:buClr>
                <a:srgbClr val="FF0000"/>
              </a:buClr>
              <a:buFont typeface="Arial" panose="020B0604020202020204" pitchFamily="34" charset="0"/>
              <a:buChar char="X"/>
              <a:defRPr/>
            </a:pPr>
            <a:r>
              <a:rPr lang="en-US" dirty="0">
                <a:latin typeface="+mn-lt"/>
              </a:rPr>
              <a:t> Hay</a:t>
            </a:r>
          </a:p>
          <a:p>
            <a:pPr marL="342900" indent="-342900">
              <a:spcBef>
                <a:spcPct val="50000"/>
              </a:spcBef>
              <a:buClr>
                <a:srgbClr val="FF0000"/>
              </a:buClr>
              <a:buFont typeface="Arial" panose="020B0604020202020204" pitchFamily="34" charset="0"/>
              <a:buChar char="X"/>
              <a:defRPr/>
            </a:pPr>
            <a:r>
              <a:rPr lang="en-US" dirty="0">
                <a:latin typeface="+mn-lt"/>
              </a:rPr>
              <a:t> Treated, stained, or painted lumber</a:t>
            </a:r>
          </a:p>
          <a:p>
            <a:pPr marL="342900" indent="-342900">
              <a:spcBef>
                <a:spcPct val="50000"/>
              </a:spcBef>
              <a:buClr>
                <a:srgbClr val="FF0000"/>
              </a:buClr>
              <a:buFont typeface="Arial" panose="020B0604020202020204" pitchFamily="34" charset="0"/>
              <a:buChar char="X"/>
              <a:defRPr/>
            </a:pPr>
            <a:r>
              <a:rPr lang="en-US" dirty="0">
                <a:latin typeface="+mn-lt"/>
              </a:rPr>
              <a:t> Fence posts &amp; wood pallets</a:t>
            </a:r>
          </a:p>
          <a:p>
            <a:pPr marL="342900" indent="-342900">
              <a:spcBef>
                <a:spcPct val="50000"/>
              </a:spcBef>
              <a:buClr>
                <a:srgbClr val="92D050"/>
              </a:buClr>
              <a:buFont typeface="Wingdings" panose="05000000000000000000" pitchFamily="2" charset="2"/>
              <a:buChar char="þ"/>
              <a:defRPr/>
            </a:pPr>
            <a:r>
              <a:rPr lang="en-US" dirty="0">
                <a:latin typeface="+mn-lt"/>
              </a:rPr>
              <a:t>Agricultural fields (no plastic)</a:t>
            </a:r>
          </a:p>
        </p:txBody>
      </p:sp>
      <p:sp>
        <p:nvSpPr>
          <p:cNvPr id="118786" name="Rectangle 2"/>
          <p:cNvSpPr>
            <a:spLocks noGrp="1" noChangeArrowheads="1"/>
          </p:cNvSpPr>
          <p:nvPr>
            <p:ph type="title"/>
          </p:nvPr>
        </p:nvSpPr>
        <p:spPr>
          <a:xfrm>
            <a:off x="457200" y="304800"/>
            <a:ext cx="8382000" cy="1143000"/>
          </a:xfrm>
        </p:spPr>
        <p:txBody>
          <a:bodyPr>
            <a:normAutofit/>
          </a:bodyPr>
          <a:lstStyle/>
          <a:p>
            <a:pPr algn="ctr" eaLnBrk="1" fontAlgn="auto" hangingPunct="1">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Agricultural Burning</a:t>
            </a:r>
          </a:p>
        </p:txBody>
      </p:sp>
    </p:spTree>
  </p:cSld>
  <p:clrMapOvr>
    <a:masterClrMapping/>
  </p:clrMapOvr>
  <mc:AlternateContent xmlns:mc="http://schemas.openxmlformats.org/markup-compatibility/2006" xmlns:p14="http://schemas.microsoft.com/office/powerpoint/2010/main">
    <mc:Choice Requires="p14">
      <p:transition spd="med" p14:dur="700" advTm="27135">
        <p:fade/>
      </p:transition>
    </mc:Choice>
    <mc:Fallback xmlns="">
      <p:transition spd="med" advTm="27135">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A pile of burning grass clippings"/>
          <p:cNvPicPr>
            <a:picLocks noChangeAspect="1" noChangeArrowheads="1"/>
          </p:cNvPicPr>
          <p:nvPr/>
        </p:nvPicPr>
        <p:blipFill>
          <a:blip r:embed="rId3" cstate="print"/>
          <a:srcRect/>
          <a:stretch>
            <a:fillRect/>
          </a:stretch>
        </p:blipFill>
        <p:spPr bwMode="auto">
          <a:xfrm>
            <a:off x="381000" y="2895600"/>
            <a:ext cx="4057402" cy="3048000"/>
          </a:xfrm>
          <a:prstGeom prst="rect">
            <a:avLst/>
          </a:prstGeom>
          <a:noFill/>
        </p:spPr>
      </p:pic>
      <p:sp>
        <p:nvSpPr>
          <p:cNvPr id="100355" name="Rectangle 3"/>
          <p:cNvSpPr>
            <a:spLocks noChangeArrowheads="1"/>
          </p:cNvSpPr>
          <p:nvPr/>
        </p:nvSpPr>
        <p:spPr bwMode="auto">
          <a:xfrm>
            <a:off x="4724400" y="2971800"/>
            <a:ext cx="4267200" cy="3416320"/>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t> Grass clippings produce excessive smoke</a:t>
            </a:r>
          </a:p>
          <a:p>
            <a:pPr marL="342900" indent="-342900">
              <a:spcBef>
                <a:spcPct val="50000"/>
              </a:spcBef>
              <a:buClr>
                <a:srgbClr val="FF0000"/>
              </a:buClr>
              <a:buFont typeface="Arial" panose="020B0604020202020204" pitchFamily="34" charset="0"/>
              <a:buChar char="X"/>
              <a:defRPr/>
            </a:pPr>
            <a:r>
              <a:rPr lang="en-US" dirty="0"/>
              <a:t> Grass clippings are “yard waste”, which is not permitted to be burned according to 401 KAR 63:005</a:t>
            </a:r>
          </a:p>
          <a:p>
            <a:pPr>
              <a:spcBef>
                <a:spcPct val="50000"/>
              </a:spcBef>
              <a:defRPr/>
            </a:pPr>
            <a:endParaRPr lang="en-US" i="1" dirty="0">
              <a:solidFill>
                <a:srgbClr val="F8F8F8"/>
              </a:solidFill>
              <a:effectLst>
                <a:outerShdw blurRad="38100" dist="38100" dir="2700000" algn="tl">
                  <a:srgbClr val="000000"/>
                </a:outerShdw>
              </a:effectLst>
            </a:endParaRPr>
          </a:p>
        </p:txBody>
      </p:sp>
      <p:sp>
        <p:nvSpPr>
          <p:cNvPr id="100356" name="Rectangle 4"/>
          <p:cNvSpPr>
            <a:spLocks noGrp="1" noChangeArrowheads="1"/>
          </p:cNvSpPr>
          <p:nvPr>
            <p:ph type="title"/>
          </p:nvPr>
        </p:nvSpPr>
        <p:spPr>
          <a:xfrm>
            <a:off x="0" y="274320"/>
            <a:ext cx="9144000" cy="1143000"/>
          </a:xfrm>
        </p:spPr>
        <p:txBody>
          <a:bodyPr>
            <a:normAutofit/>
          </a:bodyPr>
          <a:lstStyle/>
          <a:p>
            <a:pPr algn="ctr" fontAlgn="auto">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Grass Clippings</a:t>
            </a:r>
          </a:p>
        </p:txBody>
      </p:sp>
    </p:spTree>
  </p:cSld>
  <p:clrMapOvr>
    <a:masterClrMapping/>
  </p:clrMapOvr>
  <mc:AlternateContent xmlns:mc="http://schemas.openxmlformats.org/markup-compatibility/2006" xmlns:p14="http://schemas.microsoft.com/office/powerpoint/2010/main">
    <mc:Choice Requires="p14">
      <p:transition spd="med" p14:dur="700" advTm="11308">
        <p:fade/>
      </p:transition>
    </mc:Choice>
    <mc:Fallback xmlns="">
      <p:transition spd="med" advTm="11308">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rusty chemical container"/>
          <p:cNvPicPr>
            <a:picLocks noChangeAspect="1"/>
          </p:cNvPicPr>
          <p:nvPr/>
        </p:nvPicPr>
        <p:blipFill rotWithShape="1">
          <a:blip r:embed="rId3" cstate="print">
            <a:extLst>
              <a:ext uri="{28A0092B-C50C-407E-A947-70E740481C1C}">
                <a14:useLocalDpi xmlns:a14="http://schemas.microsoft.com/office/drawing/2010/main" val="0"/>
              </a:ext>
            </a:extLst>
          </a:blip>
          <a:srcRect l="14557" r="29747"/>
          <a:stretch/>
        </p:blipFill>
        <p:spPr>
          <a:xfrm>
            <a:off x="533400" y="1752600"/>
            <a:ext cx="3733800" cy="4469243"/>
          </a:xfrm>
          <a:prstGeom prst="rect">
            <a:avLst/>
          </a:prstGeom>
        </p:spPr>
      </p:pic>
      <p:sp>
        <p:nvSpPr>
          <p:cNvPr id="4" name="Rectangle 3"/>
          <p:cNvSpPr/>
          <p:nvPr/>
        </p:nvSpPr>
        <p:spPr>
          <a:xfrm>
            <a:off x="4800600" y="2743200"/>
            <a:ext cx="3886200" cy="2031325"/>
          </a:xfrm>
          <a:prstGeom prst="rect">
            <a:avLst/>
          </a:prstGeom>
        </p:spPr>
        <p:txBody>
          <a:bodyPr wrap="square">
            <a:spAutoFit/>
          </a:bodyPr>
          <a:lstStyle/>
          <a:p>
            <a:pPr marL="457200" indent="-457200">
              <a:spcBef>
                <a:spcPct val="50000"/>
              </a:spcBef>
              <a:buClr>
                <a:srgbClr val="FF0000"/>
              </a:buClr>
              <a:buFont typeface="Arial" panose="020B0604020202020204" pitchFamily="34" charset="0"/>
              <a:buChar char="X"/>
              <a:defRPr/>
            </a:pPr>
            <a:r>
              <a:rPr lang="en-US" sz="2800" dirty="0"/>
              <a:t> Agricultural chemical containers</a:t>
            </a:r>
          </a:p>
          <a:p>
            <a:pPr marL="457200" indent="-457200">
              <a:spcBef>
                <a:spcPct val="50000"/>
              </a:spcBef>
              <a:buClr>
                <a:srgbClr val="FF0000"/>
              </a:buClr>
              <a:buFont typeface="Arial" panose="020B0604020202020204" pitchFamily="34" charset="0"/>
              <a:buChar char="X"/>
              <a:defRPr/>
            </a:pPr>
            <a:r>
              <a:rPr lang="en-US" sz="2800" dirty="0"/>
              <a:t> Household chemical containers</a:t>
            </a:r>
          </a:p>
        </p:txBody>
      </p:sp>
      <p:sp>
        <p:nvSpPr>
          <p:cNvPr id="2" name="Title 1"/>
          <p:cNvSpPr>
            <a:spLocks noGrp="1"/>
          </p:cNvSpPr>
          <p:nvPr>
            <p:ph type="title"/>
          </p:nvPr>
        </p:nvSpPr>
        <p:spPr>
          <a:xfrm>
            <a:off x="457200" y="274320"/>
            <a:ext cx="8077200" cy="1143000"/>
          </a:xfrm>
        </p:spPr>
        <p:txBody>
          <a:bodyPr>
            <a:normAutofit fontScale="90000"/>
          </a:bodyPr>
          <a:lstStyle/>
          <a:p>
            <a:r>
              <a:rPr lang="en-US" dirty="0">
                <a:solidFill>
                  <a:schemeClr val="accent2">
                    <a:lumMod val="40000"/>
                    <a:lumOff val="60000"/>
                  </a:schemeClr>
                </a:solidFill>
                <a:effectLst>
                  <a:outerShdw blurRad="38100" dist="38100" dir="2700000" algn="tl">
                    <a:srgbClr val="000000"/>
                  </a:outerShdw>
                </a:effectLst>
                <a:latin typeface="+mn-lt"/>
              </a:rPr>
              <a:t>Prohibited: Chemical Containers</a:t>
            </a:r>
            <a:endParaRPr lang="en-US" dirty="0">
              <a:solidFill>
                <a:schemeClr val="accent2">
                  <a:lumMod val="40000"/>
                  <a:lumOff val="60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advTm="5856">
        <p:fade/>
      </p:transition>
    </mc:Choice>
    <mc:Fallback xmlns="">
      <p:transition spd="med" advTm="5856">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04800"/>
            <a:ext cx="8382000" cy="1143000"/>
          </a:xfrm>
        </p:spPr>
        <p:txBody>
          <a:bodyPr>
            <a:normAutofit/>
          </a:bodyPr>
          <a:lstStyle/>
          <a:p>
            <a:pPr algn="ctr" eaLnBrk="1" fontAlgn="auto" hangingPunct="1">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Buildings</a:t>
            </a:r>
          </a:p>
        </p:txBody>
      </p:sp>
      <p:pic>
        <p:nvPicPr>
          <p:cNvPr id="4" name="Picture 3" descr="A burning bar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0" y="1447800"/>
            <a:ext cx="5715000" cy="3811905"/>
          </a:xfrm>
          <a:prstGeom prst="rect">
            <a:avLst/>
          </a:prstGeom>
        </p:spPr>
      </p:pic>
      <p:sp>
        <p:nvSpPr>
          <p:cNvPr id="5" name="TextBox 4"/>
          <p:cNvSpPr txBox="1"/>
          <p:nvPr/>
        </p:nvSpPr>
        <p:spPr>
          <a:xfrm>
            <a:off x="1447800" y="5552114"/>
            <a:ext cx="8610600" cy="830997"/>
          </a:xfrm>
          <a:prstGeom prst="rect">
            <a:avLst/>
          </a:prstGeom>
          <a:noFill/>
        </p:spPr>
        <p:txBody>
          <a:bodyPr wrap="square" rtlCol="0">
            <a:spAutoFit/>
          </a:bodyPr>
          <a:lstStyle/>
          <a:p>
            <a:pPr marL="342900" indent="-342900">
              <a:buClr>
                <a:srgbClr val="FF0000"/>
              </a:buClr>
              <a:buFont typeface="Arial" panose="020B0604020202020204" pitchFamily="34" charset="0"/>
              <a:buChar char="X"/>
            </a:pPr>
            <a:r>
              <a:rPr lang="en-US" dirty="0"/>
              <a:t>Buildings may not be disposed of by burning.</a:t>
            </a:r>
          </a:p>
          <a:p>
            <a:pPr marL="342900" indent="-342900">
              <a:buClr>
                <a:srgbClr val="92D050"/>
              </a:buClr>
              <a:buFont typeface="Wingdings" panose="05000000000000000000" pitchFamily="2" charset="2"/>
              <a:buChar char="þ"/>
            </a:pPr>
            <a:r>
              <a:rPr lang="en-US" dirty="0"/>
              <a:t>Buildings may be demolished and buried onsite.</a:t>
            </a:r>
          </a:p>
        </p:txBody>
      </p:sp>
    </p:spTree>
    <p:extLst>
      <p:ext uri="{BB962C8B-B14F-4D97-AF65-F5344CB8AC3E}">
        <p14:creationId xmlns:p14="http://schemas.microsoft.com/office/powerpoint/2010/main" val="35949666"/>
      </p:ext>
    </p:extLst>
  </p:cSld>
  <p:clrMapOvr>
    <a:masterClrMapping/>
  </p:clrMapOvr>
  <mc:AlternateContent xmlns:mc="http://schemas.openxmlformats.org/markup-compatibility/2006" xmlns:p14="http://schemas.microsoft.com/office/powerpoint/2010/main">
    <mc:Choice Requires="p14">
      <p:transition spd="med" p14:dur="700" advTm="23056">
        <p:fade/>
      </p:transition>
    </mc:Choice>
    <mc:Fallback xmlns="">
      <p:transition spd="med" advTm="2305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5"/>
          <p:cNvSpPr>
            <a:spLocks noGrp="1" noChangeArrowheads="1"/>
          </p:cNvSpPr>
          <p:nvPr>
            <p:ph type="title"/>
          </p:nvPr>
        </p:nvSpPr>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alpha val="43137"/>
                    </a:srgbClr>
                  </a:outerShdw>
                </a:effectLst>
                <a:latin typeface="+mn-lt"/>
              </a:rPr>
              <a:t>Open Burning in Kentucky</a:t>
            </a:r>
          </a:p>
        </p:txBody>
      </p:sp>
      <p:pic>
        <p:nvPicPr>
          <p:cNvPr id="5" name="Picture 4" descr="A smouldering pile of trash, an example of an illegal open bur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376" y="2057400"/>
            <a:ext cx="4241800" cy="3336118"/>
          </a:xfrm>
          <a:prstGeom prst="rect">
            <a:avLst/>
          </a:prstGeom>
        </p:spPr>
      </p:pic>
      <p:sp>
        <p:nvSpPr>
          <p:cNvPr id="8" name="Content Placeholder 7">
            <a:extLst>
              <a:ext uri="{FF2B5EF4-FFF2-40B4-BE49-F238E27FC236}">
                <a16:creationId xmlns:a16="http://schemas.microsoft.com/office/drawing/2014/main" id="{134A54D9-500F-944E-8B3A-C8D599EE72AE}"/>
              </a:ext>
            </a:extLst>
          </p:cNvPr>
          <p:cNvSpPr>
            <a:spLocks noGrp="1"/>
          </p:cNvSpPr>
          <p:nvPr>
            <p:ph idx="1"/>
          </p:nvPr>
        </p:nvSpPr>
        <p:spPr>
          <a:xfrm>
            <a:off x="457200" y="2057400"/>
            <a:ext cx="7467600" cy="3962400"/>
          </a:xfrm>
        </p:spPr>
        <p:txBody>
          <a:bodyPr/>
          <a:lstStyle/>
          <a:p>
            <a:pPr marL="342900" indent="-342900">
              <a:buFont typeface="Arial" panose="020B0604020202020204" pitchFamily="34" charset="0"/>
              <a:buChar char="•"/>
              <a:defRPr/>
            </a:pPr>
            <a:r>
              <a:rPr lang="en-US" sz="3200" dirty="0"/>
              <a:t>What is it?</a:t>
            </a:r>
          </a:p>
          <a:p>
            <a:pPr marL="342900" indent="-342900">
              <a:buFont typeface="Arial" panose="020B0604020202020204" pitchFamily="34" charset="0"/>
              <a:buChar char="•"/>
              <a:defRPr/>
            </a:pPr>
            <a:r>
              <a:rPr lang="en-US" sz="3200" dirty="0"/>
              <a:t>Why be concerned?</a:t>
            </a:r>
          </a:p>
          <a:p>
            <a:pPr marL="342900" indent="-342900">
              <a:buFont typeface="Arial" panose="020B0604020202020204" pitchFamily="34" charset="0"/>
              <a:buChar char="•"/>
              <a:defRPr/>
            </a:pPr>
            <a:r>
              <a:rPr lang="en-US" sz="3200" dirty="0"/>
              <a:t>Legal or Illegal?</a:t>
            </a:r>
          </a:p>
          <a:p>
            <a:pPr marL="342900" indent="-342900">
              <a:buFont typeface="Arial" panose="020B0604020202020204" pitchFamily="34" charset="0"/>
              <a:buChar char="•"/>
              <a:defRPr/>
            </a:pPr>
            <a:r>
              <a:rPr lang="en-US" sz="3200" dirty="0"/>
              <a:t>Restrictions</a:t>
            </a:r>
          </a:p>
          <a:p>
            <a:pPr marL="342900" indent="-342900">
              <a:buFont typeface="Arial" panose="020B0604020202020204" pitchFamily="34" charset="0"/>
              <a:buChar char="•"/>
              <a:defRPr/>
            </a:pPr>
            <a:r>
              <a:rPr lang="en-US" sz="3200" dirty="0"/>
              <a:t>How you can help</a:t>
            </a:r>
            <a:endParaRPr lang="en-US" dirty="0"/>
          </a:p>
        </p:txBody>
      </p:sp>
    </p:spTree>
    <p:extLst>
      <p:ext uri="{BB962C8B-B14F-4D97-AF65-F5344CB8AC3E}">
        <p14:creationId xmlns:p14="http://schemas.microsoft.com/office/powerpoint/2010/main" val="4249220272"/>
      </p:ext>
    </p:extLst>
  </p:cSld>
  <p:clrMapOvr>
    <a:masterClrMapping/>
  </p:clrMapOvr>
  <mc:AlternateContent xmlns:mc="http://schemas.openxmlformats.org/markup-compatibility/2006" xmlns:p14="http://schemas.microsoft.com/office/powerpoint/2010/main">
    <mc:Choice Requires="p14">
      <p:transition spd="med" p14:dur="700" advTm="20386">
        <p:fade/>
      </p:transition>
    </mc:Choice>
    <mc:Fallback xmlns="">
      <p:transition spd="med" advTm="20386">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le of burnt demolition debr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990" y="2662968"/>
            <a:ext cx="4907576" cy="3680682"/>
          </a:xfrm>
          <a:prstGeom prst="rect">
            <a:avLst/>
          </a:prstGeom>
        </p:spPr>
      </p:pic>
      <p:sp>
        <p:nvSpPr>
          <p:cNvPr id="114692" name="Text Box 4"/>
          <p:cNvSpPr txBox="1">
            <a:spLocks noChangeArrowheads="1"/>
          </p:cNvSpPr>
          <p:nvPr/>
        </p:nvSpPr>
        <p:spPr bwMode="auto">
          <a:xfrm>
            <a:off x="5562600" y="3164481"/>
            <a:ext cx="3352800" cy="2677656"/>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latin typeface="+mn-lt"/>
              </a:rPr>
              <a:t> Asbestos materials</a:t>
            </a:r>
          </a:p>
          <a:p>
            <a:pPr marL="342900" indent="-342900">
              <a:spcBef>
                <a:spcPct val="50000"/>
              </a:spcBef>
              <a:buClr>
                <a:srgbClr val="FF0000"/>
              </a:buClr>
              <a:buFont typeface="Arial" panose="020B0604020202020204" pitchFamily="34" charset="0"/>
              <a:buChar char="X"/>
              <a:defRPr/>
            </a:pPr>
            <a:r>
              <a:rPr lang="en-US" dirty="0">
                <a:latin typeface="+mn-lt"/>
              </a:rPr>
              <a:t> Construction debris</a:t>
            </a:r>
          </a:p>
          <a:p>
            <a:pPr marL="342900" indent="-342900">
              <a:spcBef>
                <a:spcPct val="50000"/>
              </a:spcBef>
              <a:buClr>
                <a:srgbClr val="FF0000"/>
              </a:buClr>
              <a:buFont typeface="Arial" panose="020B0604020202020204" pitchFamily="34" charset="0"/>
              <a:buChar char="X"/>
              <a:defRPr/>
            </a:pPr>
            <a:r>
              <a:rPr lang="en-US" dirty="0">
                <a:latin typeface="+mn-lt"/>
              </a:rPr>
              <a:t> Demolition debris</a:t>
            </a:r>
          </a:p>
          <a:p>
            <a:pPr marL="342900" indent="-342900">
              <a:spcBef>
                <a:spcPct val="50000"/>
              </a:spcBef>
              <a:buClr>
                <a:srgbClr val="FF0000"/>
              </a:buClr>
              <a:buFont typeface="Arial" panose="020B0604020202020204" pitchFamily="34" charset="0"/>
              <a:buChar char="X"/>
              <a:defRPr/>
            </a:pPr>
            <a:r>
              <a:rPr lang="en-US" dirty="0">
                <a:latin typeface="+mn-lt"/>
              </a:rPr>
              <a:t> Drywall</a:t>
            </a:r>
          </a:p>
          <a:p>
            <a:pPr marL="342900" indent="-342900">
              <a:spcBef>
                <a:spcPct val="50000"/>
              </a:spcBef>
              <a:buClr>
                <a:srgbClr val="FF0000"/>
              </a:buClr>
              <a:buFont typeface="Arial" panose="020B0604020202020204" pitchFamily="34" charset="0"/>
              <a:buChar char="X"/>
              <a:defRPr/>
            </a:pPr>
            <a:r>
              <a:rPr lang="en-US" dirty="0">
                <a:latin typeface="+mn-lt"/>
              </a:rPr>
              <a:t> Shingles</a:t>
            </a:r>
          </a:p>
        </p:txBody>
      </p:sp>
      <p:sp>
        <p:nvSpPr>
          <p:cNvPr id="114690" name="Rectangle 2"/>
          <p:cNvSpPr>
            <a:spLocks noGrp="1" noChangeArrowheads="1"/>
          </p:cNvSpPr>
          <p:nvPr>
            <p:ph type="title"/>
          </p:nvPr>
        </p:nvSpPr>
        <p:spPr>
          <a:xfrm>
            <a:off x="685800" y="457200"/>
            <a:ext cx="7772400" cy="1447800"/>
          </a:xfrm>
        </p:spPr>
        <p:txBody>
          <a:bodyPr>
            <a:normAutofit fontScale="90000"/>
          </a:bodyPr>
          <a:lstStyle/>
          <a:p>
            <a:pPr eaLnBrk="1" fontAlgn="auto" hangingPunct="1">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Prohibited: Construction/Demolition Debris</a:t>
            </a:r>
          </a:p>
        </p:txBody>
      </p:sp>
    </p:spTree>
  </p:cSld>
  <p:clrMapOvr>
    <a:masterClrMapping/>
  </p:clrMapOvr>
  <mc:AlternateContent xmlns:mc="http://schemas.openxmlformats.org/markup-compatibility/2006" xmlns:p14="http://schemas.microsoft.com/office/powerpoint/2010/main">
    <mc:Choice Requires="p14">
      <p:transition spd="med" p14:dur="700" advTm="18299">
        <p:fade/>
      </p:transition>
    </mc:Choice>
    <mc:Fallback xmlns="">
      <p:transition spd="med" advTm="18299">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Burning pile of sawmill sc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95600"/>
            <a:ext cx="4419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2" name="Text Box 4"/>
          <p:cNvSpPr txBox="1">
            <a:spLocks noChangeArrowheads="1"/>
          </p:cNvSpPr>
          <p:nvPr/>
        </p:nvSpPr>
        <p:spPr bwMode="auto">
          <a:xfrm>
            <a:off x="5181600" y="2703016"/>
            <a:ext cx="3733800" cy="4524315"/>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latin typeface="+mn-lt"/>
              </a:rPr>
              <a:t>Other than land clearing for development, businesses may not dispose of any waste by burning.</a:t>
            </a:r>
          </a:p>
          <a:p>
            <a:pPr marL="342900" indent="-342900">
              <a:spcBef>
                <a:spcPct val="50000"/>
              </a:spcBef>
              <a:buClr>
                <a:srgbClr val="FF0000"/>
              </a:buClr>
              <a:buFont typeface="Arial" panose="020B0604020202020204" pitchFamily="34" charset="0"/>
              <a:buChar char="X"/>
              <a:defRPr/>
            </a:pPr>
            <a:r>
              <a:rPr lang="en-US" dirty="0">
                <a:latin typeface="+mn-lt"/>
              </a:rPr>
              <a:t>Debris from private businesses may not be transported for burning elsewhere.</a:t>
            </a:r>
          </a:p>
          <a:p>
            <a:pPr algn="r">
              <a:spcBef>
                <a:spcPct val="50000"/>
              </a:spcBef>
              <a:defRPr/>
            </a:pPr>
            <a:r>
              <a:rPr lang="en-US" dirty="0">
                <a:solidFill>
                  <a:srgbClr val="E29C50"/>
                </a:solidFill>
                <a:effectLst>
                  <a:outerShdw blurRad="38100" dist="38100" dir="2700000" algn="tl">
                    <a:srgbClr val="000000"/>
                  </a:outerShdw>
                </a:effectLst>
                <a:latin typeface="+mn-lt"/>
              </a:rPr>
              <a:t> </a:t>
            </a:r>
          </a:p>
        </p:txBody>
      </p:sp>
      <p:sp>
        <p:nvSpPr>
          <p:cNvPr id="114690" name="Rectangle 2"/>
          <p:cNvSpPr>
            <a:spLocks noGrp="1" noChangeArrowheads="1"/>
          </p:cNvSpPr>
          <p:nvPr>
            <p:ph type="title"/>
          </p:nvPr>
        </p:nvSpPr>
        <p:spPr>
          <a:xfrm>
            <a:off x="533400" y="457200"/>
            <a:ext cx="8382000" cy="1447800"/>
          </a:xfrm>
        </p:spPr>
        <p:txBody>
          <a:bodyPr>
            <a:normAutofit fontScale="90000"/>
          </a:bodyPr>
          <a:lstStyle/>
          <a:p>
            <a:pPr eaLnBrk="1" fontAlgn="auto" hangingPunct="1">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Prohibited: </a:t>
            </a:r>
            <a:r>
              <a:rPr lang="en-US" dirty="0">
                <a:solidFill>
                  <a:schemeClr val="accent2">
                    <a:lumMod val="40000"/>
                    <a:lumOff val="60000"/>
                  </a:schemeClr>
                </a:solidFill>
                <a:effectLst>
                  <a:outerShdw blurRad="38100" dist="38100" dir="2700000" algn="tl">
                    <a:srgbClr val="000000">
                      <a:alpha val="43137"/>
                    </a:srgbClr>
                  </a:outerShdw>
                </a:effectLst>
                <a:latin typeface="+mn-lt"/>
              </a:rPr>
              <a:t>Waste from businesses, schools &amp; churches</a:t>
            </a:r>
          </a:p>
        </p:txBody>
      </p:sp>
    </p:spTree>
  </p:cSld>
  <p:clrMapOvr>
    <a:masterClrMapping/>
  </p:clrMapOvr>
  <mc:AlternateContent xmlns:mc="http://schemas.openxmlformats.org/markup-compatibility/2006" xmlns:p14="http://schemas.microsoft.com/office/powerpoint/2010/main">
    <mc:Choice Requires="p14">
      <p:transition spd="med" p14:dur="700" advTm="25132">
        <p:fade/>
      </p:transition>
    </mc:Choice>
    <mc:Fallback xmlns="">
      <p:transition spd="med" advTm="2513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15399" cy="1143000"/>
          </a:xfrm>
        </p:spPr>
        <p:txBody>
          <a:bodyPr>
            <a:normAutofit fontScale="90000"/>
          </a:bodyPr>
          <a:lstStyle/>
          <a:p>
            <a:pPr algn="ctr" eaLnBrk="1" hangingPunct="1">
              <a:defRPr/>
            </a:pPr>
            <a:r>
              <a:rPr lang="en-US" sz="4000" dirty="0">
                <a:solidFill>
                  <a:schemeClr val="accent2">
                    <a:lumMod val="40000"/>
                    <a:lumOff val="60000"/>
                  </a:schemeClr>
                </a:solidFill>
                <a:effectLst>
                  <a:outerShdw blurRad="38100" dist="38100" dir="2700000" algn="tl">
                    <a:srgbClr val="000000">
                      <a:alpha val="43137"/>
                    </a:srgbClr>
                  </a:outerShdw>
                </a:effectLst>
                <a:latin typeface="+mn-lt"/>
              </a:rPr>
              <a:t>Disposing of Vegetative Storm Debris</a:t>
            </a:r>
            <a:br>
              <a:rPr lang="en-US" dirty="0">
                <a:solidFill>
                  <a:schemeClr val="accent2">
                    <a:lumMod val="40000"/>
                    <a:lumOff val="60000"/>
                  </a:schemeClr>
                </a:solidFill>
                <a:effectLst>
                  <a:outerShdw blurRad="38100" dist="38100" dir="2700000" algn="tl">
                    <a:srgbClr val="000000">
                      <a:alpha val="43137"/>
                    </a:srgbClr>
                  </a:outerShdw>
                </a:effectLst>
                <a:latin typeface="+mn-lt"/>
              </a:rPr>
            </a:br>
            <a:r>
              <a:rPr lang="en-US" sz="3100" i="1" dirty="0">
                <a:solidFill>
                  <a:schemeClr val="accent2">
                    <a:lumMod val="40000"/>
                    <a:lumOff val="60000"/>
                  </a:schemeClr>
                </a:solidFill>
                <a:effectLst>
                  <a:outerShdw blurRad="38100" dist="38100" dir="2700000" algn="tl">
                    <a:srgbClr val="000000">
                      <a:alpha val="43137"/>
                    </a:srgbClr>
                  </a:outerShdw>
                </a:effectLst>
                <a:latin typeface="+mn-lt"/>
              </a:rPr>
              <a:t>County or municipal governments only, with approval</a:t>
            </a:r>
            <a:endParaRPr lang="en-US" sz="3100" dirty="0">
              <a:solidFill>
                <a:schemeClr val="accent2">
                  <a:lumMod val="40000"/>
                  <a:lumOff val="60000"/>
                </a:schemeClr>
              </a:solidFill>
              <a:effectLst>
                <a:outerShdw blurRad="38100" dist="38100" dir="2700000" algn="tl">
                  <a:srgbClr val="000000">
                    <a:alpha val="43137"/>
                  </a:srgbClr>
                </a:outerShdw>
              </a:effectLst>
              <a:latin typeface="+mn-lt"/>
            </a:endParaRPr>
          </a:p>
        </p:txBody>
      </p:sp>
      <p:sp>
        <p:nvSpPr>
          <p:cNvPr id="25603" name="TextBox 2"/>
          <p:cNvSpPr txBox="1">
            <a:spLocks noChangeArrowheads="1"/>
          </p:cNvSpPr>
          <p:nvPr/>
        </p:nvSpPr>
        <p:spPr bwMode="auto">
          <a:xfrm>
            <a:off x="533400" y="1981200"/>
            <a:ext cx="4724400" cy="4524375"/>
          </a:xfrm>
          <a:prstGeom prst="rect">
            <a:avLst/>
          </a:prstGeom>
          <a:noFill/>
          <a:ln w="9525">
            <a:noFill/>
            <a:miter lim="800000"/>
            <a:headEnd/>
            <a:tailEnd/>
          </a:ln>
        </p:spPr>
        <p:txBody>
          <a:bodyPr>
            <a:spAutoFit/>
          </a:bodyPr>
          <a:lstStyle/>
          <a:p>
            <a:pPr>
              <a:buFont typeface="Arial" charset="0"/>
              <a:buChar char="•"/>
            </a:pPr>
            <a:r>
              <a:rPr lang="en-US" dirty="0"/>
              <a:t> May be legally burned (observe fire hazard season restrictions &amp; county burn bans).</a:t>
            </a:r>
          </a:p>
          <a:p>
            <a:endParaRPr lang="en-US" dirty="0"/>
          </a:p>
          <a:p>
            <a:pPr>
              <a:buFont typeface="Arial" charset="0"/>
              <a:buChar char="•"/>
            </a:pPr>
            <a:r>
              <a:rPr lang="en-US" dirty="0"/>
              <a:t> Large piles should be divided and burned incrementally over time.</a:t>
            </a:r>
          </a:p>
          <a:p>
            <a:endParaRPr lang="en-US" dirty="0"/>
          </a:p>
          <a:p>
            <a:pPr>
              <a:buFont typeface="Arial" charset="0"/>
              <a:buChar char="•"/>
            </a:pPr>
            <a:r>
              <a:rPr lang="en-US" dirty="0"/>
              <a:t> Care should be taken to locate burn piles away from residences and areas that could be impacted by smoke.</a:t>
            </a:r>
          </a:p>
        </p:txBody>
      </p:sp>
      <p:pic>
        <p:nvPicPr>
          <p:cNvPr id="25604" name="Picture 2" descr="A burning pile of tree limbs"/>
          <p:cNvPicPr>
            <a:picLocks noChangeAspect="1" noChangeArrowheads="1"/>
          </p:cNvPicPr>
          <p:nvPr/>
        </p:nvPicPr>
        <p:blipFill>
          <a:blip r:embed="rId4" cstate="print"/>
          <a:srcRect l="11320" r="7547" b="20126"/>
          <a:stretch>
            <a:fillRect/>
          </a:stretch>
        </p:blipFill>
        <p:spPr bwMode="auto">
          <a:xfrm>
            <a:off x="5562600" y="2133600"/>
            <a:ext cx="3276600" cy="2647950"/>
          </a:xfrm>
          <a:prstGeom prst="rect">
            <a:avLst/>
          </a:prstGeom>
          <a:noFill/>
          <a:ln w="9525">
            <a:noFill/>
            <a:miter lim="800000"/>
            <a:headEnd/>
            <a:tailEnd/>
          </a:ln>
        </p:spPr>
      </p:pic>
      <p:sp>
        <p:nvSpPr>
          <p:cNvPr id="3" name="TextBox 2"/>
          <p:cNvSpPr txBox="1"/>
          <p:nvPr/>
        </p:nvSpPr>
        <p:spPr>
          <a:xfrm>
            <a:off x="5753100" y="5029200"/>
            <a:ext cx="2895600" cy="830997"/>
          </a:xfrm>
          <a:prstGeom prst="rect">
            <a:avLst/>
          </a:prstGeom>
          <a:noFill/>
        </p:spPr>
        <p:txBody>
          <a:bodyPr wrap="square" rtlCol="0">
            <a:spAutoFit/>
          </a:bodyPr>
          <a:lstStyle/>
          <a:p>
            <a:r>
              <a:rPr lang="en-US" sz="1600" dirty="0"/>
              <a:t>Contact the Division for Air Quality before burning large stockpiles of debris.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7532">
        <p:fade/>
      </p:transition>
    </mc:Choice>
    <mc:Fallback xmlns="">
      <p:transition spd="med" advTm="475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4" end="4"/>
                                            </p:txEl>
                                          </p:spTgt>
                                        </p:tgtEl>
                                        <p:attrNameLst>
                                          <p:attrName>style.visibility</p:attrName>
                                        </p:attrNameLst>
                                      </p:cBhvr>
                                      <p:to>
                                        <p:strVal val="visible"/>
                                      </p:to>
                                    </p:set>
                                    <p:animEffect transition="in" filter="fade">
                                      <p:cBhvr>
                                        <p:cTn id="17" dur="500"/>
                                        <p:tgtEl>
                                          <p:spTgt spid="2560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3" descr="Tornado damage and debris in West Liberty, KY"/>
          <p:cNvPicPr>
            <a:picLocks noChangeAspect="1" noChangeArrowheads="1"/>
          </p:cNvPicPr>
          <p:nvPr/>
        </p:nvPicPr>
        <p:blipFill>
          <a:blip r:embed="rId3" cstate="print"/>
          <a:srcRect/>
          <a:stretch>
            <a:fillRect/>
          </a:stretch>
        </p:blipFill>
        <p:spPr bwMode="auto">
          <a:xfrm>
            <a:off x="4953000" y="1752600"/>
            <a:ext cx="3467100" cy="2311400"/>
          </a:xfrm>
          <a:prstGeom prst="rect">
            <a:avLst/>
          </a:prstGeom>
          <a:noFill/>
        </p:spPr>
      </p:pic>
      <p:pic>
        <p:nvPicPr>
          <p:cNvPr id="91140" name="Picture 4" descr="Tornado damage and debris in West Liberty"/>
          <p:cNvPicPr>
            <a:picLocks noChangeAspect="1" noChangeArrowheads="1"/>
          </p:cNvPicPr>
          <p:nvPr/>
        </p:nvPicPr>
        <p:blipFill>
          <a:blip r:embed="rId4" cstate="print"/>
          <a:srcRect/>
          <a:stretch>
            <a:fillRect/>
          </a:stretch>
        </p:blipFill>
        <p:spPr bwMode="auto">
          <a:xfrm>
            <a:off x="914400" y="3733800"/>
            <a:ext cx="3581400" cy="2387600"/>
          </a:xfrm>
          <a:prstGeom prst="rect">
            <a:avLst/>
          </a:prstGeom>
          <a:noFill/>
          <a:ln w="9525">
            <a:noFill/>
            <a:miter lim="800000"/>
            <a:headEnd/>
            <a:tailEnd/>
          </a:ln>
          <a:effectLst/>
        </p:spPr>
      </p:pic>
      <p:sp>
        <p:nvSpPr>
          <p:cNvPr id="7" name="Rectangle 6"/>
          <p:cNvSpPr/>
          <p:nvPr/>
        </p:nvSpPr>
        <p:spPr>
          <a:xfrm>
            <a:off x="4953000" y="4572000"/>
            <a:ext cx="3657600" cy="1200329"/>
          </a:xfrm>
          <a:prstGeom prst="rect">
            <a:avLst/>
          </a:prstGeom>
        </p:spPr>
        <p:txBody>
          <a:bodyPr wrap="square">
            <a:spAutoFit/>
          </a:bodyPr>
          <a:lstStyle/>
          <a:p>
            <a:r>
              <a:rPr lang="en-US" dirty="0"/>
              <a:t>Demolition debris piles should be kept wet until final disposal in a landfill.</a:t>
            </a:r>
          </a:p>
        </p:txBody>
      </p:sp>
      <p:sp>
        <p:nvSpPr>
          <p:cNvPr id="6" name="TextBox 5"/>
          <p:cNvSpPr txBox="1"/>
          <p:nvPr/>
        </p:nvSpPr>
        <p:spPr>
          <a:xfrm>
            <a:off x="762000" y="1676400"/>
            <a:ext cx="3962400" cy="2308324"/>
          </a:xfrm>
          <a:prstGeom prst="rect">
            <a:avLst/>
          </a:prstGeom>
          <a:noFill/>
        </p:spPr>
        <p:txBody>
          <a:bodyPr wrap="square" rtlCol="0">
            <a:spAutoFit/>
          </a:bodyPr>
          <a:lstStyle/>
          <a:p>
            <a:pPr marL="342900" indent="-342900">
              <a:buClr>
                <a:srgbClr val="FF0000"/>
              </a:buClr>
              <a:buFont typeface="Arial" panose="020B0604020202020204" pitchFamily="34" charset="0"/>
              <a:buChar char="X"/>
            </a:pPr>
            <a:r>
              <a:rPr lang="en-US" dirty="0"/>
              <a:t>Demolition debris may </a:t>
            </a:r>
            <a:r>
              <a:rPr lang="en-US" i="1" dirty="0"/>
              <a:t>not</a:t>
            </a:r>
            <a:r>
              <a:rPr lang="en-US" dirty="0"/>
              <a:t> be burned.  Debris may contain asbestos and other hazardous materials.</a:t>
            </a:r>
          </a:p>
          <a:p>
            <a:endParaRPr lang="en-US" dirty="0">
              <a:solidFill>
                <a:srgbClr val="E29C50"/>
              </a:solidFill>
            </a:endParaRPr>
          </a:p>
        </p:txBody>
      </p:sp>
      <p:sp>
        <p:nvSpPr>
          <p:cNvPr id="2" name="Title 1"/>
          <p:cNvSpPr>
            <a:spLocks noGrp="1"/>
          </p:cNvSpPr>
          <p:nvPr>
            <p:ph type="title"/>
          </p:nvPr>
        </p:nvSpPr>
        <p:spPr>
          <a:xfrm>
            <a:off x="838200" y="304800"/>
            <a:ext cx="7470648" cy="1143000"/>
          </a:xfrm>
        </p:spPr>
        <p:txBody>
          <a:bodyPr>
            <a:normAutofit/>
          </a:bodyPr>
          <a:lstStyle/>
          <a:p>
            <a:pPr algn="ctr"/>
            <a:r>
              <a:rPr lang="en-US" sz="4100" dirty="0">
                <a:solidFill>
                  <a:schemeClr val="accent2">
                    <a:lumMod val="40000"/>
                    <a:lumOff val="60000"/>
                  </a:schemeClr>
                </a:solidFill>
                <a:effectLst>
                  <a:outerShdw blurRad="38100" dist="38100" dir="2700000" algn="tl">
                    <a:srgbClr val="000000">
                      <a:alpha val="43137"/>
                    </a:srgbClr>
                  </a:outerShdw>
                </a:effectLst>
                <a:latin typeface="+mn-lt"/>
              </a:rPr>
              <a:t>Disposing of Storm Debris</a:t>
            </a:r>
            <a:endParaRPr lang="en-US" sz="4100" dirty="0">
              <a:solidFill>
                <a:schemeClr val="accent2">
                  <a:lumMod val="40000"/>
                  <a:lumOff val="60000"/>
                </a:schemeClr>
              </a:solidFill>
              <a:latin typeface="+mn-lt"/>
            </a:endParaRPr>
          </a:p>
        </p:txBody>
      </p:sp>
      <p:pic>
        <p:nvPicPr>
          <p:cNvPr id="8" name="Picture 7" descr="Question mark 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22" y="460822"/>
            <a:ext cx="830955" cy="830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3241">
        <p:fade/>
      </p:transition>
    </mc:Choice>
    <mc:Fallback xmlns="">
      <p:transition spd="med" advTm="33241">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silhouette of a fire fighter stands agains a huge pile of burning debris"/>
          <p:cNvPicPr>
            <a:picLocks noChangeAspect="1"/>
          </p:cNvPicPr>
          <p:nvPr/>
        </p:nvPicPr>
        <p:blipFill rotWithShape="1">
          <a:blip r:embed="rId3" cstate="print">
            <a:extLst>
              <a:ext uri="{28A0092B-C50C-407E-A947-70E740481C1C}">
                <a14:useLocalDpi xmlns:a14="http://schemas.microsoft.com/office/drawing/2010/main" val="0"/>
              </a:ext>
            </a:extLst>
          </a:blip>
          <a:srcRect l="7753" r="18323"/>
          <a:stretch/>
        </p:blipFill>
        <p:spPr>
          <a:xfrm>
            <a:off x="381000" y="2769850"/>
            <a:ext cx="3962400" cy="3567583"/>
          </a:xfrm>
          <a:prstGeom prst="rect">
            <a:avLst/>
          </a:prstGeom>
        </p:spPr>
      </p:pic>
      <p:sp>
        <p:nvSpPr>
          <p:cNvPr id="17411" name="TextBox 3"/>
          <p:cNvSpPr txBox="1">
            <a:spLocks noChangeArrowheads="1"/>
          </p:cNvSpPr>
          <p:nvPr/>
        </p:nvSpPr>
        <p:spPr bwMode="auto">
          <a:xfrm>
            <a:off x="4867003" y="3657600"/>
            <a:ext cx="4013563" cy="2308324"/>
          </a:xfrm>
          <a:prstGeom prst="rect">
            <a:avLst/>
          </a:prstGeom>
          <a:noFill/>
          <a:ln w="9525">
            <a:noFill/>
            <a:miter lim="800000"/>
            <a:headEnd/>
            <a:tailEnd/>
          </a:ln>
        </p:spPr>
        <p:txBody>
          <a:bodyPr wrap="square">
            <a:spAutoFit/>
          </a:bodyPr>
          <a:lstStyle/>
          <a:p>
            <a:r>
              <a:rPr lang="en-US" dirty="0"/>
              <a:t>During fire hazard season, burning within 150 feet of any woodland or brushland area is allowed </a:t>
            </a:r>
            <a:r>
              <a:rPr lang="en-US" i="1" dirty="0"/>
              <a:t>only during evening hours </a:t>
            </a:r>
            <a:r>
              <a:rPr lang="en-US" dirty="0"/>
              <a:t>between </a:t>
            </a:r>
          </a:p>
          <a:p>
            <a:r>
              <a:rPr lang="en-US" dirty="0"/>
              <a:t>6 p.m. &amp; 6 a.m.</a:t>
            </a:r>
          </a:p>
        </p:txBody>
      </p:sp>
      <p:sp>
        <p:nvSpPr>
          <p:cNvPr id="17412" name="TextBox 4"/>
          <p:cNvSpPr txBox="1">
            <a:spLocks noChangeArrowheads="1"/>
          </p:cNvSpPr>
          <p:nvPr/>
        </p:nvSpPr>
        <p:spPr bwMode="auto">
          <a:xfrm>
            <a:off x="1600200" y="1905000"/>
            <a:ext cx="7086600" cy="954088"/>
          </a:xfrm>
          <a:prstGeom prst="rect">
            <a:avLst/>
          </a:prstGeom>
          <a:noFill/>
          <a:ln w="9525">
            <a:noFill/>
            <a:miter lim="800000"/>
            <a:headEnd/>
            <a:tailEnd/>
          </a:ln>
        </p:spPr>
        <p:txBody>
          <a:bodyPr>
            <a:spAutoFit/>
          </a:bodyPr>
          <a:lstStyle/>
          <a:p>
            <a:pPr algn="r"/>
            <a:r>
              <a:rPr lang="en-US" sz="2800" dirty="0">
                <a:effectLst>
                  <a:outerShdw blurRad="38100" dist="38100" dir="2700000" algn="tl">
                    <a:srgbClr val="000000">
                      <a:alpha val="43137"/>
                    </a:srgbClr>
                  </a:outerShdw>
                </a:effectLst>
              </a:rPr>
              <a:t>Oct. 1 – Dec. 15 </a:t>
            </a:r>
            <a:r>
              <a:rPr lang="en-US" sz="2800" i="1" dirty="0">
                <a:effectLst>
                  <a:outerShdw blurRad="38100" dist="38100" dir="2700000" algn="tl">
                    <a:srgbClr val="000000">
                      <a:alpha val="43137"/>
                    </a:srgbClr>
                  </a:outerShdw>
                </a:effectLst>
              </a:rPr>
              <a:t>and</a:t>
            </a:r>
            <a:r>
              <a:rPr lang="en-US" sz="2800" dirty="0">
                <a:effectLst>
                  <a:outerShdw blurRad="38100" dist="38100" dir="2700000" algn="tl">
                    <a:srgbClr val="000000">
                      <a:alpha val="43137"/>
                    </a:srgbClr>
                  </a:outerShdw>
                </a:effectLst>
              </a:rPr>
              <a:t> </a:t>
            </a:r>
          </a:p>
          <a:p>
            <a:pPr algn="r"/>
            <a:r>
              <a:rPr lang="en-US" sz="2800" dirty="0">
                <a:effectLst>
                  <a:outerShdw blurRad="38100" dist="38100" dir="2700000" algn="tl">
                    <a:srgbClr val="000000">
                      <a:alpha val="43137"/>
                    </a:srgbClr>
                  </a:outerShdw>
                </a:effectLst>
              </a:rPr>
              <a:t>Feb. 15 – April 30</a:t>
            </a:r>
          </a:p>
        </p:txBody>
      </p:sp>
      <p:sp>
        <p:nvSpPr>
          <p:cNvPr id="6" name="Title 1"/>
          <p:cNvSpPr>
            <a:spLocks noGrp="1"/>
          </p:cNvSpPr>
          <p:nvPr>
            <p:ph type="title"/>
          </p:nvPr>
        </p:nvSpPr>
        <p:spPr>
          <a:xfrm>
            <a:off x="3654552" y="362744"/>
            <a:ext cx="5032248" cy="1143000"/>
          </a:xfrm>
        </p:spPr>
        <p:txBody>
          <a:bodyPr>
            <a:normAutofit fontScale="90000"/>
          </a:bodyPr>
          <a:lstStyle/>
          <a:p>
            <a:pPr algn="r"/>
            <a:r>
              <a:rPr lang="en-US" sz="4100" dirty="0">
                <a:solidFill>
                  <a:schemeClr val="accent2">
                    <a:lumMod val="40000"/>
                    <a:lumOff val="60000"/>
                  </a:schemeClr>
                </a:solidFill>
                <a:effectLst>
                  <a:outerShdw blurRad="38100" dist="38100" dir="2700000" algn="tl">
                    <a:srgbClr val="000000">
                      <a:alpha val="43137"/>
                    </a:srgbClr>
                  </a:outerShdw>
                </a:effectLst>
                <a:latin typeface="+mn-lt"/>
              </a:rPr>
              <a:t>Restrictions During Fire Hazard Season</a:t>
            </a:r>
            <a:endParaRPr lang="en-US" sz="4100" dirty="0">
              <a:solidFill>
                <a:schemeClr val="accent2">
                  <a:lumMod val="40000"/>
                  <a:lumOff val="60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advTm="23605">
        <p:fade/>
      </p:transition>
    </mc:Choice>
    <mc:Fallback xmlns="">
      <p:transition spd="med" advTm="2360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112" y="350520"/>
            <a:ext cx="7470648" cy="1143000"/>
          </a:xfrm>
        </p:spPr>
        <p:txBody>
          <a:bodyPr>
            <a:normAutofit/>
          </a:bodyPr>
          <a:lstStyle/>
          <a:p>
            <a:pPr algn="ctr"/>
            <a:r>
              <a:rPr lang="en-US" sz="4000" dirty="0">
                <a:solidFill>
                  <a:schemeClr val="accent2">
                    <a:lumMod val="40000"/>
                    <a:lumOff val="60000"/>
                  </a:schemeClr>
                </a:solidFill>
                <a:effectLst>
                  <a:outerShdw blurRad="38100" dist="38100" dir="2700000" algn="tl">
                    <a:srgbClr val="000000">
                      <a:alpha val="43137"/>
                    </a:srgbClr>
                  </a:outerShdw>
                </a:effectLst>
                <a:latin typeface="+mn-lt"/>
              </a:rPr>
              <a:t>Ozone Season: May – Sept.</a:t>
            </a:r>
          </a:p>
        </p:txBody>
      </p:sp>
      <p:pic>
        <p:nvPicPr>
          <p:cNvPr id="2052" name="Picture 4" descr="ozone_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79232"/>
            <a:ext cx="6400800" cy="488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36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descr="A pile of burning brush"/>
          <p:cNvPicPr>
            <a:picLocks noChangeAspect="1" noChangeArrowheads="1"/>
          </p:cNvPicPr>
          <p:nvPr/>
        </p:nvPicPr>
        <p:blipFill rotWithShape="1">
          <a:blip r:embed="rId3">
            <a:extLst>
              <a:ext uri="{28A0092B-C50C-407E-A947-70E740481C1C}">
                <a14:useLocalDpi xmlns:a14="http://schemas.microsoft.com/office/drawing/2010/main" val="0"/>
              </a:ext>
            </a:extLst>
          </a:blip>
          <a:srcRect l="33091" r="19650" b="20712"/>
          <a:stretch/>
        </p:blipFill>
        <p:spPr bwMode="auto">
          <a:xfrm>
            <a:off x="6172200" y="402196"/>
            <a:ext cx="2228249" cy="261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A large pile of burning tree branch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658"/>
          <a:stretch/>
        </p:blipFill>
        <p:spPr bwMode="auto">
          <a:xfrm>
            <a:off x="544216" y="3014192"/>
            <a:ext cx="3332130" cy="3158008"/>
          </a:xfrm>
          <a:prstGeom prst="rect">
            <a:avLst/>
          </a:prstGeom>
          <a:noFill/>
          <a:extLst>
            <a:ext uri="{909E8E84-426E-40DD-AFC4-6F175D3DCCD1}">
              <a14:hiddenFill xmlns:a14="http://schemas.microsoft.com/office/drawing/2010/main">
                <a:solidFill>
                  <a:srgbClr val="FFFFFF"/>
                </a:solidFill>
              </a14:hiddenFill>
            </a:ext>
          </a:extLst>
        </p:spPr>
      </p:pic>
      <p:sp>
        <p:nvSpPr>
          <p:cNvPr id="91138" name="Text Box 2"/>
          <p:cNvSpPr txBox="1">
            <a:spLocks noChangeArrowheads="1"/>
          </p:cNvSpPr>
          <p:nvPr/>
        </p:nvSpPr>
        <p:spPr bwMode="auto">
          <a:xfrm>
            <a:off x="4267200" y="3050845"/>
            <a:ext cx="4419600" cy="3847207"/>
          </a:xfrm>
          <a:prstGeom prst="rect">
            <a:avLst/>
          </a:prstGeom>
          <a:noFill/>
          <a:ln w="9525">
            <a:noFill/>
            <a:miter lim="800000"/>
            <a:headEnd/>
            <a:tailEnd/>
          </a:ln>
          <a:effectLst/>
        </p:spPr>
        <p:txBody>
          <a:bodyPr wrap="square">
            <a:spAutoFit/>
          </a:bodyPr>
          <a:lstStyle/>
          <a:p>
            <a:pPr>
              <a:buFontTx/>
              <a:buChar char="•"/>
              <a:defRPr/>
            </a:pPr>
            <a:r>
              <a:rPr lang="en-US" dirty="0">
                <a:solidFill>
                  <a:srgbClr val="FFFFFF"/>
                </a:solidFill>
                <a:latin typeface="+mn-lt"/>
              </a:rPr>
              <a:t> Only in Boone, Boyd, </a:t>
            </a:r>
            <a:r>
              <a:rPr lang="en-US" dirty="0">
                <a:latin typeface="+mn-lt"/>
              </a:rPr>
              <a:t>Bullitt,</a:t>
            </a:r>
            <a:r>
              <a:rPr lang="en-US" b="1" dirty="0">
                <a:solidFill>
                  <a:srgbClr val="FFFF00"/>
                </a:solidFill>
                <a:latin typeface="+mn-lt"/>
              </a:rPr>
              <a:t> </a:t>
            </a:r>
            <a:r>
              <a:rPr lang="en-US" dirty="0">
                <a:solidFill>
                  <a:srgbClr val="FFFFFF"/>
                </a:solidFill>
                <a:latin typeface="+mn-lt"/>
              </a:rPr>
              <a:t>Campbell, Jefferson, Kenton, Lawrence, &amp; Oldham counties</a:t>
            </a:r>
          </a:p>
          <a:p>
            <a:pPr>
              <a:defRPr/>
            </a:pPr>
            <a:r>
              <a:rPr lang="en-US" dirty="0">
                <a:solidFill>
                  <a:srgbClr val="FFFFFF"/>
                </a:solidFill>
                <a:latin typeface="+mn-lt"/>
              </a:rPr>
              <a:t> </a:t>
            </a:r>
          </a:p>
          <a:p>
            <a:pPr>
              <a:buFontTx/>
              <a:buChar char="•"/>
              <a:defRPr/>
            </a:pPr>
            <a:r>
              <a:rPr lang="en-US" dirty="0">
                <a:solidFill>
                  <a:srgbClr val="FFFFFF"/>
                </a:solidFill>
                <a:latin typeface="+mn-lt"/>
              </a:rPr>
              <a:t> No open burning for land clearing permitted</a:t>
            </a:r>
          </a:p>
          <a:p>
            <a:pPr>
              <a:buFontTx/>
              <a:buChar char="•"/>
              <a:defRPr/>
            </a:pPr>
            <a:endParaRPr lang="en-US" dirty="0">
              <a:solidFill>
                <a:srgbClr val="FFFFFF"/>
              </a:solidFill>
              <a:latin typeface="+mn-lt"/>
            </a:endParaRPr>
          </a:p>
          <a:p>
            <a:pPr>
              <a:buFontTx/>
              <a:buChar char="•"/>
              <a:defRPr/>
            </a:pPr>
            <a:r>
              <a:rPr lang="en-US" dirty="0">
                <a:solidFill>
                  <a:srgbClr val="FFFFFF"/>
                </a:solidFill>
                <a:latin typeface="+mn-lt"/>
              </a:rPr>
              <a:t> Other restrictions apply</a:t>
            </a:r>
            <a:endParaRPr lang="en-US" dirty="0">
              <a:solidFill>
                <a:srgbClr val="FFFFFF"/>
              </a:solidFill>
            </a:endParaRPr>
          </a:p>
          <a:p>
            <a:pPr>
              <a:defRPr/>
            </a:pPr>
            <a:endParaRPr lang="en-US" dirty="0">
              <a:solidFill>
                <a:srgbClr val="FFFFFF"/>
              </a:solidFill>
              <a:effectLst>
                <a:outerShdw blurRad="38100" dist="38100" dir="2700000" algn="tl">
                  <a:srgbClr val="000000"/>
                </a:outerShdw>
              </a:effectLst>
            </a:endParaRPr>
          </a:p>
          <a:p>
            <a:pPr>
              <a:buFontTx/>
              <a:buChar char="•"/>
              <a:defRPr/>
            </a:pPr>
            <a:endParaRPr lang="en-US" sz="2800" dirty="0">
              <a:solidFill>
                <a:srgbClr val="FFFFFF"/>
              </a:solidFill>
              <a:effectLst>
                <a:outerShdw blurRad="38100" dist="38100" dir="2700000" algn="tl">
                  <a:srgbClr val="000000"/>
                </a:outerShdw>
              </a:effectLst>
            </a:endParaRPr>
          </a:p>
        </p:txBody>
      </p:sp>
      <p:sp>
        <p:nvSpPr>
          <p:cNvPr id="6" name="Rectangle 5"/>
          <p:cNvSpPr/>
          <p:nvPr/>
        </p:nvSpPr>
        <p:spPr>
          <a:xfrm>
            <a:off x="487680" y="1828800"/>
            <a:ext cx="8305800" cy="523220"/>
          </a:xfrm>
          <a:prstGeom prst="rect">
            <a:avLst/>
          </a:prstGeom>
        </p:spPr>
        <p:txBody>
          <a:bodyPr wrap="square">
            <a:spAutoFit/>
          </a:bodyPr>
          <a:lstStyle/>
          <a:p>
            <a:r>
              <a:rPr lang="en-US" sz="2800" dirty="0"/>
              <a:t>May – September</a:t>
            </a:r>
            <a:endParaRPr lang="en-US" dirty="0"/>
          </a:p>
        </p:txBody>
      </p:sp>
      <p:sp>
        <p:nvSpPr>
          <p:cNvPr id="91139" name="Rectangle 3"/>
          <p:cNvSpPr>
            <a:spLocks noGrp="1" noChangeArrowheads="1"/>
          </p:cNvSpPr>
          <p:nvPr>
            <p:ph type="title"/>
          </p:nvPr>
        </p:nvSpPr>
        <p:spPr>
          <a:xfrm>
            <a:off x="457200" y="685800"/>
            <a:ext cx="5105400" cy="1143000"/>
          </a:xfrm>
        </p:spPr>
        <p:txBody>
          <a:bodyPr>
            <a:noAutofit/>
          </a:bodyPr>
          <a:lstStyle/>
          <a:p>
            <a:pPr fontAlgn="auto">
              <a:spcAft>
                <a:spcPts val="0"/>
              </a:spcAft>
              <a:defRPr/>
            </a:pPr>
            <a:r>
              <a:rPr lang="en-US" sz="3600" dirty="0">
                <a:ln w="6350">
                  <a:noFill/>
                </a:ln>
                <a:solidFill>
                  <a:schemeClr val="accent2">
                    <a:lumMod val="40000"/>
                    <a:lumOff val="60000"/>
                  </a:schemeClr>
                </a:solidFill>
                <a:effectLst>
                  <a:outerShdw blurRad="38100" dist="38100" dir="2700000" algn="tl">
                    <a:srgbClr val="000000">
                      <a:alpha val="43137"/>
                    </a:srgbClr>
                  </a:outerShdw>
                </a:effectLst>
                <a:latin typeface="+mn-lt"/>
              </a:rPr>
              <a:t>Restrictions during </a:t>
            </a:r>
            <a:br>
              <a:rPr lang="en-US" sz="3600" dirty="0">
                <a:ln w="6350">
                  <a:noFill/>
                </a:ln>
                <a:solidFill>
                  <a:schemeClr val="accent2">
                    <a:lumMod val="40000"/>
                    <a:lumOff val="60000"/>
                  </a:schemeClr>
                </a:solidFill>
                <a:effectLst>
                  <a:outerShdw blurRad="38100" dist="38100" dir="2700000" algn="tl">
                    <a:srgbClr val="000000">
                      <a:alpha val="43137"/>
                    </a:srgbClr>
                  </a:outerShdw>
                </a:effectLst>
                <a:latin typeface="+mn-lt"/>
              </a:rPr>
            </a:br>
            <a:r>
              <a:rPr lang="en-US" sz="3600" dirty="0">
                <a:ln w="6350">
                  <a:noFill/>
                </a:ln>
                <a:solidFill>
                  <a:schemeClr val="accent2">
                    <a:lumMod val="40000"/>
                    <a:lumOff val="60000"/>
                  </a:schemeClr>
                </a:solidFill>
                <a:effectLst>
                  <a:outerShdw blurRad="38100" dist="38100" dir="2700000" algn="tl">
                    <a:srgbClr val="000000">
                      <a:alpha val="43137"/>
                    </a:srgbClr>
                  </a:outerShdw>
                </a:effectLst>
                <a:latin typeface="+mn-lt"/>
              </a:rPr>
              <a:t>ozone season:</a:t>
            </a:r>
          </a:p>
        </p:txBody>
      </p:sp>
    </p:spTree>
  </p:cSld>
  <p:clrMapOvr>
    <a:masterClrMapping/>
  </p:clrMapOvr>
  <mc:AlternateContent xmlns:mc="http://schemas.openxmlformats.org/markup-compatibility/2006" xmlns:p14="http://schemas.microsoft.com/office/powerpoint/2010/main">
    <mc:Choice Requires="p14">
      <p:transition spd="med" p14:dur="700" advTm="22296">
        <p:fade/>
      </p:transition>
    </mc:Choice>
    <mc:Fallback xmlns="">
      <p:transition spd="med" advTm="22296">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screen shot of the Open Burning page on the Division for Air Quality's website"/>
          <p:cNvPicPr>
            <a:picLocks noChangeAspect="1"/>
          </p:cNvPicPr>
          <p:nvPr/>
        </p:nvPicPr>
        <p:blipFill rotWithShape="1">
          <a:blip r:embed="rId3"/>
          <a:srcRect l="55000" t="11975" r="834" b="25555"/>
          <a:stretch/>
        </p:blipFill>
        <p:spPr>
          <a:xfrm>
            <a:off x="723900" y="3153674"/>
            <a:ext cx="7658100" cy="3323326"/>
          </a:xfrm>
          <a:prstGeom prst="rect">
            <a:avLst/>
          </a:prstGeom>
        </p:spPr>
      </p:pic>
      <p:sp>
        <p:nvSpPr>
          <p:cNvPr id="3" name="TextBox 2"/>
          <p:cNvSpPr txBox="1"/>
          <p:nvPr/>
        </p:nvSpPr>
        <p:spPr>
          <a:xfrm>
            <a:off x="457200" y="1600200"/>
            <a:ext cx="84582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t>Can be declared by county Judge Executive </a:t>
            </a:r>
            <a:r>
              <a:rPr lang="en-US"/>
              <a:t>or Governor</a:t>
            </a:r>
            <a:endParaRPr lang="en-US" dirty="0"/>
          </a:p>
          <a:p>
            <a:pPr marL="342900" indent="-342900">
              <a:buFont typeface="Arial" panose="020B0604020202020204" pitchFamily="34" charset="0"/>
              <a:buChar char="•"/>
            </a:pPr>
            <a:r>
              <a:rPr lang="en-US" dirty="0"/>
              <a:t>Generally during extreme risk of wildfire hazard</a:t>
            </a:r>
          </a:p>
          <a:p>
            <a:pPr marL="342900" indent="-342900">
              <a:buFont typeface="Arial" panose="020B0604020202020204" pitchFamily="34" charset="0"/>
              <a:buChar char="•"/>
            </a:pPr>
            <a:r>
              <a:rPr lang="en-US" dirty="0"/>
              <a:t>Check Division of Forestry’s County Burn Bans page</a:t>
            </a:r>
          </a:p>
        </p:txBody>
      </p:sp>
      <p:sp>
        <p:nvSpPr>
          <p:cNvPr id="2" name="Title 1"/>
          <p:cNvSpPr>
            <a:spLocks noGrp="1"/>
          </p:cNvSpPr>
          <p:nvPr>
            <p:ph type="title"/>
          </p:nvPr>
        </p:nvSpPr>
        <p:spPr>
          <a:xfrm>
            <a:off x="457200" y="274320"/>
            <a:ext cx="8153400" cy="1143000"/>
          </a:xfrm>
        </p:spPr>
        <p:txBody>
          <a:bodyPr/>
          <a:lstStyle/>
          <a:p>
            <a:pPr algn="ctr"/>
            <a:r>
              <a:rPr lang="en-US" dirty="0">
                <a:solidFill>
                  <a:schemeClr val="accent2">
                    <a:lumMod val="40000"/>
                    <a:lumOff val="60000"/>
                  </a:schemeClr>
                </a:solidFill>
                <a:effectLst>
                  <a:outerShdw blurRad="38100" dist="38100" dir="2700000" algn="tl">
                    <a:srgbClr val="000000">
                      <a:alpha val="43137"/>
                    </a:srgbClr>
                  </a:outerShdw>
                </a:effectLst>
              </a:rPr>
              <a:t>Burn Bans</a:t>
            </a:r>
          </a:p>
        </p:txBody>
      </p:sp>
    </p:spTree>
    <p:extLst>
      <p:ext uri="{BB962C8B-B14F-4D97-AF65-F5344CB8AC3E}">
        <p14:creationId xmlns:p14="http://schemas.microsoft.com/office/powerpoint/2010/main" val="3107413279"/>
      </p:ext>
    </p:extLst>
  </p:cSld>
  <p:clrMapOvr>
    <a:masterClrMapping/>
  </p:clrMapOvr>
  <mc:AlternateContent xmlns:mc="http://schemas.openxmlformats.org/markup-compatibility/2006" xmlns:p14="http://schemas.microsoft.com/office/powerpoint/2010/main">
    <mc:Choice Requires="p14">
      <p:transition spd="med" p14:dur="700" advTm="24127">
        <p:fade/>
      </p:transition>
    </mc:Choice>
    <mc:Fallback xmlns="">
      <p:transition spd="med" advTm="24127">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burning cou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09" y="1600200"/>
            <a:ext cx="4847129" cy="4800600"/>
          </a:xfrm>
          <a:prstGeom prst="rect">
            <a:avLst/>
          </a:prstGeom>
        </p:spPr>
      </p:pic>
      <p:sp>
        <p:nvSpPr>
          <p:cNvPr id="4" name="TextBox 3"/>
          <p:cNvSpPr txBox="1"/>
          <p:nvPr/>
        </p:nvSpPr>
        <p:spPr>
          <a:xfrm>
            <a:off x="5562600" y="3733800"/>
            <a:ext cx="3124200" cy="2677656"/>
          </a:xfrm>
          <a:prstGeom prst="rect">
            <a:avLst/>
          </a:prstGeom>
          <a:noFill/>
        </p:spPr>
        <p:txBody>
          <a:bodyPr wrap="square">
            <a:spAutoFit/>
          </a:bodyPr>
          <a:lstStyle/>
          <a:p>
            <a:pPr>
              <a:defRPr/>
            </a:pPr>
            <a:r>
              <a:rPr lang="en-US" sz="2800" dirty="0"/>
              <a:t>In addition to Division for Air Quality rules, other state and local regulations may apply. </a:t>
            </a:r>
          </a:p>
        </p:txBody>
      </p:sp>
      <p:sp>
        <p:nvSpPr>
          <p:cNvPr id="4099" name="Title 1"/>
          <p:cNvSpPr>
            <a:spLocks noGrp="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latin typeface="Arial" charset="0"/>
                <a:cs typeface="Arial" charset="0"/>
              </a:rPr>
              <a:t>Illegal burning could result in fines up to </a:t>
            </a:r>
            <a:r>
              <a:rPr lang="en-US" sz="3600" dirty="0">
                <a:solidFill>
                  <a:schemeClr val="accent2">
                    <a:lumMod val="40000"/>
                    <a:lumOff val="60000"/>
                  </a:schemeClr>
                </a:solidFill>
                <a:effectLst>
                  <a:outerShdw blurRad="38100" dist="38100" dir="2700000" algn="tl">
                    <a:srgbClr val="000000">
                      <a:alpha val="43137"/>
                    </a:srgbClr>
                  </a:outerShdw>
                </a:effectLst>
                <a:latin typeface="Arial" charset="0"/>
                <a:cs typeface="Arial" charset="0"/>
              </a:rPr>
              <a:t>$25,000</a:t>
            </a:r>
            <a:r>
              <a:rPr lang="en-US" sz="3600" dirty="0">
                <a:solidFill>
                  <a:schemeClr val="accent2">
                    <a:lumMod val="20000"/>
                    <a:lumOff val="80000"/>
                  </a:schemeClr>
                </a:solidFill>
                <a:effectLst>
                  <a:outerShdw blurRad="38100" dist="38100" dir="2700000" algn="tl">
                    <a:srgbClr val="000000">
                      <a:alpha val="43137"/>
                    </a:srgbClr>
                  </a:outerShdw>
                </a:effectLst>
                <a:latin typeface="Arial" charset="0"/>
                <a:cs typeface="Arial" charset="0"/>
              </a:rPr>
              <a:t> </a:t>
            </a:r>
            <a:r>
              <a:rPr lang="en-US" sz="3600" dirty="0">
                <a:effectLst>
                  <a:outerShdw blurRad="38100" dist="38100" dir="2700000" algn="tl">
                    <a:srgbClr val="000000">
                      <a:alpha val="43137"/>
                    </a:srgbClr>
                  </a:outerShdw>
                </a:effectLst>
                <a:latin typeface="Arial" charset="0"/>
                <a:cs typeface="Arial" charset="0"/>
              </a:rPr>
              <a:t>per day per violation.</a:t>
            </a:r>
          </a:p>
        </p:txBody>
      </p:sp>
    </p:spTree>
  </p:cSld>
  <p:clrMapOvr>
    <a:masterClrMapping/>
  </p:clrMapOvr>
  <mc:AlternateContent xmlns:mc="http://schemas.openxmlformats.org/markup-compatibility/2006" xmlns:p14="http://schemas.microsoft.com/office/powerpoint/2010/main">
    <mc:Choice Requires="p14">
      <p:transition spd="med" p14:dur="700" advTm="11297">
        <p:fade/>
      </p:transition>
    </mc:Choice>
    <mc:Fallback xmlns="">
      <p:transition spd="med" advTm="11297">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F753-9FFF-215B-7AB3-7492C44895AC}"/>
              </a:ext>
            </a:extLst>
          </p:cNvPr>
          <p:cNvSpPr>
            <a:spLocks noGrp="1"/>
          </p:cNvSpPr>
          <p:nvPr>
            <p:ph type="title"/>
          </p:nvPr>
        </p:nvSpPr>
        <p:spPr/>
        <p:txBody>
          <a:bodyPr/>
          <a:lstStyle/>
          <a:p>
            <a:pPr algn="ctr"/>
            <a:r>
              <a:rPr lang="en-US" dirty="0">
                <a:solidFill>
                  <a:schemeClr val="accent2">
                    <a:lumMod val="40000"/>
                    <a:lumOff val="60000"/>
                  </a:schemeClr>
                </a:solidFill>
                <a:effectLst>
                  <a:outerShdw blurRad="38100" dist="38100" dir="2700000" algn="tl">
                    <a:srgbClr val="000000">
                      <a:alpha val="43137"/>
                    </a:srgbClr>
                  </a:outerShdw>
                </a:effectLst>
              </a:rPr>
              <a:t>How to Register a Complaint</a:t>
            </a:r>
            <a:endParaRPr lang="en-US" dirty="0"/>
          </a:p>
        </p:txBody>
      </p:sp>
      <p:sp>
        <p:nvSpPr>
          <p:cNvPr id="3" name="Content Placeholder 2">
            <a:extLst>
              <a:ext uri="{FF2B5EF4-FFF2-40B4-BE49-F238E27FC236}">
                <a16:creationId xmlns:a16="http://schemas.microsoft.com/office/drawing/2014/main" id="{A635D26D-05C2-192E-6B0C-69059C76A9F3}"/>
              </a:ext>
            </a:extLst>
          </p:cNvPr>
          <p:cNvSpPr>
            <a:spLocks noGrp="1"/>
          </p:cNvSpPr>
          <p:nvPr>
            <p:ph idx="1"/>
          </p:nvPr>
        </p:nvSpPr>
        <p:spPr>
          <a:xfrm>
            <a:off x="457200" y="1600200"/>
            <a:ext cx="7086600" cy="4525963"/>
          </a:xfrm>
        </p:spPr>
        <p:txBody>
          <a:bodyPr>
            <a:normAutofit fontScale="92500"/>
          </a:bodyPr>
          <a:lstStyle/>
          <a:p>
            <a:pPr marL="0" indent="0">
              <a:buClr>
                <a:schemeClr val="tx1"/>
              </a:buClr>
              <a:buNone/>
            </a:pPr>
            <a:r>
              <a:rPr lang="en-US" dirty="0"/>
              <a:t>Multiple ways to reach us:</a:t>
            </a:r>
          </a:p>
          <a:p>
            <a:pPr marL="457200" indent="-457200">
              <a:buClr>
                <a:schemeClr val="tx1"/>
              </a:buClr>
              <a:buFont typeface="Arial" panose="020B0604020202020204" pitchFamily="34" charset="0"/>
              <a:buChar char="•"/>
            </a:pPr>
            <a:r>
              <a:rPr lang="en-US" dirty="0"/>
              <a:t>Email </a:t>
            </a:r>
            <a:r>
              <a:rPr lang="en-US" dirty="0">
                <a:hlinkClick r:id="rId3"/>
              </a:rPr>
              <a:t>burnlaw@ky.gov</a:t>
            </a:r>
            <a:endParaRPr lang="en-US" dirty="0"/>
          </a:p>
          <a:p>
            <a:pPr marL="457200" indent="-457200">
              <a:buClr>
                <a:schemeClr val="tx1"/>
              </a:buClr>
              <a:buFont typeface="Arial" panose="020B0604020202020204" pitchFamily="34" charset="0"/>
              <a:buChar char="•"/>
            </a:pPr>
            <a:r>
              <a:rPr lang="en-US" dirty="0"/>
              <a:t>Visit eec.ky.gov/burn</a:t>
            </a:r>
          </a:p>
          <a:p>
            <a:pPr marL="457200" indent="-457200">
              <a:buClr>
                <a:schemeClr val="tx1"/>
              </a:buClr>
              <a:buFont typeface="Arial" panose="020B0604020202020204" pitchFamily="34" charset="0"/>
              <a:buChar char="•"/>
            </a:pPr>
            <a:r>
              <a:rPr lang="en-US" dirty="0"/>
              <a:t>Call your regional air quality field office</a:t>
            </a:r>
          </a:p>
          <a:p>
            <a:pPr marL="457200" indent="-457200">
              <a:buClr>
                <a:schemeClr val="tx1"/>
              </a:buClr>
              <a:buFont typeface="Arial" panose="020B0604020202020204" pitchFamily="34" charset="0"/>
              <a:buChar char="•"/>
            </a:pPr>
            <a:r>
              <a:rPr lang="en-US" dirty="0"/>
              <a:t>Use the QR code to submit a complaint online</a:t>
            </a:r>
          </a:p>
          <a:p>
            <a:pPr marL="758952" lvl="1" indent="-457200">
              <a:buClr>
                <a:schemeClr val="tx1"/>
              </a:buClr>
              <a:buFont typeface="Arial" panose="020B0604020202020204" pitchFamily="34" charset="0"/>
              <a:buChar char="•"/>
            </a:pPr>
            <a:r>
              <a:rPr lang="en-US" dirty="0"/>
              <a:t>You will need to hit the plus sign to get the form to open up</a:t>
            </a:r>
          </a:p>
          <a:p>
            <a:pPr marL="758952" lvl="1" indent="-457200">
              <a:buClr>
                <a:schemeClr val="tx1"/>
              </a:buClr>
              <a:buFont typeface="Arial" panose="020B0604020202020204" pitchFamily="34" charset="0"/>
              <a:buChar char="•"/>
            </a:pPr>
            <a:r>
              <a:rPr lang="en-US" dirty="0"/>
              <a:t>Complaint can be submitted anonymously</a:t>
            </a:r>
          </a:p>
        </p:txBody>
      </p:sp>
      <p:pic>
        <p:nvPicPr>
          <p:cNvPr id="5" name="Picture 4" descr="Qr code&#10;&#10;AI-generated content may be incorrect.">
            <a:extLst>
              <a:ext uri="{FF2B5EF4-FFF2-40B4-BE49-F238E27FC236}">
                <a16:creationId xmlns:a16="http://schemas.microsoft.com/office/drawing/2014/main" id="{EDEB2EE6-B58A-F797-9AB9-2C14096F6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412" y="5224462"/>
            <a:ext cx="1219200" cy="1219200"/>
          </a:xfrm>
          <a:prstGeom prst="rect">
            <a:avLst/>
          </a:prstGeom>
        </p:spPr>
      </p:pic>
    </p:spTree>
    <p:extLst>
      <p:ext uri="{BB962C8B-B14F-4D97-AF65-F5344CB8AC3E}">
        <p14:creationId xmlns:p14="http://schemas.microsoft.com/office/powerpoint/2010/main" val="42786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24840" y="5943600"/>
            <a:ext cx="8214360" cy="461665"/>
          </a:xfrm>
          <a:prstGeom prst="rect">
            <a:avLst/>
          </a:prstGeom>
          <a:noFill/>
        </p:spPr>
        <p:txBody>
          <a:bodyPr wrap="square" rtlCol="0">
            <a:spAutoFit/>
          </a:bodyPr>
          <a:lstStyle/>
          <a:p>
            <a:r>
              <a:rPr lang="en-US" dirty="0"/>
              <a:t>Open burning is regulated under KY Title 401 KAR 63:005.</a:t>
            </a:r>
          </a:p>
        </p:txBody>
      </p:sp>
      <p:sp>
        <p:nvSpPr>
          <p:cNvPr id="5" name="TextBox 4"/>
          <p:cNvSpPr txBox="1"/>
          <p:nvPr/>
        </p:nvSpPr>
        <p:spPr>
          <a:xfrm>
            <a:off x="6096000" y="1783043"/>
            <a:ext cx="2743200" cy="3786188"/>
          </a:xfrm>
          <a:prstGeom prst="rect">
            <a:avLst/>
          </a:prstGeom>
          <a:noFill/>
        </p:spPr>
        <p:txBody>
          <a:bodyPr>
            <a:spAutoFit/>
          </a:bodyPr>
          <a:lstStyle/>
          <a:p>
            <a:pPr>
              <a:defRPr/>
            </a:pPr>
            <a:r>
              <a:rPr lang="en-US" dirty="0">
                <a:latin typeface="+mn-lt"/>
              </a:rPr>
              <a:t>The outdoor burning of any material without an approved burn chamber, stack, or chimney with control devices approved by the KY Division for Air Quality.</a:t>
            </a:r>
          </a:p>
        </p:txBody>
      </p:sp>
      <p:sp>
        <p:nvSpPr>
          <p:cNvPr id="29701" name="Rectangle 5"/>
          <p:cNvSpPr>
            <a:spLocks noGrp="1" noChangeArrowheads="1"/>
          </p:cNvSpPr>
          <p:nvPr>
            <p:ph type="title"/>
          </p:nvPr>
        </p:nvSpPr>
        <p:spPr>
          <a:xfrm>
            <a:off x="518372" y="265674"/>
            <a:ext cx="7162800" cy="1143000"/>
          </a:xfrm>
        </p:spPr>
        <p:txBody>
          <a:bodyPr>
            <a:normAutofit fontScale="90000"/>
          </a:bodyPr>
          <a:lstStyle/>
          <a:p>
            <a:pPr fontAlgn="auto">
              <a:spcAft>
                <a:spcPts val="0"/>
              </a:spcAft>
              <a:defRPr/>
            </a:pPr>
            <a:r>
              <a:rPr lang="en-US" dirty="0">
                <a:solidFill>
                  <a:schemeClr val="accent2">
                    <a:lumMod val="40000"/>
                    <a:lumOff val="60000"/>
                  </a:schemeClr>
                </a:solidFill>
                <a:effectLst>
                  <a:outerShdw blurRad="38100" dist="38100" dir="2700000" algn="tl">
                    <a:srgbClr val="000000">
                      <a:alpha val="43137"/>
                    </a:srgbClr>
                  </a:outerShdw>
                </a:effectLst>
                <a:latin typeface="+mn-lt"/>
              </a:rPr>
              <a:t>Open burning is defined as:</a:t>
            </a:r>
          </a:p>
        </p:txBody>
      </p:sp>
      <p:pic>
        <p:nvPicPr>
          <p:cNvPr id="8" name="Content Placeholder 7" descr="Illegal burn pile with tires and trash">
            <a:extLst>
              <a:ext uri="{FF2B5EF4-FFF2-40B4-BE49-F238E27FC236}">
                <a16:creationId xmlns:a16="http://schemas.microsoft.com/office/drawing/2014/main" id="{195E4F86-258C-C649-A87C-9118202F44D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075" r="5946" b="14059"/>
          <a:stretch/>
        </p:blipFill>
        <p:spPr>
          <a:xfrm>
            <a:off x="549748" y="1624330"/>
            <a:ext cx="5403039" cy="400020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791">
        <p:fade/>
      </p:transition>
    </mc:Choice>
    <mc:Fallback xmlns="">
      <p:transition spd="med" advTm="357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p>
            <a:pPr algn="ctr"/>
            <a:r>
              <a:rPr lang="en-US" dirty="0">
                <a:solidFill>
                  <a:schemeClr val="accent2">
                    <a:lumMod val="40000"/>
                    <a:lumOff val="60000"/>
                  </a:schemeClr>
                </a:solidFill>
                <a:effectLst>
                  <a:outerShdw blurRad="38100" dist="38100" dir="2700000" algn="tl">
                    <a:srgbClr val="000000">
                      <a:alpha val="43137"/>
                    </a:srgbClr>
                  </a:outerShdw>
                </a:effectLst>
              </a:rPr>
              <a:t>How Do We Respond?</a:t>
            </a:r>
          </a:p>
        </p:txBody>
      </p:sp>
      <p:sp>
        <p:nvSpPr>
          <p:cNvPr id="3" name="TextBox 2"/>
          <p:cNvSpPr txBox="1"/>
          <p:nvPr/>
        </p:nvSpPr>
        <p:spPr>
          <a:xfrm>
            <a:off x="762000" y="1668482"/>
            <a:ext cx="74676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t>Receive complaint</a:t>
            </a:r>
          </a:p>
          <a:p>
            <a:pPr marL="800100" lvl="1" indent="-342900">
              <a:buFont typeface="Arial" panose="020B0604020202020204" pitchFamily="34" charset="0"/>
              <a:buChar char="•"/>
            </a:pPr>
            <a:r>
              <a:rPr lang="en-US" dirty="0"/>
              <a:t>Need an address where the burning happened to investigate</a:t>
            </a:r>
          </a:p>
          <a:p>
            <a:pPr marL="342900" indent="-342900">
              <a:buFont typeface="Arial" panose="020B0604020202020204" pitchFamily="34" charset="0"/>
              <a:buChar char="•"/>
            </a:pPr>
            <a:r>
              <a:rPr lang="en-US" dirty="0"/>
              <a:t>Enter information into complaints database</a:t>
            </a:r>
          </a:p>
          <a:p>
            <a:pPr marL="342900" indent="-342900">
              <a:buFont typeface="Arial" panose="020B0604020202020204" pitchFamily="34" charset="0"/>
              <a:buChar char="•"/>
            </a:pPr>
            <a:r>
              <a:rPr lang="en-US" dirty="0"/>
              <a:t>Site visit generally within 3-5 working days</a:t>
            </a:r>
          </a:p>
          <a:p>
            <a:pPr marL="342900" indent="-342900">
              <a:buFont typeface="Arial" panose="020B0604020202020204" pitchFamily="34" charset="0"/>
              <a:buChar char="•"/>
            </a:pPr>
            <a:r>
              <a:rPr lang="en-US" dirty="0"/>
              <a:t>Inspection of burn site</a:t>
            </a:r>
          </a:p>
          <a:p>
            <a:pPr marL="342900" indent="-342900">
              <a:buFont typeface="Arial" panose="020B0604020202020204" pitchFamily="34" charset="0"/>
              <a:buChar char="•"/>
            </a:pPr>
            <a:r>
              <a:rPr lang="en-US" dirty="0"/>
              <a:t>Depending on the outcome of the investigation, a Letter of Warning or Notice of Violation may be issued</a:t>
            </a:r>
          </a:p>
          <a:p>
            <a:pPr marL="342900" indent="-342900">
              <a:buFont typeface="Arial" panose="020B0604020202020204" pitchFamily="34" charset="0"/>
              <a:buChar char="•"/>
            </a:pPr>
            <a:endParaRPr lang="en-US" dirty="0"/>
          </a:p>
        </p:txBody>
      </p:sp>
      <p:sp>
        <p:nvSpPr>
          <p:cNvPr id="4" name="TextBox 3"/>
          <p:cNvSpPr txBox="1"/>
          <p:nvPr/>
        </p:nvSpPr>
        <p:spPr>
          <a:xfrm>
            <a:off x="533400" y="5638800"/>
            <a:ext cx="8153400" cy="707886"/>
          </a:xfrm>
          <a:prstGeom prst="rect">
            <a:avLst/>
          </a:prstGeom>
          <a:noFill/>
        </p:spPr>
        <p:txBody>
          <a:bodyPr wrap="square" rtlCol="0">
            <a:spAutoFit/>
          </a:bodyPr>
          <a:lstStyle/>
          <a:p>
            <a:r>
              <a:rPr lang="en-US" sz="2000" dirty="0"/>
              <a:t>It is not necessary for an inspector to witness the actual burn; evidence may be obtained from debris and ash piles, photos, etc.</a:t>
            </a:r>
          </a:p>
        </p:txBody>
      </p:sp>
    </p:spTree>
    <p:custDataLst>
      <p:tags r:id="rId1"/>
    </p:custDataLst>
    <p:extLst>
      <p:ext uri="{BB962C8B-B14F-4D97-AF65-F5344CB8AC3E}">
        <p14:creationId xmlns:p14="http://schemas.microsoft.com/office/powerpoint/2010/main" val="3579406819"/>
      </p:ext>
    </p:extLst>
  </p:cSld>
  <p:clrMapOvr>
    <a:masterClrMapping/>
  </p:clrMapOvr>
  <mc:AlternateContent xmlns:mc="http://schemas.openxmlformats.org/markup-compatibility/2006" xmlns:p14="http://schemas.microsoft.com/office/powerpoint/2010/main">
    <mc:Choice Requires="p14">
      <p:transition spd="med" p14:dur="700" advTm="42911">
        <p:fade/>
      </p:transition>
    </mc:Choice>
    <mc:Fallback xmlns="">
      <p:transition spd="med" advTm="429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E9DD-A99C-A542-A7BC-710E0B3854CF}"/>
              </a:ext>
            </a:extLst>
          </p:cNvPr>
          <p:cNvSpPr>
            <a:spLocks noGrp="1"/>
          </p:cNvSpPr>
          <p:nvPr>
            <p:ph type="title" idx="4294967295"/>
          </p:nvPr>
        </p:nvSpPr>
        <p:spPr>
          <a:xfrm>
            <a:off x="838200" y="381000"/>
            <a:ext cx="7467600" cy="1143000"/>
          </a:xfrm>
        </p:spPr>
        <p:txBody>
          <a:bodyPr>
            <a:normAutofit fontScale="90000"/>
          </a:bodyPr>
          <a:lstStyle/>
          <a:p>
            <a:pPr algn="ctr"/>
            <a:r>
              <a:rPr lang="en-US" dirty="0">
                <a:solidFill>
                  <a:schemeClr val="accent2">
                    <a:lumMod val="40000"/>
                    <a:lumOff val="60000"/>
                  </a:schemeClr>
                </a:solidFill>
                <a:effectLst>
                  <a:outerShdw blurRad="50800" dist="38100" dir="2700000" algn="tl" rotWithShape="0">
                    <a:prstClr val="black">
                      <a:alpha val="40000"/>
                    </a:prstClr>
                  </a:outerShdw>
                </a:effectLst>
                <a:latin typeface="+mn-lt"/>
              </a:rPr>
              <a:t>Kentucky Division for Air Quality Regional Offices</a:t>
            </a:r>
          </a:p>
        </p:txBody>
      </p:sp>
      <p:pic>
        <p:nvPicPr>
          <p:cNvPr id="1026" name="Picture 2" descr="Map showing Division for Air Quality regions with offices in Ashland, Bowling Green, Florence, Frankfort, Hazard, London, Owensboro, and Paducah. ">
            <a:extLst>
              <a:ext uri="{FF2B5EF4-FFF2-40B4-BE49-F238E27FC236}">
                <a16:creationId xmlns:a16="http://schemas.microsoft.com/office/drawing/2014/main" id="{4BDEFF35-2AD9-830A-8BC7-B055CC440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62200"/>
            <a:ext cx="76866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24622">
        <p:fade/>
      </p:transition>
    </mc:Choice>
    <mc:Fallback xmlns="">
      <p:transition spd="med" advTm="24622">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descr="A group of posters and brochures that educate the public about open burning">
            <a:extLst>
              <a:ext uri="{FF2B5EF4-FFF2-40B4-BE49-F238E27FC236}">
                <a16:creationId xmlns:a16="http://schemas.microsoft.com/office/drawing/2014/main" id="{49C9E455-CA21-3442-A492-75301CB59E19}"/>
              </a:ext>
            </a:extLst>
          </p:cNvPr>
          <p:cNvGrpSpPr/>
          <p:nvPr/>
        </p:nvGrpSpPr>
        <p:grpSpPr>
          <a:xfrm>
            <a:off x="4656947" y="1230896"/>
            <a:ext cx="3955685" cy="5379889"/>
            <a:chOff x="4724400" y="1295400"/>
            <a:chExt cx="3955685" cy="5379889"/>
          </a:xfrm>
        </p:grpSpPr>
        <p:pic>
          <p:nvPicPr>
            <p:cNvPr id="90117" name="Picture 5" descr="Posters and broch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2596955" cy="4722813"/>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Po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08483"/>
              <a:ext cx="2616264" cy="465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brochures"/>
            <p:cNvPicPr>
              <a:picLocks noChangeAspect="1" noChangeArrowheads="1"/>
            </p:cNvPicPr>
            <p:nvPr/>
          </p:nvPicPr>
          <p:blipFill>
            <a:blip r:embed="rId5" cstate="print">
              <a:extLst>
                <a:ext uri="{28A0092B-C50C-407E-A947-70E740481C1C}">
                  <a14:useLocalDpi xmlns:a14="http://schemas.microsoft.com/office/drawing/2010/main" val="0"/>
                </a:ext>
              </a:extLst>
            </a:blip>
            <a:srcRect l="30446" t="23003" r="57582" b="8687"/>
            <a:stretch>
              <a:fillRect/>
            </a:stretch>
          </p:blipFill>
          <p:spPr bwMode="auto">
            <a:xfrm rot="1304684">
              <a:off x="7307991" y="3165399"/>
              <a:ext cx="1128808" cy="2577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0116" name="Picture 4" descr="A group of posters and brochures that educate the public about open bur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0357">
              <a:off x="7677644" y="4340190"/>
              <a:ext cx="1002441" cy="233509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grpSp>
      <p:sp>
        <p:nvSpPr>
          <p:cNvPr id="4" name="TextBox 3"/>
          <p:cNvSpPr txBox="1"/>
          <p:nvPr/>
        </p:nvSpPr>
        <p:spPr>
          <a:xfrm>
            <a:off x="362161" y="2249978"/>
            <a:ext cx="4155243" cy="2308324"/>
          </a:xfrm>
          <a:prstGeom prst="rect">
            <a:avLst/>
          </a:prstGeom>
          <a:noFill/>
        </p:spPr>
        <p:txBody>
          <a:bodyPr wrap="square" rtlCol="0">
            <a:spAutoFit/>
          </a:bodyPr>
          <a:lstStyle/>
          <a:p>
            <a:pPr marL="342900" indent="-342900">
              <a:buFont typeface="Arial" panose="020B0604020202020204" pitchFamily="34" charset="0"/>
              <a:buChar char="•"/>
            </a:pPr>
            <a:r>
              <a:rPr lang="en-US" dirty="0"/>
              <a:t>Contact the Division for Air Quality for posters and brochures. Email your request to </a:t>
            </a:r>
            <a:r>
              <a:rPr lang="en-US" dirty="0">
                <a:hlinkClick r:id="rId7"/>
              </a:rPr>
              <a:t>burnlaw@ky.gov</a:t>
            </a:r>
            <a:r>
              <a:rPr lang="en-US" dirty="0"/>
              <a:t>.</a:t>
            </a:r>
          </a:p>
          <a:p>
            <a:endParaRPr lang="en-US" dirty="0"/>
          </a:p>
        </p:txBody>
      </p:sp>
      <p:sp>
        <p:nvSpPr>
          <p:cNvPr id="2" name="Title 1"/>
          <p:cNvSpPr>
            <a:spLocks noGrp="1"/>
          </p:cNvSpPr>
          <p:nvPr>
            <p:ph type="title"/>
          </p:nvPr>
        </p:nvSpPr>
        <p:spPr>
          <a:xfrm>
            <a:off x="401747" y="103136"/>
            <a:ext cx="7470648" cy="1143000"/>
          </a:xfrm>
        </p:spPr>
        <p:txBody>
          <a:bodyPr/>
          <a:lstStyle/>
          <a:p>
            <a:r>
              <a:rPr lang="en-US" dirty="0">
                <a:solidFill>
                  <a:schemeClr val="accent2">
                    <a:lumMod val="40000"/>
                    <a:lumOff val="60000"/>
                  </a:schemeClr>
                </a:solidFill>
                <a:effectLst>
                  <a:outerShdw blurRad="38100" dist="38100" dir="2700000" algn="tl">
                    <a:srgbClr val="000000">
                      <a:alpha val="43137"/>
                    </a:srgbClr>
                  </a:outerShdw>
                </a:effectLst>
                <a:latin typeface="+mn-lt"/>
              </a:rPr>
              <a:t>Spread the Word</a:t>
            </a:r>
          </a:p>
        </p:txBody>
      </p:sp>
    </p:spTree>
    <p:extLst>
      <p:ext uri="{BB962C8B-B14F-4D97-AF65-F5344CB8AC3E}">
        <p14:creationId xmlns:p14="http://schemas.microsoft.com/office/powerpoint/2010/main" val="1799172024"/>
      </p:ext>
    </p:extLst>
  </p:cSld>
  <p:clrMapOvr>
    <a:masterClrMapping/>
  </p:clrMapOvr>
  <mc:AlternateContent xmlns:mc="http://schemas.openxmlformats.org/markup-compatibility/2006" xmlns:p14="http://schemas.microsoft.com/office/powerpoint/2010/main">
    <mc:Choice Requires="p14">
      <p:transition spd="med" p14:dur="700" advTm="30928">
        <p:fade/>
      </p:transition>
    </mc:Choice>
    <mc:Fallback xmlns="">
      <p:transition spd="med" advTm="30928">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blue sky with clouds shaped like question mar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301069"/>
            <a:ext cx="3048000" cy="2129359"/>
          </a:xfrm>
          <a:prstGeom prst="rect">
            <a:avLst/>
          </a:prstGeom>
        </p:spPr>
      </p:pic>
      <p:sp>
        <p:nvSpPr>
          <p:cNvPr id="75779" name="Text Box 3"/>
          <p:cNvSpPr txBox="1">
            <a:spLocks noChangeArrowheads="1"/>
          </p:cNvSpPr>
          <p:nvPr/>
        </p:nvSpPr>
        <p:spPr bwMode="auto">
          <a:xfrm>
            <a:off x="381000" y="5638800"/>
            <a:ext cx="8534400" cy="646331"/>
          </a:xfrm>
          <a:prstGeom prst="rect">
            <a:avLst/>
          </a:prstGeom>
          <a:noFill/>
          <a:ln w="9525">
            <a:noFill/>
            <a:miter lim="800000"/>
            <a:headEnd/>
            <a:tailEnd/>
          </a:ln>
          <a:effectLst/>
        </p:spPr>
        <p:txBody>
          <a:bodyPr>
            <a:spAutoFit/>
          </a:bodyPr>
          <a:lstStyle/>
          <a:p>
            <a:pPr algn="ctr">
              <a:spcBef>
                <a:spcPct val="50000"/>
              </a:spcBef>
              <a:defRPr/>
            </a:pPr>
            <a:r>
              <a:rPr lang="en-US" sz="3600" dirty="0">
                <a:solidFill>
                  <a:schemeClr val="accent2">
                    <a:lumMod val="20000"/>
                    <a:lumOff val="80000"/>
                  </a:schemeClr>
                </a:solidFill>
              </a:rPr>
              <a:t>eec.ky.gov/BURN</a:t>
            </a:r>
            <a:endParaRPr lang="en-US" sz="3600" b="1" dirty="0">
              <a:solidFill>
                <a:schemeClr val="accent2">
                  <a:lumMod val="20000"/>
                  <a:lumOff val="80000"/>
                </a:schemeClr>
              </a:solidFill>
              <a:effectLst>
                <a:outerShdw blurRad="38100" dist="38100" dir="2700000" algn="tl">
                  <a:srgbClr val="000000"/>
                </a:outerShdw>
              </a:effectLst>
            </a:endParaRPr>
          </a:p>
        </p:txBody>
      </p:sp>
      <p:sp>
        <p:nvSpPr>
          <p:cNvPr id="6" name="TextBox 5"/>
          <p:cNvSpPr txBox="1"/>
          <p:nvPr/>
        </p:nvSpPr>
        <p:spPr>
          <a:xfrm>
            <a:off x="1295400" y="3092246"/>
            <a:ext cx="3733800" cy="2185214"/>
          </a:xfrm>
          <a:prstGeom prst="rect">
            <a:avLst/>
          </a:prstGeom>
          <a:noFill/>
        </p:spPr>
        <p:txBody>
          <a:bodyPr wrap="square">
            <a:spAutoFit/>
          </a:bodyPr>
          <a:lstStyle/>
          <a:p>
            <a:pPr>
              <a:defRPr/>
            </a:pPr>
            <a:endParaRPr lang="en-US" dirty="0"/>
          </a:p>
          <a:p>
            <a:pPr>
              <a:defRPr/>
            </a:pPr>
            <a:r>
              <a:rPr lang="en-US" sz="2800" dirty="0"/>
              <a:t>Need more information?</a:t>
            </a:r>
          </a:p>
          <a:p>
            <a:pPr>
              <a:defRPr/>
            </a:pPr>
            <a:r>
              <a:rPr lang="en-US" sz="2800" dirty="0">
                <a:solidFill>
                  <a:schemeClr val="accent2">
                    <a:lumMod val="20000"/>
                    <a:lumOff val="80000"/>
                  </a:schemeClr>
                </a:solidFill>
                <a:hlinkClick r:id="rId4"/>
              </a:rPr>
              <a:t>burnlaw@ky.gov</a:t>
            </a:r>
            <a:r>
              <a:rPr lang="en-US" sz="2800" dirty="0"/>
              <a:t> </a:t>
            </a:r>
          </a:p>
          <a:p>
            <a:pPr>
              <a:defRPr/>
            </a:pPr>
            <a:r>
              <a:rPr lang="en-US" sz="2800" dirty="0"/>
              <a:t>502-782-6592</a:t>
            </a:r>
          </a:p>
        </p:txBody>
      </p:sp>
      <p:sp>
        <p:nvSpPr>
          <p:cNvPr id="75778" name="Rectangle 2"/>
          <p:cNvSpPr>
            <a:spLocks noChangeArrowheads="1"/>
          </p:cNvSpPr>
          <p:nvPr/>
        </p:nvSpPr>
        <p:spPr bwMode="auto">
          <a:xfrm>
            <a:off x="371104" y="1204744"/>
            <a:ext cx="8305800" cy="1754326"/>
          </a:xfrm>
          <a:prstGeom prst="rect">
            <a:avLst/>
          </a:prstGeom>
          <a:noFill/>
          <a:ln w="9525">
            <a:noFill/>
            <a:miter lim="800000"/>
            <a:headEnd/>
            <a:tailEnd/>
          </a:ln>
          <a:effectLst/>
        </p:spPr>
        <p:txBody>
          <a:bodyPr>
            <a:spAutoFit/>
          </a:bodyPr>
          <a:lstStyle/>
          <a:p>
            <a:pPr algn="ctr">
              <a:spcBef>
                <a:spcPct val="50000"/>
              </a:spcBef>
              <a:defRPr/>
            </a:pPr>
            <a:r>
              <a:rPr lang="en-US" sz="3600" dirty="0">
                <a:solidFill>
                  <a:schemeClr val="accent2">
                    <a:lumMod val="20000"/>
                    <a:lumOff val="80000"/>
                  </a:schemeClr>
                </a:solidFill>
                <a:effectLst>
                  <a:outerShdw blurRad="38100" dist="38100" dir="2700000" algn="tl">
                    <a:srgbClr val="000000"/>
                  </a:outerShdw>
                </a:effectLst>
              </a:rPr>
              <a:t>300 Sower Blvd. 2</a:t>
            </a:r>
            <a:r>
              <a:rPr lang="en-US" sz="3600" baseline="30000" dirty="0">
                <a:solidFill>
                  <a:schemeClr val="accent2">
                    <a:lumMod val="20000"/>
                    <a:lumOff val="80000"/>
                  </a:schemeClr>
                </a:solidFill>
                <a:effectLst>
                  <a:outerShdw blurRad="38100" dist="38100" dir="2700000" algn="tl">
                    <a:srgbClr val="000000"/>
                  </a:outerShdw>
                </a:effectLst>
              </a:rPr>
              <a:t>nd</a:t>
            </a:r>
            <a:r>
              <a:rPr lang="en-US" sz="3600" dirty="0">
                <a:solidFill>
                  <a:schemeClr val="accent2">
                    <a:lumMod val="20000"/>
                    <a:lumOff val="80000"/>
                  </a:schemeClr>
                </a:solidFill>
                <a:effectLst>
                  <a:outerShdw blurRad="38100" dist="38100" dir="2700000" algn="tl">
                    <a:srgbClr val="000000"/>
                  </a:outerShdw>
                </a:effectLst>
              </a:rPr>
              <a:t> Floor</a:t>
            </a:r>
            <a:br>
              <a:rPr lang="en-US" sz="3600" dirty="0">
                <a:solidFill>
                  <a:schemeClr val="accent2">
                    <a:lumMod val="20000"/>
                    <a:lumOff val="80000"/>
                  </a:schemeClr>
                </a:solidFill>
                <a:effectLst>
                  <a:outerShdw blurRad="38100" dist="38100" dir="2700000" algn="tl">
                    <a:srgbClr val="000000"/>
                  </a:outerShdw>
                </a:effectLst>
              </a:rPr>
            </a:br>
            <a:r>
              <a:rPr lang="en-US" sz="3600" dirty="0">
                <a:solidFill>
                  <a:schemeClr val="accent2">
                    <a:lumMod val="20000"/>
                    <a:lumOff val="80000"/>
                  </a:schemeClr>
                </a:solidFill>
                <a:effectLst>
                  <a:outerShdw blurRad="38100" dist="38100" dir="2700000" algn="tl">
                    <a:srgbClr val="000000"/>
                  </a:outerShdw>
                </a:effectLst>
              </a:rPr>
              <a:t>Frankfort, KY  40601</a:t>
            </a:r>
            <a:br>
              <a:rPr lang="en-US" sz="3600" dirty="0">
                <a:solidFill>
                  <a:schemeClr val="accent2">
                    <a:lumMod val="20000"/>
                    <a:lumOff val="80000"/>
                  </a:schemeClr>
                </a:solidFill>
                <a:effectLst>
                  <a:outerShdw blurRad="38100" dist="38100" dir="2700000" algn="tl">
                    <a:srgbClr val="000000"/>
                  </a:outerShdw>
                </a:effectLst>
              </a:rPr>
            </a:br>
            <a:r>
              <a:rPr lang="en-US" sz="3600" dirty="0">
                <a:solidFill>
                  <a:schemeClr val="accent2">
                    <a:lumMod val="20000"/>
                    <a:lumOff val="80000"/>
                  </a:schemeClr>
                </a:solidFill>
                <a:effectLst>
                  <a:outerShdw blurRad="38100" dist="38100" dir="2700000" algn="tl">
                    <a:srgbClr val="000000"/>
                  </a:outerShdw>
                </a:effectLst>
              </a:rPr>
              <a:t>(502) 564-3999</a:t>
            </a:r>
          </a:p>
        </p:txBody>
      </p:sp>
      <p:sp>
        <p:nvSpPr>
          <p:cNvPr id="2" name="Title 1">
            <a:extLst>
              <a:ext uri="{FF2B5EF4-FFF2-40B4-BE49-F238E27FC236}">
                <a16:creationId xmlns:a16="http://schemas.microsoft.com/office/drawing/2014/main" id="{E4510433-04DC-E246-80D3-35EF0083134E}"/>
              </a:ext>
            </a:extLst>
          </p:cNvPr>
          <p:cNvSpPr>
            <a:spLocks noGrp="1"/>
          </p:cNvSpPr>
          <p:nvPr>
            <p:ph type="title" idx="4294967295"/>
          </p:nvPr>
        </p:nvSpPr>
        <p:spPr>
          <a:xfrm>
            <a:off x="0" y="166688"/>
            <a:ext cx="8686800" cy="1143000"/>
          </a:xfrm>
        </p:spPr>
        <p:txBody>
          <a:bodyPr>
            <a:normAutofit fontScale="90000"/>
          </a:bodyPr>
          <a:lstStyle/>
          <a:p>
            <a:pPr algn="ctr"/>
            <a:r>
              <a:rPr lang="en-US" b="1" dirty="0">
                <a:solidFill>
                  <a:schemeClr val="accent2">
                    <a:lumMod val="40000"/>
                    <a:lumOff val="60000"/>
                  </a:schemeClr>
                </a:solidFill>
                <a:effectLst>
                  <a:outerShdw blurRad="50800" dist="38100" dir="2700000" algn="tl" rotWithShape="0">
                    <a:prstClr val="black">
                      <a:alpha val="40000"/>
                    </a:prstClr>
                  </a:outerShdw>
                </a:effectLst>
                <a:latin typeface="+mn-lt"/>
              </a:rPr>
              <a:t>Kentucky Division for Air Quality</a:t>
            </a:r>
          </a:p>
        </p:txBody>
      </p:sp>
    </p:spTree>
  </p:cSld>
  <p:clrMapOvr>
    <a:masterClrMapping/>
  </p:clrMapOvr>
  <mc:AlternateContent xmlns:mc="http://schemas.openxmlformats.org/markup-compatibility/2006" xmlns:p14="http://schemas.microsoft.com/office/powerpoint/2010/main">
    <mc:Choice Requires="p14">
      <p:transition spd="med" p14:dur="700" advTm="35762">
        <p:fade/>
      </p:transition>
    </mc:Choice>
    <mc:Fallback xmlns="">
      <p:transition spd="med" advTm="3576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5334657"/>
            <a:ext cx="8534400" cy="461665"/>
          </a:xfrm>
          <a:prstGeom prst="rect">
            <a:avLst/>
          </a:prstGeom>
        </p:spPr>
        <p:txBody>
          <a:bodyPr wrap="square">
            <a:spAutoFit/>
          </a:bodyPr>
          <a:lstStyle/>
          <a:p>
            <a:r>
              <a:rPr lang="en-US" dirty="0">
                <a:hlinkClick r:id="rId3"/>
              </a:rPr>
              <a:t>https://louisvilleky.gov/government/air-pollution-control-district</a:t>
            </a:r>
            <a:endParaRPr lang="en-US" dirty="0"/>
          </a:p>
        </p:txBody>
      </p:sp>
      <p:pic>
        <p:nvPicPr>
          <p:cNvPr id="5" name="Content Placeholder 4" descr="Downtown Louisville skyline"/>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04799" y="2286000"/>
            <a:ext cx="3999485" cy="2667657"/>
          </a:xfrm>
        </p:spPr>
      </p:pic>
      <p:sp>
        <p:nvSpPr>
          <p:cNvPr id="4" name="Content Placeholder 3">
            <a:extLst>
              <a:ext uri="{FF2B5EF4-FFF2-40B4-BE49-F238E27FC236}">
                <a16:creationId xmlns:a16="http://schemas.microsoft.com/office/drawing/2014/main" id="{C6C91955-7D16-B143-BC0C-07C469FDAAEC}"/>
              </a:ext>
            </a:extLst>
          </p:cNvPr>
          <p:cNvSpPr>
            <a:spLocks noGrp="1"/>
          </p:cNvSpPr>
          <p:nvPr>
            <p:ph sz="half" idx="2"/>
          </p:nvPr>
        </p:nvSpPr>
        <p:spPr>
          <a:xfrm>
            <a:off x="4304284" y="2667000"/>
            <a:ext cx="4724400" cy="2438400"/>
          </a:xfrm>
        </p:spPr>
        <p:txBody>
          <a:bodyPr/>
          <a:lstStyle/>
          <a:p>
            <a:pPr>
              <a:buClr>
                <a:schemeClr val="tx1"/>
              </a:buClr>
              <a:buFont typeface="Arial" panose="020B0604020202020204" pitchFamily="34" charset="0"/>
              <a:buChar char="•"/>
            </a:pPr>
            <a:r>
              <a:rPr lang="en-US" dirty="0"/>
              <a:t>Additional open burning restrictions year-round</a:t>
            </a:r>
          </a:p>
          <a:p>
            <a:pPr>
              <a:buClr>
                <a:schemeClr val="tx1"/>
              </a:buClr>
              <a:buFont typeface="Arial" panose="020B0604020202020204" pitchFamily="34" charset="0"/>
              <a:buChar char="•"/>
            </a:pPr>
            <a:r>
              <a:rPr lang="en-US" dirty="0"/>
              <a:t>Contact the Louisville Metro Air Pollution Control District for more information.</a:t>
            </a:r>
          </a:p>
        </p:txBody>
      </p:sp>
      <p:sp>
        <p:nvSpPr>
          <p:cNvPr id="2" name="Title 1">
            <a:extLst>
              <a:ext uri="{FF2B5EF4-FFF2-40B4-BE49-F238E27FC236}">
                <a16:creationId xmlns:a16="http://schemas.microsoft.com/office/drawing/2014/main" id="{ADD64F1B-0C43-F143-A81D-6381167DE56F}"/>
              </a:ext>
            </a:extLst>
          </p:cNvPr>
          <p:cNvSpPr>
            <a:spLocks noGrp="1"/>
          </p:cNvSpPr>
          <p:nvPr>
            <p:ph type="title"/>
          </p:nvPr>
        </p:nvSpPr>
        <p:spPr/>
        <p:txBody>
          <a:bodyPr>
            <a:normAutofit fontScale="90000"/>
          </a:bodyPr>
          <a:lstStyle/>
          <a:p>
            <a:r>
              <a:rPr lang="en-US" dirty="0">
                <a:solidFill>
                  <a:schemeClr val="accent2">
                    <a:lumMod val="40000"/>
                    <a:lumOff val="60000"/>
                  </a:schemeClr>
                </a:solidFill>
              </a:rPr>
              <a:t>Jefferson County/Louisville Metro</a:t>
            </a:r>
          </a:p>
        </p:txBody>
      </p:sp>
    </p:spTree>
    <p:extLst>
      <p:ext uri="{BB962C8B-B14F-4D97-AF65-F5344CB8AC3E}">
        <p14:creationId xmlns:p14="http://schemas.microsoft.com/office/powerpoint/2010/main" val="2034782067"/>
      </p:ext>
    </p:extLst>
  </p:cSld>
  <p:clrMapOvr>
    <a:masterClrMapping/>
  </p:clrMapOvr>
  <mc:AlternateContent xmlns:mc="http://schemas.openxmlformats.org/markup-compatibility/2006" xmlns:p14="http://schemas.microsoft.com/office/powerpoint/2010/main">
    <mc:Choice Requires="p14">
      <p:transition spd="med" p14:dur="700" advTm="20758">
        <p:fade/>
      </p:transition>
    </mc:Choice>
    <mc:Fallback xmlns="">
      <p:transition spd="med" advTm="2075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A forest f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05000"/>
            <a:ext cx="4399889" cy="4460878"/>
          </a:xfrm>
          <a:prstGeom prst="rect">
            <a:avLst/>
          </a:prstGeom>
          <a:noFill/>
          <a:extLst>
            <a:ext uri="{909E8E84-426E-40DD-AFC4-6F175D3DCCD1}">
              <a14:hiddenFill xmlns:a14="http://schemas.microsoft.com/office/drawing/2010/main">
                <a:solidFill>
                  <a:srgbClr val="FFFFFF"/>
                </a:solidFill>
              </a14:hiddenFill>
            </a:ext>
          </a:extLst>
        </p:spPr>
      </p:pic>
      <p:sp>
        <p:nvSpPr>
          <p:cNvPr id="16388" name="TextBox 4"/>
          <p:cNvSpPr txBox="1">
            <a:spLocks noChangeArrowheads="1"/>
          </p:cNvSpPr>
          <p:nvPr/>
        </p:nvSpPr>
        <p:spPr bwMode="auto">
          <a:xfrm>
            <a:off x="5486400" y="2458056"/>
            <a:ext cx="3147020" cy="3354765"/>
          </a:xfrm>
          <a:prstGeom prst="rect">
            <a:avLst/>
          </a:prstGeom>
          <a:noFill/>
          <a:ln w="9525">
            <a:noFill/>
            <a:miter lim="800000"/>
            <a:headEnd/>
            <a:tailEnd/>
          </a:ln>
        </p:spPr>
        <p:txBody>
          <a:bodyPr wrap="square">
            <a:spAutoFit/>
          </a:bodyPr>
          <a:lstStyle/>
          <a:p>
            <a:r>
              <a:rPr lang="en-US" dirty="0">
                <a:latin typeface="+mn-lt"/>
              </a:rPr>
              <a:t>The Kentucky Division of Forestry estimates that 35 to 40 percent of  wildfires in Kentucky start when open burning gets out of control.</a:t>
            </a:r>
          </a:p>
          <a:p>
            <a:endParaRPr lang="en-US" sz="2000" dirty="0">
              <a:latin typeface="+mn-lt"/>
            </a:endParaRPr>
          </a:p>
        </p:txBody>
      </p:sp>
      <p:sp>
        <p:nvSpPr>
          <p:cNvPr id="2" name="Title 1"/>
          <p:cNvSpPr>
            <a:spLocks noGrp="1"/>
          </p:cNvSpPr>
          <p:nvPr>
            <p:ph type="title"/>
          </p:nvPr>
        </p:nvSpPr>
        <p:spPr>
          <a:xfrm>
            <a:off x="609600" y="457200"/>
            <a:ext cx="6096000" cy="857250"/>
          </a:xfrm>
        </p:spPr>
        <p:txBody>
          <a:bodyPr>
            <a:noAutofit/>
          </a:bodyPr>
          <a:lstStyle/>
          <a:p>
            <a:pPr>
              <a:defRPr/>
            </a:pPr>
            <a:r>
              <a:rPr lang="en-US" sz="4000" dirty="0">
                <a:solidFill>
                  <a:schemeClr val="accent2">
                    <a:lumMod val="40000"/>
                    <a:lumOff val="60000"/>
                  </a:schemeClr>
                </a:solidFill>
                <a:latin typeface="+mn-lt"/>
              </a:rPr>
              <a:t>Open Burning Creates Fire and Safety Hazards</a:t>
            </a:r>
          </a:p>
        </p:txBody>
      </p:sp>
    </p:spTree>
    <p:extLst>
      <p:ext uri="{BB962C8B-B14F-4D97-AF65-F5344CB8AC3E}">
        <p14:creationId xmlns:p14="http://schemas.microsoft.com/office/powerpoint/2010/main" val="4097919099"/>
      </p:ext>
    </p:extLst>
  </p:cSld>
  <p:clrMapOvr>
    <a:masterClrMapping/>
  </p:clrMapOvr>
  <p:transition advTm="15010">
    <p:fade/>
    <p:sndAc>
      <p:endSnd/>
    </p:sndAc>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hazy sky over northern KY and Cincinnati, Ohi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276600"/>
            <a:ext cx="3962400" cy="2634574"/>
          </a:xfrm>
          <a:prstGeom prst="rect">
            <a:avLst/>
          </a:prstGeom>
        </p:spPr>
      </p:pic>
      <p:pic>
        <p:nvPicPr>
          <p:cNvPr id="3" name="Picture 2" descr="A hazy sky over downtown Louisville, K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417320"/>
            <a:ext cx="3657600" cy="2438400"/>
          </a:xfrm>
          <a:prstGeom prst="rect">
            <a:avLst/>
          </a:prstGeom>
        </p:spPr>
      </p:pic>
      <p:sp>
        <p:nvSpPr>
          <p:cNvPr id="5" name="TextBox 4"/>
          <p:cNvSpPr txBox="1"/>
          <p:nvPr/>
        </p:nvSpPr>
        <p:spPr>
          <a:xfrm>
            <a:off x="4953000" y="1600200"/>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t>Makes it harder for areas to meet air quality standards</a:t>
            </a:r>
          </a:p>
        </p:txBody>
      </p:sp>
      <p:sp>
        <p:nvSpPr>
          <p:cNvPr id="2" name="Title 1"/>
          <p:cNvSpPr>
            <a:spLocks noGrp="1"/>
          </p:cNvSpPr>
          <p:nvPr>
            <p:ph type="title"/>
          </p:nvPr>
        </p:nvSpPr>
        <p:spPr>
          <a:xfrm>
            <a:off x="457200" y="274320"/>
            <a:ext cx="8229600" cy="1143000"/>
          </a:xfrm>
        </p:spPr>
        <p:txBody>
          <a:bodyPr>
            <a:noAutofit/>
          </a:bodyPr>
          <a:lstStyle/>
          <a:p>
            <a:pPr algn="ctr"/>
            <a:r>
              <a:rPr lang="en-US" sz="4000" dirty="0">
                <a:solidFill>
                  <a:schemeClr val="accent2">
                    <a:lumMod val="40000"/>
                    <a:lumOff val="60000"/>
                  </a:schemeClr>
                </a:solidFill>
                <a:effectLst>
                  <a:outerShdw blurRad="38100" dist="38100" dir="2700000" algn="tl">
                    <a:srgbClr val="000000">
                      <a:alpha val="43137"/>
                    </a:srgbClr>
                  </a:outerShdw>
                </a:effectLst>
                <a:latin typeface="+mn-lt"/>
              </a:rPr>
              <a:t>Open Burning Impacts Air Quality</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898" y="4114800"/>
            <a:ext cx="3315002" cy="2487621"/>
          </a:xfrm>
          <a:prstGeom prst="rect">
            <a:avLst/>
          </a:prstGeom>
        </p:spPr>
      </p:pic>
    </p:spTree>
    <p:extLst>
      <p:ext uri="{BB962C8B-B14F-4D97-AF65-F5344CB8AC3E}">
        <p14:creationId xmlns:p14="http://schemas.microsoft.com/office/powerpoint/2010/main" val="1325789935"/>
      </p:ext>
    </p:extLst>
  </p:cSld>
  <p:clrMapOvr>
    <a:masterClrMapping/>
  </p:clrMapOvr>
  <mc:AlternateContent xmlns:mc="http://schemas.openxmlformats.org/markup-compatibility/2006" xmlns:p14="http://schemas.microsoft.com/office/powerpoint/2010/main">
    <mc:Choice Requires="p14">
      <p:transition spd="med" p14:dur="700" advTm="24076">
        <p:fade/>
      </p:transition>
    </mc:Choice>
    <mc:Fallback xmlns="">
      <p:transition spd="med" advTm="2407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8" name="Object 10" descr="Shingles and demolition debris burn in an illegal open burn pile."/>
          <p:cNvGraphicFramePr>
            <a:graphicFrameLocks noChangeAspect="1"/>
          </p:cNvGraphicFramePr>
          <p:nvPr>
            <p:extLst>
              <p:ext uri="{D42A27DB-BD31-4B8C-83A1-F6EECF244321}">
                <p14:modId xmlns:p14="http://schemas.microsoft.com/office/powerpoint/2010/main" val="1279639113"/>
              </p:ext>
            </p:extLst>
          </p:nvPr>
        </p:nvGraphicFramePr>
        <p:xfrm>
          <a:off x="609600" y="2667000"/>
          <a:ext cx="4648200" cy="3486150"/>
        </p:xfrm>
        <a:graphic>
          <a:graphicData uri="http://schemas.openxmlformats.org/presentationml/2006/ole">
            <mc:AlternateContent xmlns:mc="http://schemas.openxmlformats.org/markup-compatibility/2006">
              <mc:Choice xmlns:v="urn:schemas-microsoft-com:vml" Requires="v">
                <p:oleObj name="Photo Editor Photo" r:id="rId3" imgW="6095238" imgH="4571429" progId="">
                  <p:embed/>
                </p:oleObj>
              </mc:Choice>
              <mc:Fallback>
                <p:oleObj name="Photo Editor Photo" r:id="rId3" imgW="6095238" imgH="4571429" progId="">
                  <p:embed/>
                  <p:pic>
                    <p:nvPicPr>
                      <p:cNvPr id="4098" name="Object 10" descr="Shingles and demolition debris burn in an illegal open burn pile."/>
                      <p:cNvPicPr>
                        <a:picLocks noChangeAspect="1" noChangeArrowheads="1"/>
                      </p:cNvPicPr>
                      <p:nvPr/>
                    </p:nvPicPr>
                    <p:blipFill>
                      <a:blip r:embed="rId4">
                        <a:lum bright="-12000"/>
                        <a:extLst>
                          <a:ext uri="{28A0092B-C50C-407E-A947-70E740481C1C}">
                            <a14:useLocalDpi xmlns:a14="http://schemas.microsoft.com/office/drawing/2010/main" val="0"/>
                          </a:ext>
                        </a:extLst>
                      </a:blip>
                      <a:srcRect l="10306" r="11667" b="21973"/>
                      <a:stretch>
                        <a:fillRect/>
                      </a:stretch>
                    </p:blipFill>
                    <p:spPr bwMode="auto">
                      <a:xfrm>
                        <a:off x="609600" y="266700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8" name="Rectangle 12"/>
          <p:cNvSpPr>
            <a:spLocks noChangeArrowheads="1"/>
          </p:cNvSpPr>
          <p:nvPr/>
        </p:nvSpPr>
        <p:spPr bwMode="auto">
          <a:xfrm>
            <a:off x="5029200" y="3124200"/>
            <a:ext cx="3886200" cy="1938992"/>
          </a:xfrm>
          <a:prstGeom prst="rect">
            <a:avLst/>
          </a:prstGeom>
          <a:noFill/>
          <a:ln w="9525">
            <a:noFill/>
            <a:miter lim="800000"/>
            <a:headEnd/>
            <a:tailEnd/>
          </a:ln>
          <a:effectLst/>
        </p:spPr>
        <p:txBody>
          <a:bodyPr wrap="square">
            <a:spAutoFit/>
          </a:bodyPr>
          <a:lstStyle/>
          <a:p>
            <a:pPr lvl="1">
              <a:spcAft>
                <a:spcPct val="30000"/>
              </a:spcAft>
              <a:defRPr/>
            </a:pPr>
            <a:r>
              <a:rPr lang="en-US" dirty="0">
                <a:latin typeface="+mn-lt"/>
              </a:rPr>
              <a:t>Chemicals and heavy metals from open burning settle out of the air and into soil and water.</a:t>
            </a:r>
          </a:p>
        </p:txBody>
      </p:sp>
      <p:sp>
        <p:nvSpPr>
          <p:cNvPr id="55307" name="Rectangle 11"/>
          <p:cNvSpPr>
            <a:spLocks noGrp="1" noChangeArrowheads="1"/>
          </p:cNvSpPr>
          <p:nvPr>
            <p:ph type="title"/>
          </p:nvPr>
        </p:nvSpPr>
        <p:spPr>
          <a:xfrm>
            <a:off x="533400" y="304800"/>
            <a:ext cx="6019800" cy="21336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Open Burning Impacts Soil &amp; Water</a:t>
            </a:r>
          </a:p>
        </p:txBody>
      </p:sp>
    </p:spTree>
    <p:extLst>
      <p:ext uri="{BB962C8B-B14F-4D97-AF65-F5344CB8AC3E}">
        <p14:creationId xmlns:p14="http://schemas.microsoft.com/office/powerpoint/2010/main" val="1379560045"/>
      </p:ext>
    </p:extLst>
  </p:cSld>
  <p:clrMapOvr>
    <a:masterClrMapping/>
  </p:clrMapOvr>
  <mc:AlternateContent xmlns:mc="http://schemas.openxmlformats.org/markup-compatibility/2006" xmlns:p14="http://schemas.microsoft.com/office/powerpoint/2010/main">
    <mc:Choice Requires="p14">
      <p:transition spd="med" p14:dur="700" advTm="29135">
        <p:fade/>
      </p:transition>
    </mc:Choice>
    <mc:Fallback xmlns="">
      <p:transition spd="med" advTm="29135">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8" name="Rectangle 12"/>
          <p:cNvSpPr>
            <a:spLocks noChangeArrowheads="1"/>
          </p:cNvSpPr>
          <p:nvPr/>
        </p:nvSpPr>
        <p:spPr bwMode="auto">
          <a:xfrm>
            <a:off x="5257800" y="2209800"/>
            <a:ext cx="3657600" cy="4148828"/>
          </a:xfrm>
          <a:prstGeom prst="rect">
            <a:avLst/>
          </a:prstGeom>
          <a:noFill/>
          <a:ln w="9525">
            <a:noFill/>
            <a:miter lim="800000"/>
            <a:headEnd/>
            <a:tailEnd/>
          </a:ln>
          <a:effectLst/>
        </p:spPr>
        <p:txBody>
          <a:bodyPr>
            <a:spAutoFit/>
          </a:bodyPr>
          <a:lstStyle/>
          <a:p>
            <a:pPr lvl="1">
              <a:spcAft>
                <a:spcPct val="30000"/>
              </a:spcAft>
              <a:defRPr/>
            </a:pPr>
            <a:r>
              <a:rPr lang="en-US" sz="2800" i="1" dirty="0">
                <a:latin typeface="+mn-lt"/>
              </a:rPr>
              <a:t>Smoke from open burning:</a:t>
            </a:r>
            <a:endParaRPr lang="en-US" sz="2800" dirty="0">
              <a:latin typeface="+mn-lt"/>
            </a:endParaRPr>
          </a:p>
          <a:p>
            <a:pPr lvl="1">
              <a:spcAft>
                <a:spcPct val="30000"/>
              </a:spcAft>
              <a:buFont typeface="Arial" pitchFamily="34" charset="0"/>
              <a:buChar char="•"/>
              <a:defRPr/>
            </a:pPr>
            <a:r>
              <a:rPr lang="en-US" dirty="0">
                <a:latin typeface="+mn-lt"/>
              </a:rPr>
              <a:t> Depresses the central nervous system</a:t>
            </a:r>
          </a:p>
          <a:p>
            <a:pPr lvl="1">
              <a:spcAft>
                <a:spcPct val="30000"/>
              </a:spcAft>
              <a:buFont typeface="Arial" pitchFamily="34" charset="0"/>
              <a:buChar char="•"/>
              <a:defRPr/>
            </a:pPr>
            <a:r>
              <a:rPr lang="en-US" dirty="0">
                <a:latin typeface="+mn-lt"/>
              </a:rPr>
              <a:t> Is especially harmful to children, the elderly, and adults with respiratory diseases</a:t>
            </a:r>
          </a:p>
        </p:txBody>
      </p:sp>
      <p:pic>
        <p:nvPicPr>
          <p:cNvPr id="2" name="Picture 1" descr="A caregiver holds an asthma inhaler over the mouth of an infant to help them breath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590800"/>
            <a:ext cx="4743457" cy="3386828"/>
          </a:xfrm>
          <a:prstGeom prst="rect">
            <a:avLst/>
          </a:prstGeom>
        </p:spPr>
      </p:pic>
      <p:sp>
        <p:nvSpPr>
          <p:cNvPr id="55307" name="Rectangle 11"/>
          <p:cNvSpPr>
            <a:spLocks noGrp="1" noChangeArrowheads="1"/>
          </p:cNvSpPr>
          <p:nvPr>
            <p:ph type="title"/>
          </p:nvPr>
        </p:nvSpPr>
        <p:spPr>
          <a:xfrm>
            <a:off x="685800" y="228600"/>
            <a:ext cx="7772400" cy="21336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Open Burning Harms  Human Health</a:t>
            </a:r>
          </a:p>
        </p:txBody>
      </p:sp>
    </p:spTree>
  </p:cSld>
  <p:clrMapOvr>
    <a:masterClrMapping/>
  </p:clrMapOvr>
  <mc:AlternateContent xmlns:mc="http://schemas.openxmlformats.org/markup-compatibility/2006" xmlns:p14="http://schemas.microsoft.com/office/powerpoint/2010/main">
    <mc:Choice Requires="p14">
      <p:transition spd="med" p14:dur="700" advTm="21376">
        <p:fade/>
      </p:transition>
    </mc:Choice>
    <mc:Fallback xmlns="">
      <p:transition spd="med" advTm="21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08">
                                            <p:txEl>
                                              <p:pRg st="1" end="1"/>
                                            </p:txEl>
                                          </p:spTgt>
                                        </p:tgtEl>
                                        <p:attrNameLst>
                                          <p:attrName>style.visibility</p:attrName>
                                        </p:attrNameLst>
                                      </p:cBhvr>
                                      <p:to>
                                        <p:strVal val="visible"/>
                                      </p:to>
                                    </p:set>
                                    <p:animEffect transition="in" filter="fade">
                                      <p:cBhvr>
                                        <p:cTn id="7" dur="500"/>
                                        <p:tgtEl>
                                          <p:spTgt spid="5530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5308">
                                            <p:txEl>
                                              <p:pRg st="2" end="2"/>
                                            </p:txEl>
                                          </p:spTgt>
                                        </p:tgtEl>
                                        <p:attrNameLst>
                                          <p:attrName>style.visibility</p:attrName>
                                        </p:attrNameLst>
                                      </p:cBhvr>
                                      <p:to>
                                        <p:strVal val="visible"/>
                                      </p:to>
                                    </p:set>
                                    <p:animEffect transition="in" filter="fade">
                                      <p:cBhvr>
                                        <p:cTn id="11" dur="500"/>
                                        <p:tgtEl>
                                          <p:spTgt spid="55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4.1|5.1|5.9"/>
</p:tagLst>
</file>

<file path=ppt/tags/tag2.xml><?xml version="1.0" encoding="utf-8"?>
<p:tagLst xmlns:a="http://schemas.openxmlformats.org/drawingml/2006/main" xmlns:r="http://schemas.openxmlformats.org/officeDocument/2006/relationships" xmlns:p="http://schemas.openxmlformats.org/presentationml/2006/main">
  <p:tag name="TIMING" val="|30.4"/>
</p:tagLst>
</file>

<file path=ppt/tags/tag3.xml><?xml version="1.0" encoding="utf-8"?>
<p:tagLst xmlns:a="http://schemas.openxmlformats.org/drawingml/2006/main" xmlns:r="http://schemas.openxmlformats.org/officeDocument/2006/relationships" xmlns:p="http://schemas.openxmlformats.org/presentationml/2006/main">
  <p:tag name="TIMING" val="|3.5"/>
</p:tagLst>
</file>

<file path=ppt/tags/tag4.xml><?xml version="1.0" encoding="utf-8"?>
<p:tagLst xmlns:a="http://schemas.openxmlformats.org/drawingml/2006/main" xmlns:r="http://schemas.openxmlformats.org/officeDocument/2006/relationships" xmlns:p="http://schemas.openxmlformats.org/presentationml/2006/main">
  <p:tag name="TIMING" val="|5.8|4.9|4.4|9.1|4.2|7.7"/>
</p:tagLst>
</file>

<file path=ppt/tags/tag5.xml><?xml version="1.0" encoding="utf-8"?>
<p:tagLst xmlns:a="http://schemas.openxmlformats.org/drawingml/2006/main" xmlns:r="http://schemas.openxmlformats.org/officeDocument/2006/relationships" xmlns:p="http://schemas.openxmlformats.org/presentationml/2006/main">
  <p:tag name="TIMING" val="|6.5|6.5|2.3"/>
</p:tagLst>
</file>

<file path=ppt/tags/tag6.xml><?xml version="1.0" encoding="utf-8"?>
<p:tagLst xmlns:a="http://schemas.openxmlformats.org/drawingml/2006/main" xmlns:r="http://schemas.openxmlformats.org/officeDocument/2006/relationships" xmlns:p="http://schemas.openxmlformats.org/presentationml/2006/main">
  <p:tag name="TIMING" val="|4.7|2.9|14.3"/>
</p:tagLst>
</file>

<file path=ppt/tags/tag7.xml><?xml version="1.0" encoding="utf-8"?>
<p:tagLst xmlns:a="http://schemas.openxmlformats.org/drawingml/2006/main" xmlns:r="http://schemas.openxmlformats.org/officeDocument/2006/relationships" xmlns:p="http://schemas.openxmlformats.org/presentationml/2006/main">
  <p:tag name="TIMING" val="|9.7|13.8|10.8|6.4"/>
</p:tagLst>
</file>

<file path=ppt/tags/tag8.xml><?xml version="1.0" encoding="utf-8"?>
<p:tagLst xmlns:a="http://schemas.openxmlformats.org/drawingml/2006/main" xmlns:r="http://schemas.openxmlformats.org/officeDocument/2006/relationships" xmlns:p="http://schemas.openxmlformats.org/presentationml/2006/main">
  <p:tag name="TIMING" val="|6.4|6.3|4.4|4.4|4.3|6.9"/>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B2369FDA23BA40B774AD1AFE453095" ma:contentTypeVersion="5" ma:contentTypeDescription="Create a new document." ma:contentTypeScope="" ma:versionID="c3c660b3e0aba76260f076ea7c57b626">
  <xsd:schema xmlns:xsd="http://www.w3.org/2001/XMLSchema" xmlns:xs="http://www.w3.org/2001/XMLSchema" xmlns:p="http://schemas.microsoft.com/office/2006/metadata/properties" xmlns:ns1="http://schemas.microsoft.com/sharepoint/v3" xmlns:ns2="e309d946-9fb8-48a3-ae4d-f86d881f4691" targetNamespace="http://schemas.microsoft.com/office/2006/metadata/properties" ma:root="true" ma:fieldsID="20261d9b2e4425bd7bf603dabfb47abf" ns1:_="" ns2:_="">
    <xsd:import namespace="http://schemas.microsoft.com/sharepoint/v3"/>
    <xsd:import namespace="e309d946-9fb8-48a3-ae4d-f86d881f469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09d946-9fb8-48a3-ae4d-f86d881f46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E28AC6-4E2C-4B34-9913-FADB2A04ADA8}">
  <ds:schemaRefs>
    <ds:schemaRef ds:uri="http://schemas.microsoft.com/sharepoint/v3/contenttype/forms"/>
  </ds:schemaRefs>
</ds:datastoreItem>
</file>

<file path=customXml/itemProps2.xml><?xml version="1.0" encoding="utf-8"?>
<ds:datastoreItem xmlns:ds="http://schemas.openxmlformats.org/officeDocument/2006/customXml" ds:itemID="{083DE488-7941-4C43-B967-E0AE6E7E125A}">
  <ds:schemaRefs>
    <ds:schemaRef ds:uri="http://schemas.microsoft.com/sharepoint/v3"/>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b175a974-0b6e-4b5e-a2ec-373b816d3540"/>
    <ds:schemaRef ds:uri="731714fb-bf4a-4383-bb89-0f478ec226d3"/>
  </ds:schemaRefs>
</ds:datastoreItem>
</file>

<file path=customXml/itemProps3.xml><?xml version="1.0" encoding="utf-8"?>
<ds:datastoreItem xmlns:ds="http://schemas.openxmlformats.org/officeDocument/2006/customXml" ds:itemID="{6B749D16-C34D-49D7-832F-57A1AEA643BC}"/>
</file>

<file path=docProps/app.xml><?xml version="1.0" encoding="utf-8"?>
<Properties xmlns="http://schemas.openxmlformats.org/officeDocument/2006/extended-properties" xmlns:vt="http://schemas.openxmlformats.org/officeDocument/2006/docPropsVTypes">
  <Template/>
  <TotalTime>33364</TotalTime>
  <Words>4138</Words>
  <Application>Microsoft Office PowerPoint</Application>
  <PresentationFormat>On-screen Show (4:3)</PresentationFormat>
  <Paragraphs>361</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Technic</vt:lpstr>
      <vt:lpstr>Learn Before You Burn </vt:lpstr>
      <vt:lpstr>Our Mission</vt:lpstr>
      <vt:lpstr>Open Burning in Kentucky</vt:lpstr>
      <vt:lpstr>Open burning is defined as:</vt:lpstr>
      <vt:lpstr>Jefferson County/Louisville Metro</vt:lpstr>
      <vt:lpstr>Open Burning Creates Fire and Safety Hazards</vt:lpstr>
      <vt:lpstr>Open Burning Impacts Air Quality</vt:lpstr>
      <vt:lpstr>Open Burning Impacts Soil &amp; Water</vt:lpstr>
      <vt:lpstr>Open Burning Harms  Human Health</vt:lpstr>
      <vt:lpstr>Where there’s smoke …</vt:lpstr>
      <vt:lpstr>Dioxins &amp; PFAS</vt:lpstr>
      <vt:lpstr>Backyard Burn Barrels</vt:lpstr>
      <vt:lpstr>Dioxins &amp; PFAS move through the food chain</vt:lpstr>
      <vt:lpstr>Illegal open burning in Kentucky continues to be a problem </vt:lpstr>
      <vt:lpstr>Legal or Illegal?</vt:lpstr>
      <vt:lpstr>Check Local Ordinances</vt:lpstr>
      <vt:lpstr>Cooking, Camping, &amp; Comfort Fires</vt:lpstr>
      <vt:lpstr>Natural growth from land clearing &amp; storms</vt:lpstr>
      <vt:lpstr>Prescribed Fire</vt:lpstr>
      <vt:lpstr>Live Fire Training</vt:lpstr>
      <vt:lpstr>Leaf Burning</vt:lpstr>
      <vt:lpstr>Uncoated Household  Paper Products</vt:lpstr>
      <vt:lpstr>What About Trash?</vt:lpstr>
      <vt:lpstr>What’s in that trash?</vt:lpstr>
      <vt:lpstr>Prohibited Burn Items…</vt:lpstr>
      <vt:lpstr>Prohibited: Agricultural Burning</vt:lpstr>
      <vt:lpstr>Prohibited: Grass Clippings</vt:lpstr>
      <vt:lpstr>Prohibited: Chemical Containers</vt:lpstr>
      <vt:lpstr>Prohibited: Buildings</vt:lpstr>
      <vt:lpstr>Prohibited: Construction/Demolition Debris</vt:lpstr>
      <vt:lpstr>Prohibited: Waste from businesses, schools &amp; churches</vt:lpstr>
      <vt:lpstr>Disposing of Vegetative Storm Debris County or municipal governments only, with approval</vt:lpstr>
      <vt:lpstr>Disposing of Storm Debris</vt:lpstr>
      <vt:lpstr>Restrictions During Fire Hazard Season</vt:lpstr>
      <vt:lpstr>Ozone Season: May – Sept.</vt:lpstr>
      <vt:lpstr>Restrictions during  ozone season:</vt:lpstr>
      <vt:lpstr>Burn Bans</vt:lpstr>
      <vt:lpstr>Illegal burning could result in fines up to $25,000 per day per violation.</vt:lpstr>
      <vt:lpstr>How to Register a Complaint</vt:lpstr>
      <vt:lpstr>How Do We Respond?</vt:lpstr>
      <vt:lpstr>Kentucky Division for Air Quality Regional Offices</vt:lpstr>
      <vt:lpstr>Spread the Word</vt:lpstr>
      <vt:lpstr>Kentucky Division for Air Quality</vt:lpstr>
    </vt:vector>
  </TitlesOfParts>
  <Company>NREPC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BURNING</dc:title>
  <dc:subject>Open Burning</dc:subject>
  <dc:creator>Roberta.Burnes@ky.gov</dc:creator>
  <cp:keywords>burn, burning, open burning, outreach</cp:keywords>
  <cp:lastModifiedBy>Burnes, Roberta (EEC)</cp:lastModifiedBy>
  <cp:revision>644</cp:revision>
  <dcterms:created xsi:type="dcterms:W3CDTF">2004-02-17T20:18:03Z</dcterms:created>
  <dcterms:modified xsi:type="dcterms:W3CDTF">2025-06-25T14:40:32Z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0x010100D0B2369FDA23BA40B774AD1AFE453095</vt:lpwstr>
  </property>
  <property fmtid="{D5CDD505-2E9C-101B-9397-08002B2CF9AE}" pid="3" name="MediaServiceImageTags">
    <vt:lpwstr/>
  </property>
</Properties>
</file>