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82" r:id="rId3"/>
    <p:sldId id="261" r:id="rId4"/>
    <p:sldId id="273" r:id="rId5"/>
    <p:sldId id="259" r:id="rId6"/>
    <p:sldId id="258" r:id="rId7"/>
    <p:sldId id="274" r:id="rId8"/>
    <p:sldId id="262" r:id="rId9"/>
    <p:sldId id="285" r:id="rId10"/>
    <p:sldId id="263" r:id="rId11"/>
    <p:sldId id="280" r:id="rId12"/>
    <p:sldId id="284" r:id="rId13"/>
    <p:sldId id="283" r:id="rId14"/>
    <p:sldId id="277" r:id="rId15"/>
    <p:sldId id="269" r:id="rId16"/>
    <p:sldId id="272" r:id="rId17"/>
    <p:sldId id="271" r:id="rId18"/>
    <p:sldId id="257" r:id="rId19"/>
    <p:sldId id="278" r:id="rId20"/>
    <p:sldId id="276" r:id="rId21"/>
    <p:sldId id="281" r:id="rId22"/>
    <p:sldId id="279" r:id="rId23"/>
    <p:sldId id="264"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0" d="100"/>
          <a:sy n="70"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0C3E10-4F1F-4A63-B7A6-24334BEE5CC1}" type="datetimeFigureOut">
              <a:rPr lang="en-US" smtClean="0"/>
              <a:pPr/>
              <a:t>3/21/2017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67F683-CA52-486B-8535-EA419BFA8A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67F683-CA52-486B-8535-EA419BFA8A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67F683-CA52-486B-8535-EA419BFA8A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67F683-CA52-486B-8535-EA419BFA8AE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67F683-CA52-486B-8535-EA419BFA8AE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567F683-CA52-486B-8535-EA419BFA8AE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567F683-CA52-486B-8535-EA419BFA8A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567F683-CA52-486B-8535-EA419BFA8AE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40C3E10-4F1F-4A63-B7A6-24334BEE5CC1}" type="datetimeFigureOut">
              <a:rPr lang="en-US" smtClean="0"/>
              <a:pPr/>
              <a:t>3/21/2017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567F683-CA52-486B-8535-EA419BFA8A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40C3E10-4F1F-4A63-B7A6-24334BEE5CC1}" type="datetimeFigureOut">
              <a:rPr lang="en-US" smtClean="0"/>
              <a:pPr/>
              <a:t>3/21/2017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567F683-CA52-486B-8535-EA419BFA8A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0C3E10-4F1F-4A63-B7A6-24334BEE5CC1}" type="datetimeFigureOut">
              <a:rPr lang="en-US" smtClean="0"/>
              <a:pPr/>
              <a:t>3/21/2017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67F683-CA52-486B-8535-EA419BFA8AE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0C3E10-4F1F-4A63-B7A6-24334BEE5CC1}" type="datetimeFigureOut">
              <a:rPr lang="en-US" smtClean="0"/>
              <a:pPr/>
              <a:t>3/21/2017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67F683-CA52-486B-8535-EA419BFA8A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229600" cy="1295399"/>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1828800" y="4724400"/>
            <a:ext cx="5492496" cy="2318824"/>
          </a:xfrm>
        </p:spPr>
        <p:txBody>
          <a:bodyPr>
            <a:normAutofit/>
          </a:bodyPr>
          <a:lstStyle/>
          <a:p>
            <a:pPr algn="ctr"/>
            <a:endParaRPr lang="en-US" b="1" dirty="0" smtClean="0"/>
          </a:p>
          <a:p>
            <a:pPr algn="ctr"/>
            <a:endParaRPr lang="en-US" b="1" dirty="0" smtClean="0"/>
          </a:p>
          <a:p>
            <a:pPr algn="ctr"/>
            <a:r>
              <a:rPr lang="en-US" sz="2400" b="1" dirty="0" smtClean="0">
                <a:solidFill>
                  <a:schemeClr val="bg1"/>
                </a:solidFill>
                <a:latin typeface="+mj-lt"/>
              </a:rPr>
              <a:t>Primary Administration of the Underground Injection Control</a:t>
            </a:r>
          </a:p>
          <a:p>
            <a:pPr algn="ctr"/>
            <a:r>
              <a:rPr lang="en-US" sz="2400" b="1" dirty="0" smtClean="0">
                <a:solidFill>
                  <a:schemeClr val="bg1"/>
                </a:solidFill>
                <a:latin typeface="+mj-lt"/>
              </a:rPr>
              <a:t>Class II Program</a:t>
            </a:r>
            <a:endParaRPr lang="en-US" sz="2400" b="1" dirty="0">
              <a:solidFill>
                <a:schemeClr val="bg1"/>
              </a:solidFill>
              <a:latin typeface="+mj-lt"/>
            </a:endParaRPr>
          </a:p>
        </p:txBody>
      </p:sp>
      <p:sp>
        <p:nvSpPr>
          <p:cNvPr id="7" name="TextBox 6"/>
          <p:cNvSpPr txBox="1"/>
          <p:nvPr/>
        </p:nvSpPr>
        <p:spPr>
          <a:xfrm>
            <a:off x="907473" y="76200"/>
            <a:ext cx="7467600" cy="2308324"/>
          </a:xfrm>
          <a:prstGeom prst="rect">
            <a:avLst/>
          </a:prstGeom>
          <a:noFill/>
        </p:spPr>
        <p:txBody>
          <a:bodyPr wrap="square" rtlCol="0">
            <a:spAutoFit/>
          </a:bodyPr>
          <a:lstStyle/>
          <a:p>
            <a:pPr algn="ctr"/>
            <a:r>
              <a:rPr lang="en-US" sz="3600" b="1" dirty="0" smtClean="0"/>
              <a:t>Kentucky Department for Natural Resources</a:t>
            </a:r>
          </a:p>
          <a:p>
            <a:pPr algn="ctr"/>
            <a:r>
              <a:rPr lang="en-US" sz="3600" b="1" dirty="0" smtClean="0"/>
              <a:t>Division of Oil &amp; Gas</a:t>
            </a:r>
          </a:p>
          <a:p>
            <a:pPr algn="ctr"/>
            <a:endParaRPr lang="en-US" sz="3600" b="1" dirty="0"/>
          </a:p>
        </p:txBody>
      </p:sp>
      <p:pic>
        <p:nvPicPr>
          <p:cNvPr id="5" name="Picture 2" descr="C:\Users\marvin.combs\AppData\Local\Microsoft\Windows\Temporary Internet Files\Content.Outlook\XSECJ394\photo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9849" y="1812350"/>
            <a:ext cx="3276599" cy="3309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marvin.combs\AppData\Local\Microsoft\Windows\Temporary Internet Files\Content.Outlook\XSECJ394\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48301" y="2019302"/>
            <a:ext cx="3276598"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8915400" cy="4525963"/>
          </a:xfrm>
        </p:spPr>
        <p:txBody>
          <a:bodyPr>
            <a:normAutofit/>
          </a:bodyPr>
          <a:lstStyle/>
          <a:p>
            <a:pPr marL="393192" lvl="1" indent="0" algn="just">
              <a:buNone/>
            </a:pPr>
            <a:r>
              <a:rPr lang="en-US" sz="1500" dirty="0" smtClean="0"/>
              <a:t>805 KAR 1:110 (8)(b): The </a:t>
            </a:r>
            <a:r>
              <a:rPr lang="en-US" sz="1500" dirty="0"/>
              <a:t>owner or operator of a Class II well authorized by a permit to inject pursuant to this administrative regulation shall, upon application, demonstrate financial responsibility and submit the plugging abandonment plan in accordance with 805 KAR 1:060 or 805 KAR 1:070</a:t>
            </a:r>
            <a:r>
              <a:rPr lang="en-US" sz="1500" dirty="0" smtClean="0"/>
              <a:t>.</a:t>
            </a:r>
          </a:p>
          <a:p>
            <a:pPr marL="393192" lvl="1" indent="0" algn="just">
              <a:buNone/>
            </a:pPr>
            <a:endParaRPr lang="en-US" sz="1500" dirty="0" smtClean="0"/>
          </a:p>
          <a:p>
            <a:pPr marL="393192" lvl="1" indent="0" algn="just">
              <a:buNone/>
            </a:pPr>
            <a:r>
              <a:rPr lang="en-US" sz="1500" dirty="0" smtClean="0"/>
              <a:t>805 KAR 1:110 (9)(1)(c): </a:t>
            </a:r>
            <a:r>
              <a:rPr lang="en-US" sz="1500" dirty="0"/>
              <a:t>The financial responsibility demonstration required in Section 8 of this administrative regulation and the submission of the plugging and abandonment plan in Section 10 of this administrative regulation shall be completed within ninety (90) days following the effective date of primacy</a:t>
            </a:r>
            <a:r>
              <a:rPr lang="en-US" sz="1500" dirty="0" smtClean="0"/>
              <a:t>.</a:t>
            </a:r>
          </a:p>
          <a:p>
            <a:pPr marL="393192" lvl="1" indent="0" algn="just">
              <a:buNone/>
            </a:pPr>
            <a:endParaRPr lang="en-US" sz="1500" dirty="0" smtClean="0"/>
          </a:p>
          <a:p>
            <a:pPr marL="393192" lvl="1" indent="0" algn="just">
              <a:buNone/>
            </a:pPr>
            <a:r>
              <a:rPr lang="en-US" sz="1500" dirty="0" smtClean="0"/>
              <a:t>805 KAR 1:110 (9)(1)(d):  If </a:t>
            </a:r>
            <a:r>
              <a:rPr lang="en-US" sz="1500" dirty="0"/>
              <a:t>the existing bond posted with EPA meets the requirements of Section 8 of this administrative regulation and is transferable to the division, the transfer of the bond shall be accepted by the division</a:t>
            </a:r>
            <a:r>
              <a:rPr lang="en-US" sz="1500" dirty="0" smtClean="0"/>
              <a:t>.</a:t>
            </a:r>
          </a:p>
          <a:p>
            <a:pPr marL="393192" lvl="1" indent="0" algn="just">
              <a:buNone/>
            </a:pPr>
            <a:endParaRPr lang="en-US" sz="1500" dirty="0"/>
          </a:p>
          <a:p>
            <a:pPr marL="393192" lvl="1" indent="0" algn="just">
              <a:buNone/>
            </a:pPr>
            <a:r>
              <a:rPr lang="en-US" sz="1500" dirty="0" smtClean="0"/>
              <a:t>Programmatic changes??</a:t>
            </a:r>
          </a:p>
          <a:p>
            <a:pPr marL="393192" lvl="1" indent="0" algn="just">
              <a:buNone/>
            </a:pPr>
            <a:endParaRPr lang="en-US" sz="2000" dirty="0"/>
          </a:p>
          <a:p>
            <a:pPr marL="393192" lvl="1" indent="0" algn="just">
              <a:buNone/>
            </a:pPr>
            <a:endParaRPr lang="en-US" sz="2000" dirty="0"/>
          </a:p>
        </p:txBody>
      </p:sp>
      <p:sp>
        <p:nvSpPr>
          <p:cNvPr id="3" name="Title 2"/>
          <p:cNvSpPr>
            <a:spLocks noGrp="1"/>
          </p:cNvSpPr>
          <p:nvPr>
            <p:ph type="title"/>
          </p:nvPr>
        </p:nvSpPr>
        <p:spPr>
          <a:xfrm>
            <a:off x="457200" y="0"/>
            <a:ext cx="8229600" cy="1143000"/>
          </a:xfrm>
        </p:spPr>
        <p:txBody>
          <a:bodyPr>
            <a:normAutofit/>
          </a:bodyPr>
          <a:lstStyle/>
          <a:p>
            <a:pPr algn="ctr"/>
            <a:r>
              <a:rPr lang="en-US" sz="3100" dirty="0" smtClean="0">
                <a:solidFill>
                  <a:schemeClr val="tx1"/>
                </a:solidFill>
              </a:rPr>
              <a:t>Class II Financial Responsibility</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lnSpcReduction="10000"/>
          </a:bodyPr>
          <a:lstStyle/>
          <a:p>
            <a:pPr marL="109728" indent="0" algn="ctr">
              <a:buNone/>
            </a:pPr>
            <a:r>
              <a:rPr lang="en-US" b="1" dirty="0" smtClean="0"/>
              <a:t>FINANCIAL RESPONSIBILITY</a:t>
            </a:r>
          </a:p>
          <a:p>
            <a:pPr marL="109728" indent="0" algn="ctr">
              <a:buNone/>
            </a:pPr>
            <a:r>
              <a:rPr lang="en-US" b="1" dirty="0" smtClean="0"/>
              <a:t>EPA PLUGGING </a:t>
            </a:r>
            <a:r>
              <a:rPr lang="en-US" b="1" dirty="0"/>
              <a:t>AND ABANDONMENT </a:t>
            </a:r>
          </a:p>
          <a:p>
            <a:pPr marL="109728" indent="0" algn="ctr">
              <a:buNone/>
            </a:pPr>
            <a:r>
              <a:rPr lang="en-US" b="1" dirty="0"/>
              <a:t>COST SCHEDULE </a:t>
            </a:r>
          </a:p>
          <a:p>
            <a:pPr marL="109728" indent="0">
              <a:buNone/>
            </a:pPr>
            <a:r>
              <a:rPr lang="en-US" dirty="0"/>
              <a:t>Cement Top Behind </a:t>
            </a:r>
            <a:r>
              <a:rPr lang="en-US" dirty="0" smtClean="0"/>
              <a:t>Casing* </a:t>
            </a:r>
            <a:endParaRPr lang="en-US" dirty="0"/>
          </a:p>
          <a:p>
            <a:pPr marL="109728" indent="0">
              <a:buNone/>
            </a:pPr>
            <a:r>
              <a:rPr lang="en-US" u="sng" dirty="0"/>
              <a:t>Well Depth* </a:t>
            </a:r>
            <a:r>
              <a:rPr lang="en-US" u="sng" dirty="0" smtClean="0"/>
              <a:t>	   CST 	</a:t>
            </a:r>
            <a:r>
              <a:rPr lang="en-US" u="sng" dirty="0"/>
              <a:t> </a:t>
            </a:r>
            <a:r>
              <a:rPr lang="en-US" u="sng" dirty="0" smtClean="0"/>
              <a:t>      Below </a:t>
            </a:r>
            <a:r>
              <a:rPr lang="en-US" u="sng" dirty="0"/>
              <a:t>Surface </a:t>
            </a:r>
            <a:endParaRPr lang="en-US" dirty="0"/>
          </a:p>
          <a:p>
            <a:pPr marL="109728" indent="0">
              <a:buNone/>
            </a:pPr>
            <a:r>
              <a:rPr lang="en-US" dirty="0"/>
              <a:t>&lt;500’ </a:t>
            </a:r>
            <a:r>
              <a:rPr lang="en-US" dirty="0" smtClean="0"/>
              <a:t>		$</a:t>
            </a:r>
            <a:r>
              <a:rPr lang="en-US" dirty="0"/>
              <a:t>2300.00 </a:t>
            </a:r>
            <a:r>
              <a:rPr lang="en-US" dirty="0" smtClean="0"/>
              <a:t>		$</a:t>
            </a:r>
            <a:r>
              <a:rPr lang="en-US" dirty="0"/>
              <a:t>3000.00 </a:t>
            </a:r>
          </a:p>
          <a:p>
            <a:pPr marL="109728" indent="0">
              <a:buNone/>
            </a:pPr>
            <a:r>
              <a:rPr lang="en-US" dirty="0"/>
              <a:t>501’ – 1000’ </a:t>
            </a:r>
            <a:r>
              <a:rPr lang="en-US" dirty="0" smtClean="0"/>
              <a:t>	$</a:t>
            </a:r>
            <a:r>
              <a:rPr lang="en-US" dirty="0"/>
              <a:t>3000.00 </a:t>
            </a:r>
            <a:r>
              <a:rPr lang="en-US" dirty="0" smtClean="0"/>
              <a:t>		$</a:t>
            </a:r>
            <a:r>
              <a:rPr lang="en-US" dirty="0"/>
              <a:t>3900.00 </a:t>
            </a:r>
          </a:p>
          <a:p>
            <a:pPr marL="109728" indent="0">
              <a:buNone/>
            </a:pPr>
            <a:r>
              <a:rPr lang="en-US" dirty="0"/>
              <a:t>1001’ – 1500’ </a:t>
            </a:r>
            <a:r>
              <a:rPr lang="en-US" dirty="0" smtClean="0"/>
              <a:t>	$</a:t>
            </a:r>
            <a:r>
              <a:rPr lang="en-US" dirty="0"/>
              <a:t>3700.00 </a:t>
            </a:r>
            <a:r>
              <a:rPr lang="en-US" dirty="0" smtClean="0"/>
              <a:t>		$</a:t>
            </a:r>
            <a:r>
              <a:rPr lang="en-US" dirty="0"/>
              <a:t>5000.00 </a:t>
            </a:r>
          </a:p>
          <a:p>
            <a:pPr marL="109728" indent="0">
              <a:buNone/>
            </a:pPr>
            <a:r>
              <a:rPr lang="en-US" dirty="0"/>
              <a:t>1501’ – 2000’ </a:t>
            </a:r>
            <a:r>
              <a:rPr lang="en-US" dirty="0" smtClean="0"/>
              <a:t>	$</a:t>
            </a:r>
            <a:r>
              <a:rPr lang="en-US" dirty="0"/>
              <a:t>4800.00 </a:t>
            </a:r>
            <a:r>
              <a:rPr lang="en-US" dirty="0" smtClean="0"/>
              <a:t>		$</a:t>
            </a:r>
            <a:r>
              <a:rPr lang="en-US" dirty="0"/>
              <a:t>6500.00 </a:t>
            </a:r>
          </a:p>
          <a:p>
            <a:pPr marL="109728" indent="0">
              <a:buNone/>
            </a:pPr>
            <a:r>
              <a:rPr lang="en-US" dirty="0" smtClean="0"/>
              <a:t>&gt;2000</a:t>
            </a:r>
            <a:r>
              <a:rPr lang="en-US" dirty="0"/>
              <a:t>’ </a:t>
            </a:r>
            <a:r>
              <a:rPr lang="en-US" dirty="0" smtClean="0"/>
              <a:t>		$</a:t>
            </a:r>
            <a:r>
              <a:rPr lang="en-US" dirty="0"/>
              <a:t>5800.00 </a:t>
            </a:r>
            <a:r>
              <a:rPr lang="en-US" dirty="0" smtClean="0"/>
              <a:t>		$</a:t>
            </a:r>
            <a:r>
              <a:rPr lang="en-US" dirty="0"/>
              <a:t>7400.00 </a:t>
            </a:r>
            <a:endParaRPr lang="en-US" dirty="0" smtClean="0"/>
          </a:p>
          <a:p>
            <a:pPr marL="109728" indent="0">
              <a:buNone/>
            </a:pPr>
            <a:endParaRPr lang="en-US" dirty="0"/>
          </a:p>
          <a:p>
            <a:pPr marL="109728" indent="0">
              <a:buNone/>
            </a:pPr>
            <a:r>
              <a:rPr lang="en-US" dirty="0" smtClean="0"/>
              <a:t> </a:t>
            </a:r>
            <a:endParaRPr lang="en-US" dirty="0"/>
          </a:p>
          <a:p>
            <a:pPr marL="109728" indent="0">
              <a:buNone/>
            </a:pPr>
            <a:r>
              <a:rPr lang="en-US" dirty="0" smtClean="0"/>
              <a:t>* </a:t>
            </a:r>
            <a:r>
              <a:rPr lang="en-US" dirty="0"/>
              <a:t>Primary protective string of casing </a:t>
            </a:r>
          </a:p>
        </p:txBody>
      </p:sp>
    </p:spTree>
    <p:extLst>
      <p:ext uri="{BB962C8B-B14F-4D97-AF65-F5344CB8AC3E}">
        <p14:creationId xmlns:p14="http://schemas.microsoft.com/office/powerpoint/2010/main" val="342172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839200" cy="5169091"/>
          </a:xfrm>
        </p:spPr>
        <p:txBody>
          <a:bodyPr>
            <a:normAutofit/>
          </a:bodyPr>
          <a:lstStyle/>
          <a:p>
            <a:r>
              <a:rPr lang="en-US" sz="1200" dirty="0" smtClean="0"/>
              <a:t>Completion of ED-14 (Class II Permit App) included with a fee of </a:t>
            </a:r>
            <a:r>
              <a:rPr lang="en-US" sz="1200" b="1" dirty="0" smtClean="0"/>
              <a:t>$400</a:t>
            </a:r>
          </a:p>
          <a:p>
            <a:r>
              <a:rPr lang="en-US" sz="1200" dirty="0" smtClean="0"/>
              <a:t>Type (EOR/D), Well location/surface  owner information, Injection Zone (Name/Interval), USDW Depth </a:t>
            </a:r>
          </a:p>
          <a:p>
            <a:r>
              <a:rPr lang="en-US" sz="1200" dirty="0" smtClean="0"/>
              <a:t>AOR map on 1”=2,000’ scale of a ¼ mile radius circle around proposed injection well	</a:t>
            </a:r>
          </a:p>
          <a:p>
            <a:pPr lvl="1"/>
            <a:r>
              <a:rPr lang="en-US" sz="1200" dirty="0" smtClean="0"/>
              <a:t>Locate and provide data (WLCR) on all producing, abandoned, plugged and dry wells within AOR</a:t>
            </a:r>
          </a:p>
          <a:p>
            <a:pPr lvl="1"/>
            <a:r>
              <a:rPr lang="en-US" sz="1200" dirty="0" smtClean="0"/>
              <a:t>Known Faults, surface and subsurface mines, water wells</a:t>
            </a:r>
          </a:p>
          <a:p>
            <a:r>
              <a:rPr lang="en-US" sz="1200" dirty="0" smtClean="0"/>
              <a:t>Wellbore Schematic of proposed well</a:t>
            </a:r>
          </a:p>
          <a:p>
            <a:r>
              <a:rPr lang="en-US" sz="1200" dirty="0" smtClean="0"/>
              <a:t>Construction requirements: Must prevent fluid movement that may endanger a USDW</a:t>
            </a:r>
          </a:p>
          <a:p>
            <a:pPr lvl="1"/>
            <a:r>
              <a:rPr lang="en-US" sz="1200" dirty="0" smtClean="0"/>
              <a:t>Fresh water string must extend at least 50 </a:t>
            </a:r>
            <a:r>
              <a:rPr lang="en-US" sz="1200" dirty="0" err="1" smtClean="0"/>
              <a:t>ft</a:t>
            </a:r>
            <a:r>
              <a:rPr lang="en-US" sz="1200" dirty="0" smtClean="0"/>
              <a:t> below USDW</a:t>
            </a:r>
          </a:p>
          <a:p>
            <a:pPr lvl="1"/>
            <a:r>
              <a:rPr lang="en-US" sz="1200" dirty="0" smtClean="0"/>
              <a:t>Applicant shall maintain all casing/cement to prevent fluid movement into USDW</a:t>
            </a:r>
          </a:p>
          <a:p>
            <a:pPr lvl="1"/>
            <a:r>
              <a:rPr lang="en-US" sz="1200" dirty="0" smtClean="0"/>
              <a:t>Injection through tubing and packer set within 50 </a:t>
            </a:r>
            <a:r>
              <a:rPr lang="en-US" sz="1200" dirty="0" err="1" smtClean="0"/>
              <a:t>ft</a:t>
            </a:r>
            <a:r>
              <a:rPr lang="en-US" sz="1200" dirty="0" smtClean="0"/>
              <a:t> of injection zone</a:t>
            </a:r>
          </a:p>
          <a:p>
            <a:r>
              <a:rPr lang="en-US" sz="1200" dirty="0" smtClean="0"/>
              <a:t>Stimulation (Fracturing or acidizing)</a:t>
            </a:r>
          </a:p>
          <a:p>
            <a:r>
              <a:rPr lang="en-US" sz="1200" dirty="0" smtClean="0"/>
              <a:t>Plugging and abandonment </a:t>
            </a:r>
            <a:r>
              <a:rPr lang="en-US" sz="1200" dirty="0"/>
              <a:t>p</a:t>
            </a:r>
            <a:r>
              <a:rPr lang="en-US" sz="1200" dirty="0" smtClean="0"/>
              <a:t>lan</a:t>
            </a:r>
          </a:p>
          <a:p>
            <a:r>
              <a:rPr lang="en-US" sz="1200" dirty="0" smtClean="0"/>
              <a:t>Financial Responsibility</a:t>
            </a:r>
          </a:p>
          <a:p>
            <a:r>
              <a:rPr lang="en-US" sz="1200" dirty="0" smtClean="0"/>
              <a:t>Injection can only commence after submitting Form ED-25 (Casing/Cementing Plan)</a:t>
            </a:r>
          </a:p>
          <a:p>
            <a:r>
              <a:rPr lang="en-US" sz="1200" dirty="0" smtClean="0"/>
              <a:t>Demonstration of Mechanical Integrity </a:t>
            </a:r>
            <a:endParaRPr lang="en-US" sz="1200" dirty="0"/>
          </a:p>
          <a:p>
            <a:pPr lvl="1"/>
            <a:r>
              <a:rPr lang="en-US" sz="1200" dirty="0" smtClean="0"/>
              <a:t>IMIT-Pressure test witnessed by DOG inspector (15 days prior written notification to DOG), requires completion of ED-22 within 15 days after successful IMIT test (requires DOG inspector signature)</a:t>
            </a:r>
          </a:p>
          <a:p>
            <a:pPr lvl="1"/>
            <a:r>
              <a:rPr lang="en-US" sz="1200" dirty="0" smtClean="0"/>
              <a:t>EMIT-Determined by evaluation of cementing records or CBL</a:t>
            </a:r>
          </a:p>
          <a:p>
            <a:r>
              <a:rPr lang="en-US" sz="1200" dirty="0" smtClean="0"/>
              <a:t>Laboratory analysis of </a:t>
            </a:r>
            <a:r>
              <a:rPr lang="en-US" sz="1200" dirty="0" err="1" smtClean="0"/>
              <a:t>injectate</a:t>
            </a:r>
            <a:r>
              <a:rPr lang="en-US" sz="1200" dirty="0" smtClean="0"/>
              <a:t> fluid</a:t>
            </a:r>
          </a:p>
          <a:p>
            <a:pPr lvl="1"/>
            <a:r>
              <a:rPr lang="en-US" sz="1200" dirty="0" smtClean="0"/>
              <a:t>Injection can only be make-up water or produced fluids brought to surface in connection with the permitted Class II well</a:t>
            </a:r>
          </a:p>
          <a:p>
            <a:pPr lvl="1"/>
            <a:r>
              <a:rPr lang="en-US" sz="1200" dirty="0" smtClean="0"/>
              <a:t>Documentation of monthly injected volumes and pressure rates to be completed on ED-18 (Annual Injection Well Monitoring Report) and submitted on January 30</a:t>
            </a:r>
            <a:r>
              <a:rPr lang="en-US" sz="1200" baseline="30000" dirty="0" smtClean="0"/>
              <a:t>th</a:t>
            </a:r>
            <a:r>
              <a:rPr lang="en-US" sz="1200" dirty="0" smtClean="0"/>
              <a:t> for the preceding year</a:t>
            </a:r>
            <a:endParaRPr lang="en-US" sz="1200" dirty="0"/>
          </a:p>
          <a:p>
            <a:endParaRPr lang="en-US" sz="1200" dirty="0"/>
          </a:p>
        </p:txBody>
      </p:sp>
      <p:sp>
        <p:nvSpPr>
          <p:cNvPr id="3" name="Title 2"/>
          <p:cNvSpPr>
            <a:spLocks noGrp="1"/>
          </p:cNvSpPr>
          <p:nvPr>
            <p:ph type="title"/>
          </p:nvPr>
        </p:nvSpPr>
        <p:spPr>
          <a:xfrm>
            <a:off x="457200" y="0"/>
            <a:ext cx="8229600" cy="1143000"/>
          </a:xfrm>
        </p:spPr>
        <p:txBody>
          <a:bodyPr>
            <a:normAutofit/>
          </a:bodyPr>
          <a:lstStyle/>
          <a:p>
            <a:r>
              <a:rPr lang="en-US" sz="2800" dirty="0" smtClean="0">
                <a:latin typeface="Arial Black" pitchFamily="34" charset="0"/>
              </a:rPr>
              <a:t>     Permitting </a:t>
            </a:r>
            <a:r>
              <a:rPr lang="en-US" sz="2800" dirty="0">
                <a:latin typeface="Arial Black" pitchFamily="34" charset="0"/>
              </a:rPr>
              <a:t>and Permit Conditions</a:t>
            </a:r>
            <a:br>
              <a:rPr lang="en-US" sz="2800" dirty="0">
                <a:latin typeface="Arial Black" pitchFamily="34" charset="0"/>
              </a:rPr>
            </a:br>
            <a:endParaRPr lang="en-US" sz="2800" dirty="0">
              <a:latin typeface="Arial Black" pitchFamily="34" charset="0"/>
            </a:endParaRPr>
          </a:p>
        </p:txBody>
      </p:sp>
    </p:spTree>
    <p:extLst>
      <p:ext uri="{BB962C8B-B14F-4D97-AF65-F5344CB8AC3E}">
        <p14:creationId xmlns:p14="http://schemas.microsoft.com/office/powerpoint/2010/main" val="268690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ass II Injection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063"/>
            <a:ext cx="3936126" cy="68391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2044265" y="1854924"/>
            <a:ext cx="1537134" cy="246221"/>
          </a:xfrm>
          <a:prstGeom prst="rect">
            <a:avLst/>
          </a:prstGeom>
          <a:solidFill>
            <a:schemeClr val="bg1">
              <a:lumMod val="85000"/>
            </a:schemeClr>
          </a:solidFill>
        </p:spPr>
        <p:txBody>
          <a:bodyPr wrap="square" rtlCol="0">
            <a:spAutoFit/>
          </a:bodyPr>
          <a:lstStyle/>
          <a:p>
            <a:r>
              <a:rPr lang="en-US" sz="1000" dirty="0" smtClean="0"/>
              <a:t>              U. S. D. W.</a:t>
            </a:r>
            <a:endParaRPr lang="en-US" sz="1000" dirty="0"/>
          </a:p>
        </p:txBody>
      </p:sp>
      <p:sp>
        <p:nvSpPr>
          <p:cNvPr id="5" name="TextBox 4"/>
          <p:cNvSpPr txBox="1"/>
          <p:nvPr/>
        </p:nvSpPr>
        <p:spPr>
          <a:xfrm flipH="1">
            <a:off x="2044265" y="3581401"/>
            <a:ext cx="1765735" cy="246221"/>
          </a:xfrm>
          <a:prstGeom prst="rect">
            <a:avLst/>
          </a:prstGeom>
          <a:solidFill>
            <a:schemeClr val="bg1">
              <a:lumMod val="85000"/>
            </a:schemeClr>
          </a:solidFill>
        </p:spPr>
        <p:txBody>
          <a:bodyPr wrap="square" rtlCol="0">
            <a:spAutoFit/>
          </a:bodyPr>
          <a:lstStyle/>
          <a:p>
            <a:r>
              <a:rPr lang="en-US" sz="1000" dirty="0" smtClean="0"/>
              <a:t> Tubing Annulus  (H</a:t>
            </a:r>
            <a:r>
              <a:rPr lang="en-US" sz="1000" baseline="-25000" dirty="0" smtClean="0"/>
              <a:t>2</a:t>
            </a:r>
            <a:r>
              <a:rPr lang="en-US" sz="1000" dirty="0" smtClean="0"/>
              <a:t>O or N</a:t>
            </a:r>
            <a:r>
              <a:rPr lang="en-US" sz="1000" baseline="-25000" dirty="0" smtClean="0"/>
              <a:t>2</a:t>
            </a:r>
            <a:r>
              <a:rPr lang="en-US" sz="1000" dirty="0" smtClean="0"/>
              <a:t>)</a:t>
            </a:r>
            <a:endParaRPr lang="en-US" sz="1000" dirty="0"/>
          </a:p>
        </p:txBody>
      </p:sp>
      <p:sp>
        <p:nvSpPr>
          <p:cNvPr id="4" name="TextBox 3"/>
          <p:cNvSpPr txBox="1"/>
          <p:nvPr/>
        </p:nvSpPr>
        <p:spPr>
          <a:xfrm>
            <a:off x="4114800" y="152400"/>
            <a:ext cx="4867604" cy="5632311"/>
          </a:xfrm>
          <a:prstGeom prst="rect">
            <a:avLst/>
          </a:prstGeom>
          <a:noFill/>
        </p:spPr>
        <p:txBody>
          <a:bodyPr wrap="square" rtlCol="0">
            <a:spAutoFit/>
          </a:bodyPr>
          <a:lstStyle/>
          <a:p>
            <a:r>
              <a:rPr lang="en-US" b="1" dirty="0"/>
              <a:t>Mechanical integrity tests </a:t>
            </a:r>
            <a:r>
              <a:rPr lang="en-US" dirty="0"/>
              <a:t>-Test the ability of the wellbore, consisting of casing, tubing and packer to contain injection pressure and injected fluids. </a:t>
            </a:r>
            <a:r>
              <a:rPr lang="en-US" b="1" dirty="0" smtClean="0"/>
              <a:t>Internal Integrity</a:t>
            </a:r>
            <a:r>
              <a:rPr lang="en-US" dirty="0" smtClean="0"/>
              <a:t>-The </a:t>
            </a:r>
            <a:r>
              <a:rPr lang="en-US" dirty="0"/>
              <a:t>tubing and packer are the primary containment system that is monitored and </a:t>
            </a:r>
            <a:r>
              <a:rPr lang="en-US" dirty="0" smtClean="0"/>
              <a:t>inspected by DOG inspectors</a:t>
            </a:r>
            <a:r>
              <a:rPr lang="en-US" dirty="0"/>
              <a:t>. </a:t>
            </a:r>
            <a:endParaRPr lang="en-US" dirty="0" smtClean="0"/>
          </a:p>
          <a:p>
            <a:r>
              <a:rPr lang="en-US" b="1" u="sng" dirty="0" smtClean="0"/>
              <a:t>MIT Procedure</a:t>
            </a:r>
          </a:p>
          <a:p>
            <a:r>
              <a:rPr lang="en-US" dirty="0" smtClean="0"/>
              <a:t>Pressure applied through annular access valve: (N</a:t>
            </a:r>
            <a:r>
              <a:rPr lang="en-US" baseline="-25000" dirty="0" smtClean="0"/>
              <a:t>2</a:t>
            </a:r>
            <a:r>
              <a:rPr lang="en-US" dirty="0" smtClean="0"/>
              <a:t> or H</a:t>
            </a:r>
            <a:r>
              <a:rPr lang="en-US" baseline="-25000" dirty="0" smtClean="0"/>
              <a:t>2</a:t>
            </a:r>
            <a:r>
              <a:rPr lang="en-US" dirty="0" smtClean="0"/>
              <a:t>0).</a:t>
            </a:r>
          </a:p>
          <a:p>
            <a:r>
              <a:rPr lang="en-US" dirty="0" smtClean="0"/>
              <a:t>300 psi applied for 30 minutes</a:t>
            </a:r>
          </a:p>
          <a:p>
            <a:r>
              <a:rPr lang="en-US" dirty="0" smtClean="0"/>
              <a:t>Pressure loss cannot exceed 3% (9 psi)</a:t>
            </a:r>
          </a:p>
          <a:p>
            <a:r>
              <a:rPr lang="en-US" b="1" dirty="0" smtClean="0"/>
              <a:t>External Integrity</a:t>
            </a:r>
            <a:r>
              <a:rPr lang="en-US" dirty="0" smtClean="0"/>
              <a:t>-The </a:t>
            </a:r>
            <a:r>
              <a:rPr lang="en-US" dirty="0"/>
              <a:t>casing and cement are the backup containment system. Mechanical integrity tests are meant to insure that the primary containment system does not leak and ensures the back-up system will hold if the primary system (tubing and packer) </a:t>
            </a:r>
            <a:r>
              <a:rPr lang="en-US" dirty="0" smtClean="0"/>
              <a:t>fail</a:t>
            </a:r>
          </a:p>
          <a:p>
            <a:r>
              <a:rPr lang="en-US" b="1" dirty="0" smtClean="0"/>
              <a:t>Cementing Records</a:t>
            </a:r>
          </a:p>
          <a:p>
            <a:r>
              <a:rPr lang="en-US" b="1" dirty="0" smtClean="0"/>
              <a:t>CBL/Temp/Tracer Logs</a:t>
            </a:r>
            <a:endParaRPr lang="en-US" b="1" dirty="0"/>
          </a:p>
          <a:p>
            <a:endParaRPr lang="en-US" dirty="0"/>
          </a:p>
        </p:txBody>
      </p:sp>
      <p:sp>
        <p:nvSpPr>
          <p:cNvPr id="6" name="Rectangle 5"/>
          <p:cNvSpPr/>
          <p:nvPr/>
        </p:nvSpPr>
        <p:spPr>
          <a:xfrm>
            <a:off x="1447800" y="1371600"/>
            <a:ext cx="76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1383437"/>
            <a:ext cx="76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1524000" y="3704511"/>
            <a:ext cx="520265"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5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457200"/>
            <a:ext cx="8991600" cy="6049963"/>
          </a:xfrm>
        </p:spPr>
        <p:txBody>
          <a:bodyPr>
            <a:normAutofit/>
          </a:bodyPr>
          <a:lstStyle/>
          <a:p>
            <a:endParaRPr lang="en-US" sz="900" dirty="0"/>
          </a:p>
          <a:p>
            <a:pPr marL="109728" indent="0">
              <a:buNone/>
            </a:pPr>
            <a:r>
              <a:rPr lang="en-US" sz="1000" dirty="0"/>
              <a:t>A</a:t>
            </a:r>
            <a:r>
              <a:rPr lang="en-US" sz="1000" dirty="0" smtClean="0"/>
              <a:t>quifers </a:t>
            </a:r>
            <a:r>
              <a:rPr lang="en-US" sz="1000" dirty="0"/>
              <a:t>(underground sources of drinking water) in the Commonwealth of Kentucky have been exempted in accordance with the provisions of §§ 144.7(b) and 146.4 of this chapter for </a:t>
            </a:r>
            <a:r>
              <a:rPr lang="en-US" sz="1000" dirty="0" smtClean="0"/>
              <a:t>Class II injection activities: </a:t>
            </a:r>
          </a:p>
          <a:p>
            <a:pPr lvl="0">
              <a:buFont typeface="Wingdings" pitchFamily="2" charset="2"/>
              <a:buChar char="q"/>
            </a:pPr>
            <a:r>
              <a:rPr lang="en-US" sz="1000" dirty="0"/>
              <a:t>It does not currently serve as a source of drinking water; and</a:t>
            </a:r>
          </a:p>
          <a:p>
            <a:pPr lvl="0">
              <a:buFont typeface="Wingdings" pitchFamily="2" charset="2"/>
              <a:buChar char="q"/>
            </a:pPr>
            <a:r>
              <a:rPr lang="en-US" sz="1000" dirty="0"/>
              <a:t>It cannot now and will not in the future serve as a source of drinking water because:</a:t>
            </a:r>
          </a:p>
          <a:p>
            <a:pPr marL="109728" indent="0">
              <a:buNone/>
            </a:pPr>
            <a:r>
              <a:rPr lang="en-US" sz="1000" dirty="0" smtClean="0"/>
              <a:t>	a.  It </a:t>
            </a:r>
            <a:r>
              <a:rPr lang="en-US" sz="1000" dirty="0"/>
              <a:t>is a mineral, hydrocarbon, or geothermal energy producing, or may </a:t>
            </a:r>
            <a:r>
              <a:rPr lang="en-US" sz="1000" dirty="0" smtClean="0"/>
              <a:t>be demonstrated </a:t>
            </a:r>
            <a:r>
              <a:rPr lang="en-US" sz="1000" dirty="0"/>
              <a:t>to contain minerals or </a:t>
            </a:r>
            <a:r>
              <a:rPr lang="en-US" sz="1000" dirty="0" smtClean="0"/>
              <a:t>	hydrocarbons </a:t>
            </a:r>
            <a:r>
              <a:rPr lang="en-US" sz="1000" dirty="0"/>
              <a:t>that, considering their  </a:t>
            </a:r>
            <a:r>
              <a:rPr lang="en-US" sz="1000" dirty="0" smtClean="0"/>
              <a:t>quantity </a:t>
            </a:r>
            <a:r>
              <a:rPr lang="en-US" sz="1000" dirty="0"/>
              <a:t>and location, are expected to be commercially producible.</a:t>
            </a:r>
          </a:p>
          <a:p>
            <a:pPr marL="109728" indent="0">
              <a:buNone/>
            </a:pPr>
            <a:r>
              <a:rPr lang="en-US" sz="1000" dirty="0" smtClean="0"/>
              <a:t>	b</a:t>
            </a:r>
            <a:r>
              <a:rPr lang="en-US" sz="1000" dirty="0"/>
              <a:t>.  It is situated at a depth or location which makes recovery of water for </a:t>
            </a:r>
          </a:p>
          <a:p>
            <a:pPr marL="109728" indent="0">
              <a:buNone/>
            </a:pPr>
            <a:r>
              <a:rPr lang="en-US" sz="1000" dirty="0" smtClean="0"/>
              <a:t>	drinking </a:t>
            </a:r>
            <a:r>
              <a:rPr lang="en-US" sz="1000" dirty="0"/>
              <a:t>water purposes economically or technologically impractical.</a:t>
            </a:r>
          </a:p>
          <a:p>
            <a:pPr marL="109728" indent="0">
              <a:buNone/>
            </a:pPr>
            <a:r>
              <a:rPr lang="en-US" sz="1000" dirty="0" smtClean="0"/>
              <a:t>	c</a:t>
            </a:r>
            <a:r>
              <a:rPr lang="en-US" sz="1000" dirty="0"/>
              <a:t>.  It is so contaminated that it would be economically or technologically </a:t>
            </a:r>
            <a:r>
              <a:rPr lang="en-US" sz="1000" dirty="0" smtClean="0"/>
              <a:t>impractical </a:t>
            </a:r>
            <a:r>
              <a:rPr lang="en-US" sz="1000" dirty="0"/>
              <a:t>to render that water fit for human </a:t>
            </a:r>
            <a:r>
              <a:rPr lang="en-US" sz="1000" dirty="0" smtClean="0"/>
              <a:t>	consumption</a:t>
            </a:r>
            <a:r>
              <a:rPr lang="en-US" sz="1000" dirty="0"/>
              <a:t>.</a:t>
            </a:r>
          </a:p>
          <a:p>
            <a:pPr marL="109728" indent="0">
              <a:buNone/>
            </a:pPr>
            <a:r>
              <a:rPr lang="en-US" sz="1000" dirty="0" smtClean="0"/>
              <a:t>	d</a:t>
            </a:r>
            <a:r>
              <a:rPr lang="en-US" sz="1000" dirty="0"/>
              <a:t>.  The total dissolved solids content of the groundwater is more than </a:t>
            </a:r>
            <a:r>
              <a:rPr lang="en-US" sz="1000" dirty="0" smtClean="0"/>
              <a:t>3,000 </a:t>
            </a:r>
            <a:r>
              <a:rPr lang="en-US" sz="1000" dirty="0"/>
              <a:t>mg/l, and less than 10,000 mg/l and it is </a:t>
            </a:r>
            <a:r>
              <a:rPr lang="en-US" sz="1000" dirty="0" smtClean="0"/>
              <a:t>	not </a:t>
            </a:r>
            <a:r>
              <a:rPr lang="en-US" sz="1000" dirty="0"/>
              <a:t>reasonably expected to  </a:t>
            </a:r>
            <a:r>
              <a:rPr lang="en-US" sz="1000" dirty="0" smtClean="0"/>
              <a:t>supply </a:t>
            </a:r>
            <a:r>
              <a:rPr lang="en-US" sz="1000" dirty="0"/>
              <a:t>a public water system</a:t>
            </a:r>
            <a:r>
              <a:rPr lang="en-US" sz="1000" dirty="0" smtClean="0"/>
              <a:t>.</a:t>
            </a:r>
            <a:endParaRPr lang="en-US" sz="900" dirty="0" smtClean="0"/>
          </a:p>
          <a:p>
            <a:pPr marL="109728" indent="0">
              <a:buNone/>
            </a:pPr>
            <a:endParaRPr lang="en-US" sz="900" dirty="0" smtClean="0"/>
          </a:p>
          <a:p>
            <a:r>
              <a:rPr lang="en-US" sz="900" dirty="0" smtClean="0"/>
              <a:t>(1) </a:t>
            </a:r>
            <a:r>
              <a:rPr lang="en-US" sz="900" b="1" dirty="0" smtClean="0"/>
              <a:t>Hancock Co. (</a:t>
            </a:r>
            <a:r>
              <a:rPr lang="en-US" sz="900" b="1" dirty="0" err="1" smtClean="0"/>
              <a:t>Fordsville</a:t>
            </a:r>
            <a:r>
              <a:rPr lang="en-US" sz="900" b="1" dirty="0" smtClean="0"/>
              <a:t> Quad 9-O-34 2654’ FNL x 2337’ FEL</a:t>
            </a:r>
            <a:r>
              <a:rPr lang="en-US" sz="900" dirty="0"/>
              <a:t>)</a:t>
            </a:r>
            <a:r>
              <a:rPr lang="en-US" sz="900" dirty="0" smtClean="0"/>
              <a:t>-A </a:t>
            </a:r>
            <a:r>
              <a:rPr lang="en-US" sz="900" dirty="0"/>
              <a:t>portion of the Tar Springs sandstone formation that has a quarter mile radius areal extent (125.6 acres) that is located at latitude </a:t>
            </a:r>
            <a:r>
              <a:rPr lang="en-US" sz="900" dirty="0" smtClean="0"/>
              <a:t>37.7261</a:t>
            </a:r>
            <a:r>
              <a:rPr lang="en-US" sz="900" baseline="30000" dirty="0" smtClean="0"/>
              <a:t>0</a:t>
            </a:r>
            <a:r>
              <a:rPr lang="en-US" sz="900" dirty="0" smtClean="0"/>
              <a:t> </a:t>
            </a:r>
            <a:r>
              <a:rPr lang="en-US" sz="900" dirty="0"/>
              <a:t>and longitude </a:t>
            </a:r>
            <a:r>
              <a:rPr lang="en-US" sz="900" dirty="0" smtClean="0"/>
              <a:t>86.6914</a:t>
            </a:r>
            <a:r>
              <a:rPr lang="en-US" sz="900" baseline="30000" dirty="0"/>
              <a:t>0</a:t>
            </a:r>
            <a:r>
              <a:rPr lang="en-US" sz="900" dirty="0" smtClean="0"/>
              <a:t>. </a:t>
            </a:r>
            <a:r>
              <a:rPr lang="en-US" sz="900" dirty="0"/>
              <a:t>The formation has a true vertical depth from surface of 280 feet. </a:t>
            </a:r>
          </a:p>
          <a:p>
            <a:r>
              <a:rPr lang="en-US" sz="900" dirty="0"/>
              <a:t>(2) </a:t>
            </a:r>
            <a:r>
              <a:rPr lang="en-US" sz="900" b="1" dirty="0"/>
              <a:t>Hancock Co. (</a:t>
            </a:r>
            <a:r>
              <a:rPr lang="en-US" sz="900" b="1" dirty="0" err="1"/>
              <a:t>Fordsville</a:t>
            </a:r>
            <a:r>
              <a:rPr lang="en-US" sz="900" b="1" dirty="0"/>
              <a:t> Quad </a:t>
            </a:r>
            <a:r>
              <a:rPr lang="en-US" sz="900" b="1" dirty="0" smtClean="0"/>
              <a:t>7-O-34 1452’ </a:t>
            </a:r>
            <a:r>
              <a:rPr lang="en-US" sz="900" b="1" dirty="0"/>
              <a:t>FNL x </a:t>
            </a:r>
            <a:r>
              <a:rPr lang="en-US" sz="900" b="1" dirty="0" smtClean="0"/>
              <a:t>1315’ </a:t>
            </a:r>
            <a:r>
              <a:rPr lang="en-US" sz="900" b="1" dirty="0"/>
              <a:t>FEL</a:t>
            </a:r>
            <a:r>
              <a:rPr lang="en-US" sz="900" dirty="0"/>
              <a:t>)- A portion of the Tar Springs sandstone formation that has a quarter mile radius areal extent (125.6 acres) that is located at latitude </a:t>
            </a:r>
            <a:r>
              <a:rPr lang="en-US" sz="900" dirty="0" smtClean="0"/>
              <a:t>37.7294</a:t>
            </a:r>
            <a:r>
              <a:rPr lang="en-US" sz="900" baseline="30000" dirty="0"/>
              <a:t>0</a:t>
            </a:r>
            <a:r>
              <a:rPr lang="en-US" sz="900" dirty="0" smtClean="0"/>
              <a:t> </a:t>
            </a:r>
            <a:r>
              <a:rPr lang="en-US" sz="900" dirty="0"/>
              <a:t>and longitude </a:t>
            </a:r>
            <a:r>
              <a:rPr lang="en-US" sz="900" dirty="0" smtClean="0"/>
              <a:t>86.7212</a:t>
            </a:r>
            <a:r>
              <a:rPr lang="en-US" sz="900" baseline="30000" dirty="0"/>
              <a:t>0</a:t>
            </a:r>
            <a:r>
              <a:rPr lang="en-US" sz="900" dirty="0" smtClean="0"/>
              <a:t>. </a:t>
            </a:r>
            <a:r>
              <a:rPr lang="en-US" sz="900" dirty="0"/>
              <a:t>The formation has a true vertical depth from surface of 249 feet. </a:t>
            </a:r>
          </a:p>
          <a:p>
            <a:r>
              <a:rPr lang="en-US" sz="900" dirty="0"/>
              <a:t>(3) </a:t>
            </a:r>
            <a:r>
              <a:rPr lang="en-US" sz="900" b="1" dirty="0"/>
              <a:t>Hancock Co. (</a:t>
            </a:r>
            <a:r>
              <a:rPr lang="en-US" sz="900" b="1" dirty="0" err="1"/>
              <a:t>Fordsville</a:t>
            </a:r>
            <a:r>
              <a:rPr lang="en-US" sz="900" b="1" dirty="0"/>
              <a:t> Quad </a:t>
            </a:r>
            <a:r>
              <a:rPr lang="en-US" sz="900" b="1" dirty="0" smtClean="0"/>
              <a:t>14-O-34 1983’ FSL </a:t>
            </a:r>
            <a:r>
              <a:rPr lang="en-US" sz="900" b="1" dirty="0"/>
              <a:t>x </a:t>
            </a:r>
            <a:r>
              <a:rPr lang="en-US" sz="900" b="1" dirty="0" smtClean="0"/>
              <a:t>303’ </a:t>
            </a:r>
            <a:r>
              <a:rPr lang="en-US" sz="900" b="1" dirty="0"/>
              <a:t>FEL</a:t>
            </a:r>
            <a:r>
              <a:rPr lang="en-US" sz="900" dirty="0"/>
              <a:t>)- A portion of the Tar Springs sandstone formation that has a quarter mile radius areal extent (125.6 acres) that is located at latitude </a:t>
            </a:r>
            <a:r>
              <a:rPr lang="en-US" sz="900" dirty="0" smtClean="0"/>
              <a:t>37.7055</a:t>
            </a:r>
            <a:r>
              <a:rPr lang="en-US" sz="900" baseline="30000" dirty="0"/>
              <a:t>0</a:t>
            </a:r>
            <a:r>
              <a:rPr lang="en-US" sz="900" dirty="0" smtClean="0"/>
              <a:t> </a:t>
            </a:r>
            <a:r>
              <a:rPr lang="en-US" sz="900" dirty="0"/>
              <a:t>and longitude </a:t>
            </a:r>
            <a:r>
              <a:rPr lang="en-US" sz="900" dirty="0" smtClean="0"/>
              <a:t>86.7177</a:t>
            </a:r>
            <a:r>
              <a:rPr lang="en-US" sz="900" baseline="30000" dirty="0"/>
              <a:t>0</a:t>
            </a:r>
            <a:r>
              <a:rPr lang="en-US" sz="900" dirty="0" smtClean="0"/>
              <a:t>. </a:t>
            </a:r>
            <a:r>
              <a:rPr lang="en-US" sz="900" dirty="0"/>
              <a:t>The formation has a true vertical depth from surface of 210 feet. </a:t>
            </a:r>
          </a:p>
          <a:p>
            <a:r>
              <a:rPr lang="en-US" sz="900" dirty="0"/>
              <a:t>(4) </a:t>
            </a:r>
            <a:r>
              <a:rPr lang="en-US" sz="900" b="1" dirty="0" smtClean="0"/>
              <a:t>McLean Co. (Calhoun Quad 11-M-27 2483’ FSL x 1479’ FEL</a:t>
            </a:r>
            <a:r>
              <a:rPr lang="en-US" sz="900" dirty="0" smtClean="0"/>
              <a:t>)-A </a:t>
            </a:r>
            <a:r>
              <a:rPr lang="en-US" sz="900" dirty="0"/>
              <a:t>portion of the Pennsylvanian Age sandstone formation that has a quarter mile radius areal extent (125.6 acres) that is located at latitude </a:t>
            </a:r>
            <a:r>
              <a:rPr lang="en-US" sz="900" dirty="0" smtClean="0"/>
              <a:t>37.5402</a:t>
            </a:r>
            <a:r>
              <a:rPr lang="en-US" sz="900" baseline="30000" dirty="0"/>
              <a:t>0</a:t>
            </a:r>
            <a:r>
              <a:rPr lang="en-US" sz="900" dirty="0" smtClean="0"/>
              <a:t> </a:t>
            </a:r>
            <a:r>
              <a:rPr lang="en-US" sz="900" dirty="0"/>
              <a:t>and longitude </a:t>
            </a:r>
            <a:r>
              <a:rPr lang="en-US" sz="900" dirty="0" smtClean="0"/>
              <a:t>87.2551</a:t>
            </a:r>
            <a:r>
              <a:rPr lang="en-US" sz="900" baseline="30000" dirty="0"/>
              <a:t>0</a:t>
            </a:r>
            <a:r>
              <a:rPr lang="en-US" sz="900" dirty="0" smtClean="0"/>
              <a:t>. </a:t>
            </a:r>
            <a:r>
              <a:rPr lang="en-US" sz="900" dirty="0"/>
              <a:t>The formation has a true vertical depth from surface of 1,050 feet. </a:t>
            </a:r>
          </a:p>
          <a:p>
            <a:r>
              <a:rPr lang="en-US" sz="900" dirty="0"/>
              <a:t>(5) </a:t>
            </a:r>
            <a:r>
              <a:rPr lang="en-US" sz="900" b="1" dirty="0" smtClean="0"/>
              <a:t>Henderson Co. (Poole Quad 9-O-22 1193’ FNL x 2261’ FWL</a:t>
            </a:r>
            <a:r>
              <a:rPr lang="en-US" sz="900" dirty="0" smtClean="0"/>
              <a:t>)-A </a:t>
            </a:r>
            <a:r>
              <a:rPr lang="en-US" sz="900" dirty="0"/>
              <a:t>portion of the Tar Springs sandstone formation that has a quarter mile radius areal extent (125.6 acres) that is located at latitude </a:t>
            </a:r>
            <a:r>
              <a:rPr lang="en-US" sz="900" dirty="0" smtClean="0"/>
              <a:t>37.7301</a:t>
            </a:r>
            <a:r>
              <a:rPr lang="en-US" sz="900" baseline="30000" dirty="0"/>
              <a:t>0</a:t>
            </a:r>
            <a:r>
              <a:rPr lang="en-US" sz="900" dirty="0" smtClean="0"/>
              <a:t> </a:t>
            </a:r>
            <a:r>
              <a:rPr lang="en-US" sz="900" dirty="0"/>
              <a:t>and longitude </a:t>
            </a:r>
            <a:r>
              <a:rPr lang="en-US" sz="900" dirty="0" smtClean="0"/>
              <a:t>87.6922</a:t>
            </a:r>
            <a:r>
              <a:rPr lang="en-US" sz="900" baseline="30000" dirty="0"/>
              <a:t>0</a:t>
            </a:r>
            <a:r>
              <a:rPr lang="en-US" sz="900" dirty="0" smtClean="0"/>
              <a:t>. </a:t>
            </a:r>
            <a:r>
              <a:rPr lang="en-US" sz="900" dirty="0"/>
              <a:t>The formation has a true vertical depth from surface of 240 feet. </a:t>
            </a:r>
          </a:p>
          <a:p>
            <a:r>
              <a:rPr lang="en-US" sz="900" dirty="0"/>
              <a:t>(6) </a:t>
            </a:r>
            <a:r>
              <a:rPr lang="en-US" sz="900" b="1" dirty="0" smtClean="0"/>
              <a:t>Daviess Co. (Glenville Quad 3-M-29 2105’ FNL x 357’ FWL</a:t>
            </a:r>
            <a:r>
              <a:rPr lang="en-US" sz="900" dirty="0" smtClean="0"/>
              <a:t>)-A </a:t>
            </a:r>
            <a:r>
              <a:rPr lang="en-US" sz="900" dirty="0"/>
              <a:t>portion of the Caseyville sandstone formation that has a quarter mile radius areal extent (125.6 acres) that is located at latitude </a:t>
            </a:r>
            <a:r>
              <a:rPr lang="en-US" sz="900" dirty="0" smtClean="0"/>
              <a:t>37.5776</a:t>
            </a:r>
            <a:r>
              <a:rPr lang="en-US" sz="900" baseline="30000" dirty="0"/>
              <a:t>0</a:t>
            </a:r>
            <a:r>
              <a:rPr lang="en-US" sz="900" dirty="0" smtClean="0"/>
              <a:t> </a:t>
            </a:r>
            <a:r>
              <a:rPr lang="en-US" sz="900" dirty="0"/>
              <a:t>and longitude </a:t>
            </a:r>
            <a:r>
              <a:rPr lang="en-US" sz="900" dirty="0" smtClean="0"/>
              <a:t>87.1321</a:t>
            </a:r>
            <a:r>
              <a:rPr lang="en-US" sz="900" baseline="30000" dirty="0"/>
              <a:t>0</a:t>
            </a:r>
            <a:r>
              <a:rPr lang="en-US" sz="900" dirty="0" smtClean="0"/>
              <a:t>. </a:t>
            </a:r>
            <a:r>
              <a:rPr lang="en-US" sz="900" dirty="0"/>
              <a:t>The formation had a true vertical depth from surface of 350 feet. </a:t>
            </a:r>
          </a:p>
          <a:p>
            <a:r>
              <a:rPr lang="en-US" sz="900" dirty="0"/>
              <a:t>(7) </a:t>
            </a:r>
            <a:r>
              <a:rPr lang="en-US" sz="900" b="1" dirty="0"/>
              <a:t>Daviess Co. (Glenville Quad </a:t>
            </a:r>
            <a:r>
              <a:rPr lang="en-US" sz="900" b="1" dirty="0" smtClean="0"/>
              <a:t>4-M-29 2032’ </a:t>
            </a:r>
            <a:r>
              <a:rPr lang="en-US" sz="900" b="1" dirty="0"/>
              <a:t>FNL x </a:t>
            </a:r>
            <a:r>
              <a:rPr lang="en-US" sz="900" b="1" dirty="0" smtClean="0"/>
              <a:t>1324’ FEL- </a:t>
            </a:r>
            <a:r>
              <a:rPr lang="en-US" sz="900" dirty="0" smtClean="0"/>
              <a:t>A </a:t>
            </a:r>
            <a:r>
              <a:rPr lang="en-US" sz="900" dirty="0"/>
              <a:t>portion of the Caseyville sandstone formation that has a quarter </a:t>
            </a:r>
            <a:r>
              <a:rPr lang="en-US" sz="900" dirty="0" smtClean="0"/>
              <a:t>mile </a:t>
            </a:r>
            <a:r>
              <a:rPr lang="en-US" sz="900" dirty="0"/>
              <a:t>radius areal extent (125.6 acres) that is located at latitude </a:t>
            </a:r>
            <a:r>
              <a:rPr lang="en-US" sz="900" dirty="0" smtClean="0"/>
              <a:t>37.5778</a:t>
            </a:r>
            <a:r>
              <a:rPr lang="en-US" sz="900" baseline="30000" dirty="0"/>
              <a:t>0</a:t>
            </a:r>
            <a:r>
              <a:rPr lang="en-US" sz="900" dirty="0" smtClean="0"/>
              <a:t> </a:t>
            </a:r>
            <a:r>
              <a:rPr lang="en-US" sz="900" dirty="0"/>
              <a:t>and longitude </a:t>
            </a:r>
            <a:r>
              <a:rPr lang="en-US" sz="900" dirty="0" smtClean="0"/>
              <a:t>87.1379</a:t>
            </a:r>
            <a:r>
              <a:rPr lang="en-US" sz="900" baseline="30000" dirty="0"/>
              <a:t>0</a:t>
            </a:r>
            <a:r>
              <a:rPr lang="en-US" sz="900" dirty="0" smtClean="0"/>
              <a:t>. </a:t>
            </a:r>
            <a:r>
              <a:rPr lang="en-US" sz="900" dirty="0"/>
              <a:t>The formation has a true vertical depth from surface of 1,080 feet. </a:t>
            </a:r>
          </a:p>
          <a:p>
            <a:r>
              <a:rPr lang="en-US" sz="900" dirty="0"/>
              <a:t>(8) </a:t>
            </a:r>
            <a:r>
              <a:rPr lang="en-US" sz="900" b="1" dirty="0"/>
              <a:t>McLean Co. </a:t>
            </a:r>
            <a:r>
              <a:rPr lang="en-US" sz="900" b="1" dirty="0" smtClean="0"/>
              <a:t>(Utica Quad 8-M-29 551’ FNL </a:t>
            </a:r>
            <a:r>
              <a:rPr lang="en-US" sz="900" b="1" dirty="0"/>
              <a:t>x </a:t>
            </a:r>
            <a:r>
              <a:rPr lang="en-US" sz="900" b="1" dirty="0" smtClean="0"/>
              <a:t>1605’ </a:t>
            </a:r>
            <a:r>
              <a:rPr lang="en-US" sz="900" b="1" dirty="0"/>
              <a:t>FEL </a:t>
            </a:r>
            <a:r>
              <a:rPr lang="en-US" sz="900" b="1" dirty="0" smtClean="0"/>
              <a:t>-</a:t>
            </a:r>
            <a:r>
              <a:rPr lang="en-US" sz="900" dirty="0" smtClean="0"/>
              <a:t>A </a:t>
            </a:r>
            <a:r>
              <a:rPr lang="en-US" sz="900" dirty="0"/>
              <a:t>portion of the Caseyville sandstone formation that has a quarter mile radius areal extent (125.6 acres) that is located at latitude </a:t>
            </a:r>
            <a:r>
              <a:rPr lang="en-US" sz="900" dirty="0" smtClean="0"/>
              <a:t>37.5652</a:t>
            </a:r>
            <a:r>
              <a:rPr lang="en-US" sz="900" baseline="30000" dirty="0"/>
              <a:t>0</a:t>
            </a:r>
            <a:r>
              <a:rPr lang="en-US" sz="900" dirty="0" smtClean="0"/>
              <a:t> </a:t>
            </a:r>
            <a:r>
              <a:rPr lang="en-US" sz="900" dirty="0"/>
              <a:t>and longitude </a:t>
            </a:r>
            <a:r>
              <a:rPr lang="en-US" sz="900" dirty="0" smtClean="0"/>
              <a:t>87.1222</a:t>
            </a:r>
            <a:r>
              <a:rPr lang="en-US" sz="900" baseline="30000" dirty="0"/>
              <a:t>0</a:t>
            </a:r>
            <a:r>
              <a:rPr lang="en-US" sz="900" dirty="0" smtClean="0"/>
              <a:t>. </a:t>
            </a:r>
            <a:r>
              <a:rPr lang="en-US" sz="900" dirty="0"/>
              <a:t>The formation has a true vertical depth from surface of 1,060 feet. </a:t>
            </a:r>
          </a:p>
        </p:txBody>
      </p:sp>
      <p:sp>
        <p:nvSpPr>
          <p:cNvPr id="3" name="Title 2"/>
          <p:cNvSpPr>
            <a:spLocks noGrp="1"/>
          </p:cNvSpPr>
          <p:nvPr>
            <p:ph type="title"/>
          </p:nvPr>
        </p:nvSpPr>
        <p:spPr>
          <a:xfrm>
            <a:off x="381000" y="-228600"/>
            <a:ext cx="8229600" cy="914400"/>
          </a:xfrm>
        </p:spPr>
        <p:txBody>
          <a:bodyPr>
            <a:normAutofit/>
          </a:bodyPr>
          <a:lstStyle/>
          <a:p>
            <a:pPr algn="ctr"/>
            <a:r>
              <a:rPr lang="en-US" sz="2800" dirty="0" smtClean="0"/>
              <a:t>Aquifer Exemptions in KY</a:t>
            </a:r>
            <a:endParaRPr lang="en-US" sz="2800" dirty="0"/>
          </a:p>
        </p:txBody>
      </p:sp>
    </p:spTree>
    <p:extLst>
      <p:ext uri="{BB962C8B-B14F-4D97-AF65-F5344CB8AC3E}">
        <p14:creationId xmlns:p14="http://schemas.microsoft.com/office/powerpoint/2010/main" val="216793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676400"/>
            <a:ext cx="2895600" cy="1143000"/>
          </a:xfrm>
        </p:spPr>
        <p:txBody>
          <a:bodyPr>
            <a:noAutofit/>
          </a:bodyPr>
          <a:lstStyle/>
          <a:p>
            <a:r>
              <a:rPr lang="en-US" sz="1800" dirty="0" smtClean="0">
                <a:solidFill>
                  <a:schemeClr val="tx1"/>
                </a:solidFill>
              </a:rPr>
              <a:t>Class II-EOR well</a:t>
            </a:r>
            <a:br>
              <a:rPr lang="en-US" sz="1800" dirty="0" smtClean="0">
                <a:solidFill>
                  <a:schemeClr val="tx1"/>
                </a:solidFill>
              </a:rPr>
            </a:br>
            <a:r>
              <a:rPr lang="en-US" sz="1800" dirty="0" smtClean="0">
                <a:solidFill>
                  <a:schemeClr val="tx1"/>
                </a:solidFill>
              </a:rPr>
              <a:t>Converted from producing oil well</a:t>
            </a:r>
            <a:br>
              <a:rPr lang="en-US" sz="1800" dirty="0" smtClean="0">
                <a:solidFill>
                  <a:schemeClr val="tx1"/>
                </a:solidFill>
              </a:rPr>
            </a:br>
            <a:r>
              <a:rPr lang="en-US" sz="1800" dirty="0" smtClean="0">
                <a:solidFill>
                  <a:schemeClr val="tx1"/>
                </a:solidFill>
              </a:rPr>
              <a:t>Henderson Co., KY</a:t>
            </a:r>
            <a:endParaRPr lang="en-US" sz="1800" dirty="0">
              <a:solidFill>
                <a:schemeClr val="tx1"/>
              </a:solidFill>
            </a:endParaRPr>
          </a:p>
        </p:txBody>
      </p:sp>
      <p:pic>
        <p:nvPicPr>
          <p:cNvPr id="1026" name="Picture 2" descr="C:\Users\marvin.combs\AppData\Local\Microsoft\Windows\Temporary Internet Files\Content.Outlook\XSECJ394\20150513_112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945" y="381000"/>
            <a:ext cx="4114800" cy="6172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86600" cy="1143000"/>
          </a:xfrm>
        </p:spPr>
        <p:txBody>
          <a:bodyPr>
            <a:normAutofit/>
          </a:bodyPr>
          <a:lstStyle/>
          <a:p>
            <a:r>
              <a:rPr lang="en-US" sz="1800" dirty="0" smtClean="0"/>
              <a:t>United American Energy Class II-EOR Well-Estill Co., KY</a:t>
            </a:r>
            <a:endParaRPr lang="en-US" sz="1800" dirty="0"/>
          </a:p>
        </p:txBody>
      </p:sp>
      <p:pic>
        <p:nvPicPr>
          <p:cNvPr id="1026" name="Picture 2" descr="C:\Users\marvin.combs\AppData\Local\Microsoft\Windows\Temporary Internet Files\Content.Outlook\XSECJ394\FullSizeRender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7518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IN_20150805_09344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0200" y="1524000"/>
            <a:ext cx="7137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381000"/>
            <a:ext cx="4572000" cy="923330"/>
          </a:xfrm>
          <a:prstGeom prst="rect">
            <a:avLst/>
          </a:prstGeom>
          <a:noFill/>
        </p:spPr>
        <p:txBody>
          <a:bodyPr wrap="square" rtlCol="0">
            <a:spAutoFit/>
          </a:bodyPr>
          <a:lstStyle/>
          <a:p>
            <a:pPr algn="ctr"/>
            <a:r>
              <a:rPr lang="en-US" b="1" dirty="0" smtClean="0"/>
              <a:t>United American Energy</a:t>
            </a:r>
          </a:p>
          <a:p>
            <a:pPr algn="ctr"/>
            <a:r>
              <a:rPr lang="en-US" b="1" dirty="0" smtClean="0"/>
              <a:t>Class II Disposal Well</a:t>
            </a:r>
          </a:p>
          <a:p>
            <a:pPr algn="ctr"/>
            <a:r>
              <a:rPr lang="en-US" b="1" dirty="0" smtClean="0"/>
              <a:t>Estill Co., KY</a:t>
            </a:r>
            <a:endParaRPr lang="en-US" b="1" dirty="0"/>
          </a:p>
        </p:txBody>
      </p:sp>
    </p:spTree>
    <p:extLst>
      <p:ext uri="{BB962C8B-B14F-4D97-AF65-F5344CB8AC3E}">
        <p14:creationId xmlns:p14="http://schemas.microsoft.com/office/powerpoint/2010/main" val="292851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229600" cy="4385816"/>
          </a:xfrm>
          <a:prstGeom prst="rect">
            <a:avLst/>
          </a:prstGeom>
        </p:spPr>
        <p:txBody>
          <a:bodyPr wrap="square">
            <a:spAutoFit/>
          </a:bodyPr>
          <a:lstStyle/>
          <a:p>
            <a:pPr lvl="0"/>
            <a:r>
              <a:rPr lang="en-US" b="1" u="sng" dirty="0" smtClean="0"/>
              <a:t>CLASS II VIOLATIONS:</a:t>
            </a:r>
          </a:p>
          <a:p>
            <a:pPr marL="285750" lvl="0" indent="-285750">
              <a:buFont typeface="Arial" pitchFamily="34" charset="0"/>
              <a:buChar char="•"/>
            </a:pPr>
            <a:endParaRPr lang="en-US" dirty="0"/>
          </a:p>
          <a:p>
            <a:pPr marL="285750" lvl="0" indent="-285750">
              <a:lnSpc>
                <a:spcPct val="150000"/>
              </a:lnSpc>
              <a:buFont typeface="Arial" pitchFamily="34" charset="0"/>
              <a:buChar char="•"/>
            </a:pPr>
            <a:r>
              <a:rPr lang="en-US" dirty="0" smtClean="0"/>
              <a:t>Injection </a:t>
            </a:r>
            <a:r>
              <a:rPr lang="en-US" dirty="0"/>
              <a:t>without a Class II permit/failure to obtain a Class II </a:t>
            </a:r>
            <a:r>
              <a:rPr lang="en-US" dirty="0" smtClean="0"/>
              <a:t>permit</a:t>
            </a:r>
            <a:endParaRPr lang="en-US" dirty="0"/>
          </a:p>
          <a:p>
            <a:pPr marL="285750" lvl="0" indent="-285750">
              <a:lnSpc>
                <a:spcPct val="150000"/>
              </a:lnSpc>
              <a:buFont typeface="Arial" pitchFamily="34" charset="0"/>
              <a:buChar char="•"/>
            </a:pPr>
            <a:r>
              <a:rPr lang="en-US" dirty="0"/>
              <a:t>Failure to protect the Underground Source of Drinking Water (USDW</a:t>
            </a:r>
            <a:r>
              <a:rPr lang="en-US" dirty="0" smtClean="0"/>
              <a:t>)</a:t>
            </a:r>
            <a:endParaRPr lang="en-US" dirty="0"/>
          </a:p>
          <a:p>
            <a:pPr marL="285750" lvl="0" indent="-285750">
              <a:lnSpc>
                <a:spcPct val="150000"/>
              </a:lnSpc>
              <a:buFont typeface="Arial" pitchFamily="34" charset="0"/>
              <a:buChar char="•"/>
            </a:pPr>
            <a:r>
              <a:rPr lang="en-US" dirty="0"/>
              <a:t>Failure to run a Mechanical Integrity </a:t>
            </a:r>
            <a:r>
              <a:rPr lang="en-US" dirty="0" smtClean="0"/>
              <a:t>Test</a:t>
            </a:r>
            <a:endParaRPr lang="en-US" dirty="0"/>
          </a:p>
          <a:p>
            <a:pPr marL="285750" lvl="0" indent="-285750">
              <a:lnSpc>
                <a:spcPct val="150000"/>
              </a:lnSpc>
              <a:buFont typeface="Arial" pitchFamily="34" charset="0"/>
              <a:buChar char="•"/>
            </a:pPr>
            <a:r>
              <a:rPr lang="en-US" dirty="0"/>
              <a:t>Mechanical Integrity </a:t>
            </a:r>
            <a:r>
              <a:rPr lang="en-US" dirty="0" smtClean="0"/>
              <a:t>Failure</a:t>
            </a:r>
            <a:endParaRPr lang="en-US" dirty="0"/>
          </a:p>
          <a:p>
            <a:pPr marL="285750" lvl="0" indent="-285750">
              <a:lnSpc>
                <a:spcPct val="150000"/>
              </a:lnSpc>
              <a:buFont typeface="Arial" pitchFamily="34" charset="0"/>
              <a:buChar char="•"/>
            </a:pPr>
            <a:r>
              <a:rPr lang="en-US" dirty="0" smtClean="0"/>
              <a:t>Injection </a:t>
            </a:r>
            <a:r>
              <a:rPr lang="en-US" dirty="0"/>
              <a:t>at a higher rate than assigned to permitted </a:t>
            </a:r>
            <a:r>
              <a:rPr lang="en-US" dirty="0" smtClean="0"/>
              <a:t>well</a:t>
            </a:r>
            <a:endParaRPr lang="en-US" dirty="0"/>
          </a:p>
          <a:p>
            <a:pPr marL="285750" lvl="0" indent="-285750">
              <a:lnSpc>
                <a:spcPct val="150000"/>
              </a:lnSpc>
              <a:buFont typeface="Arial" pitchFamily="34" charset="0"/>
              <a:buChar char="•"/>
            </a:pPr>
            <a:r>
              <a:rPr lang="en-US" dirty="0"/>
              <a:t>Injection of a non-authorized </a:t>
            </a:r>
            <a:r>
              <a:rPr lang="en-US" dirty="0" smtClean="0"/>
              <a:t>fluid</a:t>
            </a:r>
            <a:endParaRPr lang="en-US" dirty="0"/>
          </a:p>
          <a:p>
            <a:pPr marL="285750" lvl="0" indent="-285750">
              <a:lnSpc>
                <a:spcPct val="150000"/>
              </a:lnSpc>
              <a:buFont typeface="Arial" pitchFamily="34" charset="0"/>
              <a:buChar char="•"/>
            </a:pPr>
            <a:r>
              <a:rPr lang="en-US" dirty="0"/>
              <a:t>Failure to confine injected fluid to the permitted </a:t>
            </a:r>
            <a:r>
              <a:rPr lang="en-US" dirty="0" smtClean="0"/>
              <a:t>zone</a:t>
            </a:r>
            <a:endParaRPr lang="en-US" dirty="0"/>
          </a:p>
          <a:p>
            <a:pPr marL="285750" lvl="0" indent="-285750">
              <a:lnSpc>
                <a:spcPct val="150000"/>
              </a:lnSpc>
              <a:buFont typeface="Arial" pitchFamily="34" charset="0"/>
              <a:buChar char="•"/>
            </a:pPr>
            <a:r>
              <a:rPr lang="en-US" dirty="0"/>
              <a:t>Failure to Maintain Class II Financial </a:t>
            </a:r>
            <a:r>
              <a:rPr lang="en-US" dirty="0" smtClean="0"/>
              <a:t>Responsibility</a:t>
            </a:r>
            <a:endParaRPr lang="en-US" dirty="0"/>
          </a:p>
          <a:p>
            <a:pPr marL="285750" lvl="0" indent="-285750">
              <a:lnSpc>
                <a:spcPct val="150000"/>
              </a:lnSpc>
              <a:buFont typeface="Arial" pitchFamily="34" charset="0"/>
              <a:buChar char="•"/>
            </a:pPr>
            <a:r>
              <a:rPr lang="en-US" dirty="0"/>
              <a:t>Failure to file well </a:t>
            </a:r>
            <a:r>
              <a:rPr lang="en-US" dirty="0" smtClean="0"/>
              <a:t>records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3286192"/>
              </p:ext>
            </p:extLst>
          </p:nvPr>
        </p:nvGraphicFramePr>
        <p:xfrm>
          <a:off x="228599" y="26894"/>
          <a:ext cx="8686801" cy="3085790"/>
        </p:xfrm>
        <a:graphic>
          <a:graphicData uri="http://schemas.openxmlformats.org/drawingml/2006/table">
            <a:tbl>
              <a:tblPr firstRow="1" bandRow="1">
                <a:tableStyleId>{5C22544A-7EE6-4342-B048-85BDC9FD1C3A}</a:tableStyleId>
              </a:tblPr>
              <a:tblGrid>
                <a:gridCol w="2105891"/>
                <a:gridCol w="2105891"/>
                <a:gridCol w="2018145"/>
                <a:gridCol w="2456874"/>
              </a:tblGrid>
              <a:tr h="360622">
                <a:tc gridSpan="4">
                  <a:txBody>
                    <a:bodyPr/>
                    <a:lstStyle/>
                    <a:p>
                      <a:pPr algn="ctr"/>
                      <a:r>
                        <a:rPr lang="en-US" sz="1200" dirty="0" smtClean="0"/>
                        <a:t>ACTIVE INJECTION WELL OPERATORS</a:t>
                      </a: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r>
              <a:tr h="360622">
                <a:tc>
                  <a:txBody>
                    <a:bodyPr/>
                    <a:lstStyle/>
                    <a:p>
                      <a:pPr algn="ctr"/>
                      <a:r>
                        <a:rPr lang="en-US" sz="1200" b="1" dirty="0" smtClean="0"/>
                        <a:t>UIC Operator</a:t>
                      </a:r>
                      <a:endParaRPr lang="en-US" sz="1200" b="1" dirty="0"/>
                    </a:p>
                  </a:txBody>
                  <a:tcPr/>
                </a:tc>
                <a:tc>
                  <a:txBody>
                    <a:bodyPr/>
                    <a:lstStyle/>
                    <a:p>
                      <a:pPr algn="ctr"/>
                      <a:r>
                        <a:rPr lang="en-US" sz="1200" b="1" dirty="0" smtClean="0"/>
                        <a:t>No. of Injection Wells</a:t>
                      </a:r>
                      <a:endParaRPr lang="en-US" sz="1200" b="1" dirty="0"/>
                    </a:p>
                  </a:txBody>
                  <a:tcPr/>
                </a:tc>
                <a:tc>
                  <a:txBody>
                    <a:bodyPr/>
                    <a:lstStyle/>
                    <a:p>
                      <a:pPr algn="ctr"/>
                      <a:r>
                        <a:rPr lang="en-US" sz="1200" b="1" dirty="0" smtClean="0"/>
                        <a:t>Active Injection</a:t>
                      </a:r>
                      <a:r>
                        <a:rPr lang="en-US" sz="1200" b="1" baseline="0" dirty="0" smtClean="0"/>
                        <a:t> Wells</a:t>
                      </a:r>
                      <a:endParaRPr lang="en-US" sz="1200" b="1" dirty="0"/>
                    </a:p>
                  </a:txBody>
                  <a:tcPr/>
                </a:tc>
                <a:tc>
                  <a:txBody>
                    <a:bodyPr/>
                    <a:lstStyle/>
                    <a:p>
                      <a:pPr algn="ctr"/>
                      <a:r>
                        <a:rPr lang="en-US" sz="1200" b="1" baseline="0" dirty="0" smtClean="0"/>
                        <a:t>Current Bond(s)</a:t>
                      </a:r>
                      <a:endParaRPr lang="en-US" sz="1200" b="1" dirty="0"/>
                    </a:p>
                  </a:txBody>
                  <a:tcPr/>
                </a:tc>
              </a:tr>
              <a:tr h="360622">
                <a:tc>
                  <a:txBody>
                    <a:bodyPr/>
                    <a:lstStyle/>
                    <a:p>
                      <a:r>
                        <a:rPr lang="en-US" sz="1100" dirty="0" err="1" smtClean="0"/>
                        <a:t>Countrymark</a:t>
                      </a:r>
                      <a:r>
                        <a:rPr lang="en-US" sz="1100" dirty="0" smtClean="0"/>
                        <a:t> Energy Res.</a:t>
                      </a:r>
                      <a:endParaRPr lang="en-US" sz="1100" dirty="0"/>
                    </a:p>
                  </a:txBody>
                  <a:tcPr/>
                </a:tc>
                <a:tc>
                  <a:txBody>
                    <a:bodyPr/>
                    <a:lstStyle/>
                    <a:p>
                      <a:pPr algn="ctr"/>
                      <a:r>
                        <a:rPr lang="en-US" sz="1100" dirty="0" smtClean="0"/>
                        <a:t>212</a:t>
                      </a:r>
                      <a:endParaRPr lang="en-US" sz="1100" dirty="0"/>
                    </a:p>
                  </a:txBody>
                  <a:tcPr/>
                </a:tc>
                <a:tc>
                  <a:txBody>
                    <a:bodyPr/>
                    <a:lstStyle/>
                    <a:p>
                      <a:pPr algn="ctr"/>
                      <a:r>
                        <a:rPr lang="en-US" sz="1100" dirty="0" smtClean="0"/>
                        <a:t>158</a:t>
                      </a:r>
                      <a:endParaRPr lang="en-US" sz="1100" dirty="0"/>
                    </a:p>
                  </a:txBody>
                  <a:tcPr/>
                </a:tc>
                <a:tc>
                  <a:txBody>
                    <a:bodyPr/>
                    <a:lstStyle/>
                    <a:p>
                      <a:r>
                        <a:rPr lang="en-US" sz="1100" dirty="0" smtClean="0"/>
                        <a:t>BS-$100,000</a:t>
                      </a:r>
                      <a:r>
                        <a:rPr lang="en-US" sz="1100" baseline="0" dirty="0" smtClean="0"/>
                        <a:t> (1,107 wells)</a:t>
                      </a:r>
                      <a:endParaRPr lang="en-US" sz="1100" dirty="0"/>
                    </a:p>
                  </a:txBody>
                  <a:tcPr/>
                </a:tc>
              </a:tr>
              <a:tr h="271702">
                <a:tc>
                  <a:txBody>
                    <a:bodyPr/>
                    <a:lstStyle/>
                    <a:p>
                      <a:r>
                        <a:rPr lang="en-US" sz="1100" dirty="0" smtClean="0"/>
                        <a:t>Bretagne, G P</a:t>
                      </a:r>
                      <a:endParaRPr lang="en-US" sz="1100" dirty="0"/>
                    </a:p>
                  </a:txBody>
                  <a:tcPr/>
                </a:tc>
                <a:tc>
                  <a:txBody>
                    <a:bodyPr/>
                    <a:lstStyle/>
                    <a:p>
                      <a:pPr algn="ctr"/>
                      <a:r>
                        <a:rPr lang="en-US" sz="1100" dirty="0" smtClean="0"/>
                        <a:t>99</a:t>
                      </a:r>
                      <a:endParaRPr lang="en-US" sz="1100" dirty="0"/>
                    </a:p>
                  </a:txBody>
                  <a:tcPr/>
                </a:tc>
                <a:tc>
                  <a:txBody>
                    <a:bodyPr/>
                    <a:lstStyle/>
                    <a:p>
                      <a:pPr algn="ctr"/>
                      <a:r>
                        <a:rPr lang="en-US" sz="1100" dirty="0" smtClean="0"/>
                        <a:t>42</a:t>
                      </a:r>
                      <a:endParaRPr lang="en-US" sz="1100" dirty="0"/>
                    </a:p>
                  </a:txBody>
                  <a:tcPr/>
                </a:tc>
                <a:tc>
                  <a:txBody>
                    <a:bodyPr/>
                    <a:lstStyle/>
                    <a:p>
                      <a:r>
                        <a:rPr lang="en-US" sz="1100" dirty="0" smtClean="0"/>
                        <a:t>BS-$100,000</a:t>
                      </a:r>
                      <a:r>
                        <a:rPr lang="en-US" sz="1100" baseline="0" dirty="0" smtClean="0"/>
                        <a:t> (818 wells)</a:t>
                      </a:r>
                      <a:endParaRPr lang="en-US" sz="1100" dirty="0"/>
                    </a:p>
                  </a:txBody>
                  <a:tcPr/>
                </a:tc>
              </a:tr>
              <a:tr h="251942">
                <a:tc>
                  <a:txBody>
                    <a:bodyPr/>
                    <a:lstStyle/>
                    <a:p>
                      <a:r>
                        <a:rPr lang="en-US" sz="1100" dirty="0" smtClean="0"/>
                        <a:t>American Natural Gas</a:t>
                      </a:r>
                      <a:endParaRPr lang="en-US" sz="1100" dirty="0"/>
                    </a:p>
                  </a:txBody>
                  <a:tcPr/>
                </a:tc>
                <a:tc>
                  <a:txBody>
                    <a:bodyPr/>
                    <a:lstStyle/>
                    <a:p>
                      <a:pPr algn="ctr"/>
                      <a:r>
                        <a:rPr lang="en-US" sz="1100" dirty="0" smtClean="0"/>
                        <a:t>69</a:t>
                      </a:r>
                      <a:endParaRPr lang="en-US" sz="1100" dirty="0"/>
                    </a:p>
                  </a:txBody>
                  <a:tcPr/>
                </a:tc>
                <a:tc>
                  <a:txBody>
                    <a:bodyPr/>
                    <a:lstStyle/>
                    <a:p>
                      <a:pPr algn="ctr"/>
                      <a:r>
                        <a:rPr lang="en-US" sz="1100" dirty="0" smtClean="0"/>
                        <a:t>61</a:t>
                      </a:r>
                      <a:endParaRPr lang="en-US" sz="1100" dirty="0"/>
                    </a:p>
                  </a:txBody>
                  <a:tcPr/>
                </a:tc>
                <a:tc>
                  <a:txBody>
                    <a:bodyPr/>
                    <a:lstStyle/>
                    <a:p>
                      <a:r>
                        <a:rPr lang="en-US" sz="1100" dirty="0" smtClean="0"/>
                        <a:t>BS-$100,000</a:t>
                      </a:r>
                      <a:r>
                        <a:rPr lang="en-US" sz="1100" baseline="0" dirty="0" smtClean="0"/>
                        <a:t> 341 wells)</a:t>
                      </a:r>
                      <a:endParaRPr lang="en-US" sz="1100" dirty="0"/>
                    </a:p>
                  </a:txBody>
                  <a:tcPr/>
                </a:tc>
              </a:tr>
              <a:tr h="414963">
                <a:tc>
                  <a:txBody>
                    <a:bodyPr/>
                    <a:lstStyle/>
                    <a:p>
                      <a:r>
                        <a:rPr lang="en-US" sz="1100" dirty="0" smtClean="0"/>
                        <a:t>Cumberland Valley</a:t>
                      </a:r>
                      <a:endParaRPr lang="en-US" sz="1100" dirty="0"/>
                    </a:p>
                  </a:txBody>
                  <a:tcPr/>
                </a:tc>
                <a:tc>
                  <a:txBody>
                    <a:bodyPr/>
                    <a:lstStyle/>
                    <a:p>
                      <a:pPr algn="ctr"/>
                      <a:r>
                        <a:rPr lang="en-US" sz="1100" dirty="0" smtClean="0"/>
                        <a:t>55</a:t>
                      </a:r>
                      <a:endParaRPr lang="en-US" sz="1100" dirty="0"/>
                    </a:p>
                  </a:txBody>
                  <a:tcPr/>
                </a:tc>
                <a:tc>
                  <a:txBody>
                    <a:bodyPr/>
                    <a:lstStyle/>
                    <a:p>
                      <a:pPr algn="ctr"/>
                      <a:r>
                        <a:rPr lang="en-US" sz="1100" dirty="0" smtClean="0"/>
                        <a:t>43</a:t>
                      </a:r>
                      <a:endParaRPr lang="en-US" sz="1100" dirty="0"/>
                    </a:p>
                  </a:txBody>
                  <a:tcPr/>
                </a:tc>
                <a:tc>
                  <a:txBody>
                    <a:bodyPr/>
                    <a:lstStyle/>
                    <a:p>
                      <a:r>
                        <a:rPr lang="en-US" sz="1100" dirty="0" smtClean="0"/>
                        <a:t>BL-$40,000, BC-$10,000 </a:t>
                      </a:r>
                    </a:p>
                    <a:p>
                      <a:r>
                        <a:rPr lang="en-US" sz="1100" dirty="0" smtClean="0"/>
                        <a:t>(301 wells)</a:t>
                      </a:r>
                      <a:endParaRPr lang="en-US" sz="1100" dirty="0"/>
                    </a:p>
                  </a:txBody>
                  <a:tcPr/>
                </a:tc>
              </a:tr>
              <a:tr h="251942">
                <a:tc>
                  <a:txBody>
                    <a:bodyPr/>
                    <a:lstStyle/>
                    <a:p>
                      <a:r>
                        <a:rPr lang="en-US" sz="1100" dirty="0" smtClean="0"/>
                        <a:t>Jetta Operating</a:t>
                      </a:r>
                      <a:endParaRPr lang="en-US" sz="1100" dirty="0"/>
                    </a:p>
                  </a:txBody>
                  <a:tcPr/>
                </a:tc>
                <a:tc>
                  <a:txBody>
                    <a:bodyPr/>
                    <a:lstStyle/>
                    <a:p>
                      <a:pPr algn="ctr"/>
                      <a:r>
                        <a:rPr lang="en-US" sz="1100" dirty="0" smtClean="0"/>
                        <a:t>29</a:t>
                      </a:r>
                      <a:endParaRPr lang="en-US" sz="1100" dirty="0"/>
                    </a:p>
                  </a:txBody>
                  <a:tcPr/>
                </a:tc>
                <a:tc>
                  <a:txBody>
                    <a:bodyPr/>
                    <a:lstStyle/>
                    <a:p>
                      <a:pPr algn="ctr"/>
                      <a:r>
                        <a:rPr lang="en-US" sz="1100" dirty="0" smtClean="0"/>
                        <a:t>29</a:t>
                      </a:r>
                      <a:endParaRPr lang="en-US" sz="1100" dirty="0"/>
                    </a:p>
                  </a:txBody>
                  <a:tcPr/>
                </a:tc>
                <a:tc>
                  <a:txBody>
                    <a:bodyPr/>
                    <a:lstStyle/>
                    <a:p>
                      <a:r>
                        <a:rPr lang="en-US" sz="1100" dirty="0" smtClean="0"/>
                        <a:t>BL-$50,000</a:t>
                      </a:r>
                      <a:r>
                        <a:rPr lang="en-US" sz="1100" baseline="0" dirty="0" smtClean="0"/>
                        <a:t> (433 wells)</a:t>
                      </a:r>
                      <a:endParaRPr lang="en-US" sz="1100" dirty="0"/>
                    </a:p>
                  </a:txBody>
                  <a:tcPr/>
                </a:tc>
              </a:tr>
              <a:tr h="414963">
                <a:tc>
                  <a:txBody>
                    <a:bodyPr/>
                    <a:lstStyle/>
                    <a:p>
                      <a:r>
                        <a:rPr lang="en-US" sz="1100" dirty="0" err="1" smtClean="0"/>
                        <a:t>Roseclare</a:t>
                      </a:r>
                      <a:r>
                        <a:rPr lang="en-US" sz="1100" dirty="0" smtClean="0"/>
                        <a:t> Oil</a:t>
                      </a:r>
                      <a:endParaRPr lang="en-US" sz="1100" dirty="0"/>
                    </a:p>
                  </a:txBody>
                  <a:tcPr/>
                </a:tc>
                <a:tc>
                  <a:txBody>
                    <a:bodyPr/>
                    <a:lstStyle/>
                    <a:p>
                      <a:pPr algn="ctr"/>
                      <a:r>
                        <a:rPr lang="en-US" sz="1100" dirty="0" smtClean="0"/>
                        <a:t>27</a:t>
                      </a:r>
                      <a:endParaRPr lang="en-US" sz="1100" dirty="0"/>
                    </a:p>
                  </a:txBody>
                  <a:tcPr/>
                </a:tc>
                <a:tc>
                  <a:txBody>
                    <a:bodyPr/>
                    <a:lstStyle/>
                    <a:p>
                      <a:pPr algn="ctr"/>
                      <a:r>
                        <a:rPr lang="en-US" sz="1100" dirty="0" smtClean="0"/>
                        <a:t>27</a:t>
                      </a:r>
                      <a:endParaRPr lang="en-US" sz="1100" dirty="0"/>
                    </a:p>
                  </a:txBody>
                  <a:tcPr/>
                </a:tc>
                <a:tc>
                  <a:txBody>
                    <a:bodyPr/>
                    <a:lstStyle/>
                    <a:p>
                      <a:r>
                        <a:rPr lang="en-US" sz="1100" dirty="0" smtClean="0"/>
                        <a:t>BC-$10,000</a:t>
                      </a:r>
                      <a:r>
                        <a:rPr lang="en-US" sz="1100" baseline="0" dirty="0" smtClean="0"/>
                        <a:t> ($9,000 </a:t>
                      </a:r>
                      <a:r>
                        <a:rPr lang="en-US" sz="1100" baseline="0" dirty="0" err="1" smtClean="0"/>
                        <a:t>Forf</a:t>
                      </a:r>
                      <a:r>
                        <a:rPr lang="en-US" sz="1100" baseline="0" dirty="0" smtClean="0"/>
                        <a:t>) (55 wells) [Pioneer </a:t>
                      </a:r>
                      <a:r>
                        <a:rPr lang="en-US" sz="1100" baseline="0" dirty="0" err="1" smtClean="0"/>
                        <a:t>Drlg</a:t>
                      </a:r>
                      <a:r>
                        <a:rPr lang="en-US" sz="1100" baseline="0" dirty="0" smtClean="0"/>
                        <a:t> transfer]</a:t>
                      </a:r>
                      <a:endParaRPr lang="en-US" sz="1100" dirty="0"/>
                    </a:p>
                  </a:txBody>
                  <a:tcPr/>
                </a:tc>
              </a:tr>
              <a:tr h="360622">
                <a:tc>
                  <a:txBody>
                    <a:bodyPr/>
                    <a:lstStyle/>
                    <a:p>
                      <a:r>
                        <a:rPr lang="en-US" sz="1100" dirty="0" smtClean="0"/>
                        <a:t>Tackett and Sons </a:t>
                      </a:r>
                      <a:r>
                        <a:rPr lang="en-US" sz="1100" dirty="0" err="1" smtClean="0"/>
                        <a:t>Drlg</a:t>
                      </a:r>
                      <a:r>
                        <a:rPr lang="en-US" sz="1100" dirty="0" smtClean="0"/>
                        <a:t>.</a:t>
                      </a:r>
                      <a:endParaRPr lang="en-US" sz="1100" dirty="0"/>
                    </a:p>
                  </a:txBody>
                  <a:tcPr/>
                </a:tc>
                <a:tc>
                  <a:txBody>
                    <a:bodyPr/>
                    <a:lstStyle/>
                    <a:p>
                      <a:pPr algn="ctr"/>
                      <a:r>
                        <a:rPr lang="en-US" sz="1100" dirty="0" smtClean="0"/>
                        <a:t>22</a:t>
                      </a:r>
                      <a:endParaRPr lang="en-US" sz="1100" dirty="0"/>
                    </a:p>
                  </a:txBody>
                  <a:tcPr/>
                </a:tc>
                <a:tc>
                  <a:txBody>
                    <a:bodyPr/>
                    <a:lstStyle/>
                    <a:p>
                      <a:pPr algn="ctr"/>
                      <a:r>
                        <a:rPr lang="en-US" sz="1100" dirty="0" smtClean="0"/>
                        <a:t>21</a:t>
                      </a:r>
                      <a:endParaRPr lang="en-US" sz="1100" dirty="0"/>
                    </a:p>
                  </a:txBody>
                  <a:tcPr/>
                </a:tc>
                <a:tc>
                  <a:txBody>
                    <a:bodyPr/>
                    <a:lstStyle/>
                    <a:p>
                      <a:r>
                        <a:rPr lang="en-US" sz="1100" dirty="0" smtClean="0"/>
                        <a:t>BL-$50,000</a:t>
                      </a:r>
                      <a:r>
                        <a:rPr lang="en-US" sz="1100" baseline="0" dirty="0" smtClean="0"/>
                        <a:t> (139 wells)</a:t>
                      </a:r>
                      <a:endParaRPr lang="en-US" sz="11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34941629"/>
              </p:ext>
            </p:extLst>
          </p:nvPr>
        </p:nvGraphicFramePr>
        <p:xfrm>
          <a:off x="1066800" y="3886200"/>
          <a:ext cx="6781800" cy="2293976"/>
        </p:xfrm>
        <a:graphic>
          <a:graphicData uri="http://schemas.openxmlformats.org/drawingml/2006/table">
            <a:tbl>
              <a:tblPr firstRow="1" bandRow="1">
                <a:tableStyleId>{5C22544A-7EE6-4342-B048-85BDC9FD1C3A}</a:tableStyleId>
              </a:tblPr>
              <a:tblGrid>
                <a:gridCol w="2260600"/>
                <a:gridCol w="2082800"/>
                <a:gridCol w="2438400"/>
              </a:tblGrid>
              <a:tr h="287744">
                <a:tc gridSpan="3">
                  <a:txBody>
                    <a:bodyPr/>
                    <a:lstStyle/>
                    <a:p>
                      <a:pPr algn="ctr"/>
                      <a:r>
                        <a:rPr lang="en-US" sz="1200" dirty="0" smtClean="0"/>
                        <a:t>ABANDONED</a:t>
                      </a:r>
                      <a:r>
                        <a:rPr lang="en-US" sz="1200" baseline="0" dirty="0" smtClean="0"/>
                        <a:t> </a:t>
                      </a:r>
                      <a:r>
                        <a:rPr lang="en-US" sz="1200" dirty="0" smtClean="0"/>
                        <a:t> INJECTION WELL OPERATORS</a:t>
                      </a: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r>
              <a:tr h="393050">
                <a:tc>
                  <a:txBody>
                    <a:bodyPr/>
                    <a:lstStyle/>
                    <a:p>
                      <a:pPr algn="ctr"/>
                      <a:r>
                        <a:rPr lang="en-US" sz="1200" b="1" dirty="0" smtClean="0"/>
                        <a:t>UIC Operator</a:t>
                      </a:r>
                      <a:endParaRPr lang="en-US" sz="1200" b="1" dirty="0"/>
                    </a:p>
                  </a:txBody>
                  <a:tcPr/>
                </a:tc>
                <a:tc>
                  <a:txBody>
                    <a:bodyPr/>
                    <a:lstStyle/>
                    <a:p>
                      <a:pPr algn="ctr"/>
                      <a:r>
                        <a:rPr lang="en-US" sz="1200" b="1" dirty="0" smtClean="0"/>
                        <a:t>Abandoned Injection</a:t>
                      </a:r>
                      <a:r>
                        <a:rPr lang="en-US" sz="1200" b="1" baseline="0" dirty="0" smtClean="0"/>
                        <a:t> Wells</a:t>
                      </a:r>
                      <a:endParaRPr lang="en-US" sz="1200" b="1" dirty="0"/>
                    </a:p>
                  </a:txBody>
                  <a:tcPr/>
                </a:tc>
                <a:tc>
                  <a:txBody>
                    <a:bodyPr/>
                    <a:lstStyle/>
                    <a:p>
                      <a:pPr algn="ctr"/>
                      <a:r>
                        <a:rPr lang="en-US" sz="1200" b="1" dirty="0" smtClean="0"/>
                        <a:t>Bond</a:t>
                      </a:r>
                      <a:r>
                        <a:rPr lang="en-US" sz="1200" b="1" baseline="0" dirty="0" smtClean="0"/>
                        <a:t> </a:t>
                      </a:r>
                      <a:r>
                        <a:rPr lang="en-US" sz="1200" b="1" baseline="0" dirty="0" err="1" smtClean="0"/>
                        <a:t>Forf</a:t>
                      </a:r>
                      <a:r>
                        <a:rPr lang="en-US" sz="1200" b="1" baseline="0" dirty="0" smtClean="0"/>
                        <a:t>. Status</a:t>
                      </a:r>
                      <a:endParaRPr lang="en-US" sz="1200" b="1" dirty="0"/>
                    </a:p>
                  </a:txBody>
                  <a:tcPr/>
                </a:tc>
              </a:tr>
              <a:tr h="222728">
                <a:tc>
                  <a:txBody>
                    <a:bodyPr/>
                    <a:lstStyle/>
                    <a:p>
                      <a:r>
                        <a:rPr lang="en-US" sz="1100" dirty="0" smtClean="0"/>
                        <a:t>Perdue-Davidson</a:t>
                      </a:r>
                      <a:r>
                        <a:rPr lang="en-US" sz="1100" baseline="0" dirty="0" smtClean="0"/>
                        <a:t> Oil Co.</a:t>
                      </a:r>
                      <a:endParaRPr lang="en-US" sz="1100" dirty="0"/>
                    </a:p>
                  </a:txBody>
                  <a:tcPr/>
                </a:tc>
                <a:tc>
                  <a:txBody>
                    <a:bodyPr/>
                    <a:lstStyle/>
                    <a:p>
                      <a:pPr algn="ctr"/>
                      <a:r>
                        <a:rPr lang="en-US" sz="1100" dirty="0" smtClean="0"/>
                        <a:t>471</a:t>
                      </a:r>
                      <a:endParaRPr lang="en-US" sz="1100" dirty="0"/>
                    </a:p>
                  </a:txBody>
                  <a:tcPr/>
                </a:tc>
                <a:tc>
                  <a:txBody>
                    <a:bodyPr/>
                    <a:lstStyle/>
                    <a:p>
                      <a:pPr algn="l"/>
                      <a:r>
                        <a:rPr lang="en-US" sz="1100" dirty="0" smtClean="0"/>
                        <a:t>BC-$5,000</a:t>
                      </a:r>
                      <a:r>
                        <a:rPr lang="en-US" sz="1100" baseline="0" dirty="0" smtClean="0"/>
                        <a:t> (</a:t>
                      </a:r>
                      <a:r>
                        <a:rPr lang="en-US" sz="1100" baseline="0" dirty="0" err="1" smtClean="0"/>
                        <a:t>Forf</a:t>
                      </a:r>
                      <a:r>
                        <a:rPr lang="en-US" sz="1100" baseline="0" dirty="0" smtClean="0"/>
                        <a:t>. 1-31-02)</a:t>
                      </a:r>
                      <a:endParaRPr lang="en-US" sz="1100" dirty="0"/>
                    </a:p>
                  </a:txBody>
                  <a:tcPr/>
                </a:tc>
              </a:tr>
              <a:tr h="287744">
                <a:tc>
                  <a:txBody>
                    <a:bodyPr/>
                    <a:lstStyle/>
                    <a:p>
                      <a:r>
                        <a:rPr lang="en-US" sz="1100" dirty="0" smtClean="0"/>
                        <a:t>Western</a:t>
                      </a:r>
                      <a:r>
                        <a:rPr lang="en-US" sz="1100" baseline="0" dirty="0" smtClean="0"/>
                        <a:t> Crude</a:t>
                      </a:r>
                      <a:endParaRPr lang="en-US" sz="1100" dirty="0"/>
                    </a:p>
                  </a:txBody>
                  <a:tcPr/>
                </a:tc>
                <a:tc>
                  <a:txBody>
                    <a:bodyPr/>
                    <a:lstStyle/>
                    <a:p>
                      <a:pPr algn="ctr"/>
                      <a:r>
                        <a:rPr lang="en-US" sz="1100" dirty="0" smtClean="0"/>
                        <a:t>102</a:t>
                      </a:r>
                      <a:endParaRPr lang="en-US" sz="1100" dirty="0"/>
                    </a:p>
                  </a:txBody>
                  <a:tcPr/>
                </a:tc>
                <a:tc>
                  <a:txBody>
                    <a:bodyPr/>
                    <a:lstStyle/>
                    <a:p>
                      <a:pPr algn="l"/>
                      <a:r>
                        <a:rPr lang="en-US" sz="1100" dirty="0" smtClean="0"/>
                        <a:t>No</a:t>
                      </a:r>
                      <a:r>
                        <a:rPr lang="en-US" sz="1100" baseline="0" dirty="0" smtClean="0"/>
                        <a:t> bond </a:t>
                      </a:r>
                      <a:endParaRPr lang="en-US" sz="1100" dirty="0"/>
                    </a:p>
                  </a:txBody>
                  <a:tcPr/>
                </a:tc>
              </a:tr>
              <a:tr h="287744">
                <a:tc>
                  <a:txBody>
                    <a:bodyPr/>
                    <a:lstStyle/>
                    <a:p>
                      <a:r>
                        <a:rPr lang="en-US" sz="1100" dirty="0" smtClean="0"/>
                        <a:t>JAF Oil Co.</a:t>
                      </a:r>
                      <a:endParaRPr lang="en-US" sz="1100" dirty="0"/>
                    </a:p>
                  </a:txBody>
                  <a:tcPr/>
                </a:tc>
                <a:tc>
                  <a:txBody>
                    <a:bodyPr/>
                    <a:lstStyle/>
                    <a:p>
                      <a:pPr algn="ctr"/>
                      <a:r>
                        <a:rPr lang="en-US" sz="1100" dirty="0" smtClean="0"/>
                        <a:t>88</a:t>
                      </a:r>
                      <a:endParaRPr lang="en-US" sz="1100" dirty="0"/>
                    </a:p>
                  </a:txBody>
                  <a:tcPr/>
                </a:tc>
                <a:tc>
                  <a:txBody>
                    <a:bodyPr/>
                    <a:lstStyle/>
                    <a:p>
                      <a:pPr algn="l"/>
                      <a:r>
                        <a:rPr lang="en-US" sz="1100" dirty="0" smtClean="0"/>
                        <a:t>Pending</a:t>
                      </a:r>
                      <a:r>
                        <a:rPr lang="en-US" sz="1100" baseline="0" dirty="0" smtClean="0"/>
                        <a:t> Forfeiture</a:t>
                      </a:r>
                      <a:endParaRPr lang="en-US" sz="1100" dirty="0"/>
                    </a:p>
                  </a:txBody>
                  <a:tcPr/>
                </a:tc>
              </a:tr>
              <a:tr h="366846">
                <a:tc>
                  <a:txBody>
                    <a:bodyPr/>
                    <a:lstStyle/>
                    <a:p>
                      <a:r>
                        <a:rPr lang="en-US" sz="1100" dirty="0" smtClean="0"/>
                        <a:t>Lyle Energy</a:t>
                      </a:r>
                      <a:endParaRPr lang="en-US" sz="1100" dirty="0"/>
                    </a:p>
                  </a:txBody>
                  <a:tcPr/>
                </a:tc>
                <a:tc>
                  <a:txBody>
                    <a:bodyPr/>
                    <a:lstStyle/>
                    <a:p>
                      <a:pPr algn="ctr"/>
                      <a:r>
                        <a:rPr lang="en-US" sz="1100" dirty="0" smtClean="0"/>
                        <a:t>44</a:t>
                      </a:r>
                      <a:endParaRPr lang="en-US" sz="1100" dirty="0"/>
                    </a:p>
                  </a:txBody>
                  <a:tcPr/>
                </a:tc>
                <a:tc>
                  <a:txBody>
                    <a:bodyPr/>
                    <a:lstStyle/>
                    <a:p>
                      <a:pPr algn="l"/>
                      <a:r>
                        <a:rPr lang="en-US" sz="1100" dirty="0" smtClean="0"/>
                        <a:t>BL-$50,000</a:t>
                      </a:r>
                      <a:r>
                        <a:rPr lang="en-US" sz="1100" baseline="0" dirty="0" smtClean="0"/>
                        <a:t> </a:t>
                      </a:r>
                    </a:p>
                    <a:p>
                      <a:pPr algn="l"/>
                      <a:r>
                        <a:rPr lang="en-US" sz="1100" baseline="0" dirty="0" smtClean="0"/>
                        <a:t>(</a:t>
                      </a:r>
                      <a:r>
                        <a:rPr lang="en-US" sz="1100" baseline="0" dirty="0" err="1" smtClean="0"/>
                        <a:t>Forf</a:t>
                      </a:r>
                      <a:r>
                        <a:rPr lang="en-US" sz="1100" baseline="0" dirty="0" smtClean="0"/>
                        <a:t>. 5-10-13)</a:t>
                      </a:r>
                      <a:endParaRPr lang="en-US" sz="1100" dirty="0"/>
                    </a:p>
                  </a:txBody>
                  <a:tcPr/>
                </a:tc>
              </a:tr>
              <a:tr h="287744">
                <a:tc>
                  <a:txBody>
                    <a:bodyPr/>
                    <a:lstStyle/>
                    <a:p>
                      <a:r>
                        <a:rPr lang="en-US" sz="1100" dirty="0" smtClean="0"/>
                        <a:t>Levine</a:t>
                      </a:r>
                      <a:r>
                        <a:rPr lang="en-US" sz="1100" baseline="0" dirty="0" smtClean="0"/>
                        <a:t> Development</a:t>
                      </a:r>
                      <a:endParaRPr lang="en-US" sz="1100" dirty="0"/>
                    </a:p>
                  </a:txBody>
                  <a:tcPr/>
                </a:tc>
                <a:tc>
                  <a:txBody>
                    <a:bodyPr/>
                    <a:lstStyle/>
                    <a:p>
                      <a:pPr algn="ctr"/>
                      <a:r>
                        <a:rPr lang="en-US" sz="1100" dirty="0" smtClean="0"/>
                        <a:t>39</a:t>
                      </a:r>
                      <a:endParaRPr lang="en-US" sz="1100" dirty="0"/>
                    </a:p>
                  </a:txBody>
                  <a:tcPr/>
                </a:tc>
                <a:tc>
                  <a:txBody>
                    <a:bodyPr/>
                    <a:lstStyle/>
                    <a:p>
                      <a:pPr algn="l"/>
                      <a:r>
                        <a:rPr lang="en-US" sz="1100" dirty="0" smtClean="0"/>
                        <a:t>BS-Partial</a:t>
                      </a:r>
                      <a:r>
                        <a:rPr lang="en-US" sz="1100" baseline="0" dirty="0" smtClean="0"/>
                        <a:t> Forfeiture</a:t>
                      </a:r>
                      <a:endParaRPr lang="en-US" sz="1100" dirty="0"/>
                    </a:p>
                  </a:txBody>
                  <a:tcPr/>
                </a:tc>
              </a:tr>
            </a:tbl>
          </a:graphicData>
        </a:graphic>
      </p:graphicFrame>
    </p:spTree>
    <p:extLst>
      <p:ext uri="{BB962C8B-B14F-4D97-AF65-F5344CB8AC3E}">
        <p14:creationId xmlns:p14="http://schemas.microsoft.com/office/powerpoint/2010/main" val="55544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6" name="Picture 2" descr="March 2017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280"/>
            <a:ext cx="9139459" cy="6296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3176440"/>
            <a:ext cx="1066800" cy="646331"/>
          </a:xfrm>
          <a:prstGeom prst="rect">
            <a:avLst/>
          </a:prstGeom>
          <a:noFill/>
        </p:spPr>
        <p:txBody>
          <a:bodyPr wrap="square" rtlCol="0">
            <a:spAutoFit/>
          </a:bodyPr>
          <a:lstStyle/>
          <a:p>
            <a:r>
              <a:rPr lang="en-US" sz="900" dirty="0" smtClean="0"/>
              <a:t>Barren River State Park Outreach Mtg.</a:t>
            </a:r>
          </a:p>
          <a:p>
            <a:r>
              <a:rPr lang="en-US" sz="900" dirty="0" smtClean="0"/>
              <a:t>4:00 pm CST</a:t>
            </a:r>
            <a:endParaRPr lang="en-US" sz="900" dirty="0"/>
          </a:p>
        </p:txBody>
      </p:sp>
      <p:sp>
        <p:nvSpPr>
          <p:cNvPr id="5" name="TextBox 4"/>
          <p:cNvSpPr txBox="1"/>
          <p:nvPr/>
        </p:nvSpPr>
        <p:spPr>
          <a:xfrm>
            <a:off x="3810000" y="5867400"/>
            <a:ext cx="4876800" cy="369332"/>
          </a:xfrm>
          <a:prstGeom prst="rect">
            <a:avLst/>
          </a:prstGeom>
          <a:solidFill>
            <a:schemeClr val="bg1"/>
          </a:solidFill>
        </p:spPr>
        <p:txBody>
          <a:bodyPr wrap="square" rtlCol="0">
            <a:spAutoFit/>
          </a:bodyPr>
          <a:lstStyle/>
          <a:p>
            <a:endParaRPr lang="en-US" dirty="0"/>
          </a:p>
        </p:txBody>
      </p:sp>
      <p:cxnSp>
        <p:nvCxnSpPr>
          <p:cNvPr id="7" name="Straight Connector 6"/>
          <p:cNvCxnSpPr/>
          <p:nvPr/>
        </p:nvCxnSpPr>
        <p:spPr>
          <a:xfrm>
            <a:off x="3733800" y="5878945"/>
            <a:ext cx="495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72509" y="3189425"/>
            <a:ext cx="1066800" cy="646331"/>
          </a:xfrm>
          <a:prstGeom prst="rect">
            <a:avLst/>
          </a:prstGeom>
          <a:noFill/>
        </p:spPr>
        <p:txBody>
          <a:bodyPr wrap="square" rtlCol="0">
            <a:spAutoFit/>
          </a:bodyPr>
          <a:lstStyle/>
          <a:p>
            <a:r>
              <a:rPr lang="en-US" sz="900" dirty="0" smtClean="0"/>
              <a:t>Audubon State Park Outreach Mtg.</a:t>
            </a:r>
          </a:p>
          <a:p>
            <a:r>
              <a:rPr lang="en-US" sz="900" dirty="0"/>
              <a:t>2</a:t>
            </a:r>
            <a:r>
              <a:rPr lang="en-US" sz="900" dirty="0" smtClean="0"/>
              <a:t>:00 pm CST</a:t>
            </a:r>
            <a:endParaRPr lang="en-US" sz="900" dirty="0"/>
          </a:p>
        </p:txBody>
      </p:sp>
      <p:sp>
        <p:nvSpPr>
          <p:cNvPr id="10" name="TextBox 9"/>
          <p:cNvSpPr txBox="1"/>
          <p:nvPr/>
        </p:nvSpPr>
        <p:spPr>
          <a:xfrm>
            <a:off x="4036329" y="3206159"/>
            <a:ext cx="1066800" cy="646331"/>
          </a:xfrm>
          <a:prstGeom prst="rect">
            <a:avLst/>
          </a:prstGeom>
          <a:noFill/>
        </p:spPr>
        <p:txBody>
          <a:bodyPr wrap="square" rtlCol="0">
            <a:spAutoFit/>
          </a:bodyPr>
          <a:lstStyle/>
          <a:p>
            <a:r>
              <a:rPr lang="en-US" sz="900" dirty="0" smtClean="0"/>
              <a:t>Jenny Wiley  State Park Outreach Mtg.</a:t>
            </a:r>
          </a:p>
          <a:p>
            <a:r>
              <a:rPr lang="en-US" sz="900" dirty="0" smtClean="0"/>
              <a:t>4:00 pm EST</a:t>
            </a:r>
            <a:endParaRPr lang="en-US" sz="900" dirty="0"/>
          </a:p>
        </p:txBody>
      </p:sp>
      <p:sp>
        <p:nvSpPr>
          <p:cNvPr id="11" name="TextBox 10"/>
          <p:cNvSpPr txBox="1"/>
          <p:nvPr/>
        </p:nvSpPr>
        <p:spPr>
          <a:xfrm>
            <a:off x="2867891" y="4191000"/>
            <a:ext cx="1066800" cy="369332"/>
          </a:xfrm>
          <a:prstGeom prst="rect">
            <a:avLst/>
          </a:prstGeom>
          <a:noFill/>
        </p:spPr>
        <p:txBody>
          <a:bodyPr wrap="square" rtlCol="0">
            <a:spAutoFit/>
          </a:bodyPr>
          <a:lstStyle/>
          <a:p>
            <a:r>
              <a:rPr lang="en-US" sz="900" b="1" i="1" dirty="0" smtClean="0"/>
              <a:t>Class II Primacy Effective Date</a:t>
            </a:r>
          </a:p>
        </p:txBody>
      </p:sp>
    </p:spTree>
    <p:extLst>
      <p:ext uri="{BB962C8B-B14F-4D97-AF65-F5344CB8AC3E}">
        <p14:creationId xmlns:p14="http://schemas.microsoft.com/office/powerpoint/2010/main" val="64854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5005611"/>
              </p:ext>
            </p:extLst>
          </p:nvPr>
        </p:nvGraphicFramePr>
        <p:xfrm>
          <a:off x="152398" y="228594"/>
          <a:ext cx="8991602" cy="3429011"/>
        </p:xfrm>
        <a:graphic>
          <a:graphicData uri="http://schemas.openxmlformats.org/drawingml/2006/table">
            <a:tbl>
              <a:tblPr>
                <a:tableStyleId>{5C22544A-7EE6-4342-B048-85BDC9FD1C3A}</a:tableStyleId>
              </a:tblPr>
              <a:tblGrid>
                <a:gridCol w="856298"/>
                <a:gridCol w="360045"/>
                <a:gridCol w="482204"/>
                <a:gridCol w="934403"/>
                <a:gridCol w="1382316"/>
                <a:gridCol w="505778"/>
                <a:gridCol w="353616"/>
                <a:gridCol w="996553"/>
                <a:gridCol w="437197"/>
                <a:gridCol w="437197"/>
                <a:gridCol w="822960"/>
                <a:gridCol w="505778"/>
                <a:gridCol w="608648"/>
                <a:gridCol w="308609"/>
              </a:tblGrid>
              <a:tr h="623703">
                <a:tc gridSpan="4">
                  <a:txBody>
                    <a:bodyPr/>
                    <a:lstStyle/>
                    <a:p>
                      <a:pPr algn="l" rtl="0" fontAlgn="t"/>
                      <a:endParaRPr lang="en-US" sz="600" u="none" strike="noStrike" baseline="0" dirty="0" smtClean="0">
                        <a:effectLst/>
                      </a:endParaRPr>
                    </a:p>
                    <a:p>
                      <a:pPr algn="l" rtl="0" fontAlgn="t"/>
                      <a:r>
                        <a:rPr lang="en-US" sz="600" u="none" strike="noStrike" baseline="0" dirty="0" smtClean="0">
                          <a:effectLst/>
                        </a:rPr>
                        <a:t>  Kentucky </a:t>
                      </a:r>
                      <a:r>
                        <a:rPr lang="en-US" sz="600" u="none" strike="noStrike" baseline="0" dirty="0">
                          <a:effectLst/>
                        </a:rPr>
                        <a:t>Class II Injection Well Inventory </a:t>
                      </a:r>
                      <a:r>
                        <a:rPr lang="en-US" sz="600" u="none" strike="noStrike" baseline="0" dirty="0" smtClean="0">
                          <a:effectLst/>
                        </a:rPr>
                        <a:t>   (</a:t>
                      </a:r>
                      <a:r>
                        <a:rPr lang="en-US" sz="600" u="none" strike="noStrike" baseline="0" dirty="0">
                          <a:effectLst/>
                        </a:rPr>
                        <a:t>October 2016)</a:t>
                      </a:r>
                      <a:endParaRPr lang="en-US" sz="600" b="1" i="0" u="none" strike="noStrike" baseline="0" dirty="0">
                        <a:solidFill>
                          <a:srgbClr val="000000"/>
                        </a:solidFill>
                        <a:effectLst/>
                        <a:latin typeface="Times New Roman"/>
                      </a:endParaRPr>
                    </a:p>
                  </a:txBody>
                  <a:tcPr marL="6160" marR="6160" marT="616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600" b="0" i="0" u="none" strike="noStrike" baseline="0" dirty="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58742">
                <a:tc>
                  <a:txBody>
                    <a:bodyPr/>
                    <a:lstStyle/>
                    <a:p>
                      <a:pPr algn="l" rtl="0" fontAlgn="t"/>
                      <a:r>
                        <a:rPr lang="en-US" sz="600" u="sng" strike="noStrike" baseline="0">
                          <a:effectLst/>
                        </a:rPr>
                        <a:t>EPA_ID</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PERMIT_</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WELL_TYPE</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 WELL NAME &amp; NUMBER</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dirty="0">
                          <a:effectLst/>
                        </a:rPr>
                        <a:t>COMPANY_NAME</a:t>
                      </a:r>
                      <a:endParaRPr lang="en-US" sz="600" b="0" i="0" u="sng" strike="noStrike" baseline="0" dirty="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STATE PERMIT</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STATUS</a:t>
                      </a:r>
                      <a:endParaRPr lang="en-US" sz="600" b="0" i="0" u="sng" strike="noStrike" baseline="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CARTER </a:t>
                      </a:r>
                      <a:endParaRPr lang="en-US" sz="600" b="0" i="0" u="sng" strike="noStrike" baseline="0">
                        <a:solidFill>
                          <a:srgbClr val="000000"/>
                        </a:solidFill>
                        <a:effectLst/>
                        <a:latin typeface="Times New Roman"/>
                      </a:endParaRPr>
                    </a:p>
                  </a:txBody>
                  <a:tcPr marL="6160" marR="6160" marT="6160" marB="0"/>
                </a:tc>
                <a:tc gridSpan="2">
                  <a:txBody>
                    <a:bodyPr/>
                    <a:lstStyle/>
                    <a:p>
                      <a:pPr algn="l" rtl="0" fontAlgn="t"/>
                      <a:r>
                        <a:rPr lang="en-US" sz="600" u="sng" strike="noStrike" baseline="0">
                          <a:effectLst/>
                        </a:rPr>
                        <a:t>CONVERT CARTER</a:t>
                      </a:r>
                      <a:endParaRPr lang="en-US" sz="600" b="0" i="0" u="sng" strike="noStrike" baseline="0">
                        <a:solidFill>
                          <a:srgbClr val="000000"/>
                        </a:solidFill>
                        <a:effectLst/>
                        <a:latin typeface="Times New Roman"/>
                      </a:endParaRPr>
                    </a:p>
                  </a:txBody>
                  <a:tcPr marL="6160" marR="6160" marT="6160" marB="0"/>
                </a:tc>
                <a:tc hMerge="1">
                  <a:txBody>
                    <a:bodyPr/>
                    <a:lstStyle/>
                    <a:p>
                      <a:endParaRPr lang="en-US"/>
                    </a:p>
                  </a:txBody>
                  <a:tcPr/>
                </a:tc>
                <a:tc>
                  <a:txBody>
                    <a:bodyPr/>
                    <a:lstStyle/>
                    <a:p>
                      <a:pPr algn="l" rtl="0" fontAlgn="t"/>
                      <a:r>
                        <a:rPr lang="en-US" sz="600" u="sng" strike="noStrike" baseline="0" dirty="0">
                          <a:effectLst/>
                        </a:rPr>
                        <a:t>GPS</a:t>
                      </a:r>
                      <a:endParaRPr lang="en-US" sz="600" b="0" i="0" u="sng" strike="noStrike" baseline="0" dirty="0">
                        <a:solidFill>
                          <a:srgbClr val="000000"/>
                        </a:solidFill>
                        <a:effectLst/>
                        <a:latin typeface="Times New Roman"/>
                      </a:endParaRPr>
                    </a:p>
                  </a:txBody>
                  <a:tcPr marL="6160" marR="6160" marT="6160" marB="0"/>
                </a:tc>
                <a:tc>
                  <a:txBody>
                    <a:bodyPr/>
                    <a:lstStyle/>
                    <a:p>
                      <a:pPr algn="l" rtl="0" fontAlgn="t"/>
                      <a:r>
                        <a:rPr lang="en-US" sz="600" u="sng" strike="noStrike" baseline="0">
                          <a:effectLst/>
                        </a:rPr>
                        <a:t>LAST_MIT</a:t>
                      </a:r>
                      <a:endParaRPr lang="en-US" sz="600" b="0" i="0" u="sng" strike="noStrike" baseline="0">
                        <a:solidFill>
                          <a:srgbClr val="000000"/>
                        </a:solidFill>
                        <a:effectLst/>
                        <a:latin typeface="Times New Roman"/>
                      </a:endParaRPr>
                    </a:p>
                  </a:txBody>
                  <a:tcPr marL="6160" marR="6160" marT="6160" marB="0"/>
                </a:tc>
                <a:tc gridSpan="2">
                  <a:txBody>
                    <a:bodyPr/>
                    <a:lstStyle/>
                    <a:p>
                      <a:pPr algn="l" rtl="0" fontAlgn="t"/>
                      <a:r>
                        <a:rPr lang="en-US" sz="600" u="sng" strike="noStrike" baseline="0">
                          <a:effectLst/>
                        </a:rPr>
                        <a:t>LAST_ROUTINE</a:t>
                      </a:r>
                      <a:endParaRPr lang="en-US" sz="600" b="0" i="0" u="sng" strike="noStrike" baseline="0">
                        <a:solidFill>
                          <a:srgbClr val="000000"/>
                        </a:solidFill>
                        <a:effectLst/>
                        <a:latin typeface="Times New Roman"/>
                      </a:endParaRPr>
                    </a:p>
                  </a:txBody>
                  <a:tcPr marL="6160" marR="6160" marT="6160" marB="0"/>
                </a:tc>
                <a:tc hMerge="1">
                  <a:txBody>
                    <a:bodyPr/>
                    <a:lstStyle/>
                    <a:p>
                      <a:endParaRPr lang="en-US"/>
                    </a:p>
                  </a:txBody>
                  <a:tcPr/>
                </a:tc>
              </a:tr>
              <a:tr h="231506">
                <a:tc>
                  <a:txBody>
                    <a:bodyPr/>
                    <a:lstStyle/>
                    <a:p>
                      <a:pPr algn="l" fontAlgn="t"/>
                      <a:r>
                        <a:rPr lang="en-US" sz="600" u="none" strike="noStrike" baseline="0">
                          <a:effectLst/>
                        </a:rPr>
                        <a:t>KYS0010008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KYI0430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JESSIE SULLIVAN   7</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COOMER DRILLING COMPANY, INC.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49616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20-F-51  2212 S  1732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36.939409</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-85.260741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36.939391  -85.260673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07/08/2015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01/20/2015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KYS0010010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KYI0407</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SNEED   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TURNER, ARLIS</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23133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SI</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13-G-50  1186 N  300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37.046743</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-85.382306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37.046744  -85.382305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06/29/2005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01/20/2015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KYS0010018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KYI0704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OWEN KEMP   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OHIO KENTUCKY OIL CORPORATION</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87605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5-G-50  170 N  1455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37.082866</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-85.411680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37.082767  -85.411491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03/11/2010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KYS0010033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KYI0714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TURNER   2</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KENTUCKY EAGLE ENERGY COMPANY</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71310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TA</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12-F-51  1750 S  1200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36.954807</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-85.279227</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36.954943  -85.279195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02/05/2013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01/20/2015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KYS0010034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KYI0712</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CLYDE NEAT   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WADE ENERGY, INC.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60339/89090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SI</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t-BR" sz="600" u="none" strike="noStrike" baseline="0">
                          <a:effectLst/>
                        </a:rPr>
                        <a:t>13-G-50  2980 S  590 E</a:t>
                      </a:r>
                      <a:endParaRPr lang="pt-BR"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37.041518</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-85.368688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37.041518  -85.368671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07/30/2015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01/20/2015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KYS0010035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KYI0719</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ROBERT MOSS   2-B</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OHIO KENTUCKY OIL CORPORATION</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81896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21-H-49  800 S  1430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37.085531</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-85.428431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37.085583  -85.428064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03/11/2010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KYS0010038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KYI0721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BILLY WHITNEY   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TRAVIS COOMER WELL SERVICES</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41812</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t-BR" sz="600" u="none" strike="noStrike" baseline="0">
                          <a:effectLst/>
                        </a:rPr>
                        <a:t>21-G-50  1450 N  500 E</a:t>
                      </a:r>
                      <a:endParaRPr lang="pt-BR"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37.012684</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-85.335045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37.012732  -85.335084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07/30/2015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01/20/2015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KYS0010039</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KYI0809</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DANNY OLIVER   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COOMER, TRAVIS</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39111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SI</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t-BR" sz="600" u="none" strike="noStrike" baseline="0">
                          <a:effectLst/>
                        </a:rPr>
                        <a:t>17-H-49  1800 N  2000 W</a:t>
                      </a:r>
                      <a:endParaRPr lang="pt-BR"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37.111723</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-85.476476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37.111730  -85.476480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07/17/2013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KYS0010041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KYI0828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JIMMY RELIFORD   4</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TRAVIS COOMER WELL SERVICES</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98575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1-G-49  1439 N  1273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37.079381</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-85.428971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37.079380  -85.428970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08/02/2012</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KYS0010042</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KYI0898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JEFF &amp; JOHNNY JANES   1</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HILLSIDE OIL INC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94988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t-BR" sz="600" u="none" strike="noStrike" baseline="0">
                          <a:effectLst/>
                        </a:rPr>
                        <a:t>21-H-49  1267 N  661 W</a:t>
                      </a:r>
                      <a:endParaRPr lang="pt-BR"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37.096520</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-85.431067</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37.096150  -85.431470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08/10/2016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a:solidFill>
                          <a:srgbClr val="000000"/>
                        </a:solidFill>
                        <a:effectLst/>
                        <a:latin typeface="ARIAL"/>
                      </a:endParaRPr>
                    </a:p>
                  </a:txBody>
                  <a:tcPr marL="6160" marR="6160" marT="6160" marB="0"/>
                </a:tc>
              </a:tr>
              <a:tr h="231506">
                <a:tc>
                  <a:txBody>
                    <a:bodyPr/>
                    <a:lstStyle/>
                    <a:p>
                      <a:pPr algn="l" fontAlgn="t"/>
                      <a:r>
                        <a:rPr lang="en-US" sz="600" u="none" strike="noStrike" baseline="0">
                          <a:effectLst/>
                        </a:rPr>
                        <a:t>KYS0010043</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KYI0908</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R</a:t>
                      </a:r>
                      <a:endParaRPr lang="en-US" sz="600" b="0" i="0" u="none" strike="noStrike" baseline="0">
                        <a:solidFill>
                          <a:srgbClr val="000000"/>
                        </a:solidFill>
                        <a:effectLst/>
                        <a:latin typeface="Times New Roman"/>
                      </a:endParaRPr>
                    </a:p>
                  </a:txBody>
                  <a:tcPr marL="6160" marR="6160" marT="6160" marB="0"/>
                </a:tc>
                <a:tc>
                  <a:txBody>
                    <a:bodyPr/>
                    <a:lstStyle/>
                    <a:p>
                      <a:pPr algn="l" rtl="0" fontAlgn="t"/>
                      <a:r>
                        <a:rPr lang="en-US" sz="600" u="none" strike="noStrike" baseline="0">
                          <a:effectLst/>
                        </a:rPr>
                        <a:t>BRUCE CUNDIFF   7R</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B &amp; J OIL COMPANY, INC.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104296</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AC</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pl-PL" sz="600" u="none" strike="noStrike" baseline="0">
                          <a:effectLst/>
                        </a:rPr>
                        <a:t>5-G-50  1797 N  549 W</a:t>
                      </a:r>
                      <a:endParaRPr lang="pl-PL"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37.078398</a:t>
                      </a:r>
                      <a:endParaRPr lang="en-US" sz="600" b="0" i="0" u="none" strike="noStrike" baseline="0">
                        <a:solidFill>
                          <a:srgbClr val="000000"/>
                        </a:solidFill>
                        <a:effectLst/>
                        <a:latin typeface="Times New Roman"/>
                      </a:endParaRPr>
                    </a:p>
                  </a:txBody>
                  <a:tcPr marL="6160" marR="6160" marT="6160" marB="0"/>
                </a:tc>
                <a:tc>
                  <a:txBody>
                    <a:bodyPr/>
                    <a:lstStyle/>
                    <a:p>
                      <a:pPr algn="r" fontAlgn="t"/>
                      <a:r>
                        <a:rPr lang="en-US" sz="600" u="none" strike="noStrike" baseline="0">
                          <a:effectLst/>
                        </a:rPr>
                        <a:t>-85.414785</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37.078470  -85.414730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06/23/2010</a:t>
                      </a:r>
                      <a:endParaRPr lang="en-US" sz="600" b="0" i="0" u="none" strike="noStrike" baseline="0">
                        <a:solidFill>
                          <a:srgbClr val="000000"/>
                        </a:solidFill>
                        <a:effectLst/>
                        <a:latin typeface="Times New Roman"/>
                      </a:endParaRPr>
                    </a:p>
                  </a:txBody>
                  <a:tcPr marL="6160" marR="6160" marT="6160" marB="0"/>
                </a:tc>
                <a:tc>
                  <a:txBody>
                    <a:bodyPr/>
                    <a:lstStyle/>
                    <a:p>
                      <a:pPr algn="l" fontAlgn="t"/>
                      <a:r>
                        <a:rPr lang="en-US" sz="600" u="none" strike="noStrike" baseline="0">
                          <a:effectLst/>
                        </a:rPr>
                        <a:t>01/19/2015</a:t>
                      </a:r>
                      <a:endParaRPr lang="en-US" sz="600" b="0" i="0" u="none" strike="noStrike" baseline="0">
                        <a:solidFill>
                          <a:srgbClr val="000000"/>
                        </a:solidFill>
                        <a:effectLst/>
                        <a:latin typeface="Times New Roman"/>
                      </a:endParaRPr>
                    </a:p>
                  </a:txBody>
                  <a:tcPr marL="6160" marR="6160" marT="6160" marB="0"/>
                </a:tc>
                <a:tc>
                  <a:txBody>
                    <a:bodyPr/>
                    <a:lstStyle/>
                    <a:p>
                      <a:pPr algn="l" fontAlgn="t"/>
                      <a:endParaRPr lang="en-US" sz="600" b="0" i="0" u="none" strike="noStrike" baseline="0" dirty="0">
                        <a:solidFill>
                          <a:srgbClr val="000000"/>
                        </a:solidFill>
                        <a:effectLst/>
                        <a:latin typeface="ARIAL"/>
                      </a:endParaRPr>
                    </a:p>
                  </a:txBody>
                  <a:tcPr marL="6160" marR="6160" marT="6160" marB="0"/>
                </a:tc>
              </a:tr>
            </a:tbl>
          </a:graphicData>
        </a:graphic>
      </p:graphicFrame>
    </p:spTree>
    <p:extLst>
      <p:ext uri="{BB962C8B-B14F-4D97-AF65-F5344CB8AC3E}">
        <p14:creationId xmlns:p14="http://schemas.microsoft.com/office/powerpoint/2010/main" val="259908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6218546"/>
              </p:ext>
            </p:extLst>
          </p:nvPr>
        </p:nvGraphicFramePr>
        <p:xfrm>
          <a:off x="152400" y="1397000"/>
          <a:ext cx="8839200" cy="3053080"/>
        </p:xfrm>
        <a:graphic>
          <a:graphicData uri="http://schemas.openxmlformats.org/drawingml/2006/table">
            <a:tbl>
              <a:tblPr firstRow="1" bandRow="1">
                <a:tableStyleId>{5C22544A-7EE6-4342-B048-85BDC9FD1C3A}</a:tableStyleId>
              </a:tblPr>
              <a:tblGrid>
                <a:gridCol w="1420584"/>
                <a:gridCol w="1499508"/>
                <a:gridCol w="1115193"/>
                <a:gridCol w="1804900"/>
                <a:gridCol w="1461762"/>
                <a:gridCol w="1537253"/>
              </a:tblGrid>
              <a:tr h="370840">
                <a:tc>
                  <a:txBody>
                    <a:bodyPr/>
                    <a:lstStyle/>
                    <a:p>
                      <a:r>
                        <a:rPr lang="en-US" sz="1200" dirty="0" smtClean="0"/>
                        <a:t>Well Operator</a:t>
                      </a:r>
                      <a:endParaRPr lang="en-US" sz="1200" dirty="0"/>
                    </a:p>
                  </a:txBody>
                  <a:tcPr/>
                </a:tc>
                <a:tc>
                  <a:txBody>
                    <a:bodyPr/>
                    <a:lstStyle/>
                    <a:p>
                      <a:pPr algn="ctr"/>
                      <a:r>
                        <a:rPr lang="en-US" sz="1200" dirty="0" smtClean="0"/>
                        <a:t>Well Name &amp; No.</a:t>
                      </a:r>
                      <a:endParaRPr lang="en-US" sz="1200" dirty="0"/>
                    </a:p>
                  </a:txBody>
                  <a:tcPr/>
                </a:tc>
                <a:tc>
                  <a:txBody>
                    <a:bodyPr/>
                    <a:lstStyle/>
                    <a:p>
                      <a:pPr algn="ctr"/>
                      <a:r>
                        <a:rPr lang="en-US" sz="1200" dirty="0" smtClean="0"/>
                        <a:t>County</a:t>
                      </a:r>
                      <a:endParaRPr lang="en-US" sz="1200" dirty="0"/>
                    </a:p>
                  </a:txBody>
                  <a:tcPr/>
                </a:tc>
                <a:tc>
                  <a:txBody>
                    <a:bodyPr/>
                    <a:lstStyle/>
                    <a:p>
                      <a:pPr algn="ctr"/>
                      <a:r>
                        <a:rPr lang="en-US" sz="1200" dirty="0" smtClean="0"/>
                        <a:t>Injection</a:t>
                      </a:r>
                      <a:r>
                        <a:rPr lang="en-US" sz="1200" baseline="0" dirty="0" smtClean="0"/>
                        <a:t> Zone</a:t>
                      </a:r>
                    </a:p>
                    <a:p>
                      <a:pPr algn="ctr"/>
                      <a:r>
                        <a:rPr lang="en-US" sz="1200" baseline="0" smtClean="0"/>
                        <a:t>(Depths)</a:t>
                      </a:r>
                      <a:endParaRPr lang="en-US" sz="1200" dirty="0"/>
                    </a:p>
                  </a:txBody>
                  <a:tcPr/>
                </a:tc>
                <a:tc>
                  <a:txBody>
                    <a:bodyPr/>
                    <a:lstStyle/>
                    <a:p>
                      <a:pPr algn="ctr"/>
                      <a:r>
                        <a:rPr lang="en-US" sz="1200" dirty="0" smtClean="0"/>
                        <a:t>Financial</a:t>
                      </a:r>
                      <a:r>
                        <a:rPr lang="en-US" sz="1200" baseline="0" dirty="0" smtClean="0"/>
                        <a:t> Responsibility</a:t>
                      </a:r>
                      <a:endParaRPr lang="en-US" sz="1200" dirty="0"/>
                    </a:p>
                  </a:txBody>
                  <a:tcPr/>
                </a:tc>
                <a:tc>
                  <a:txBody>
                    <a:bodyPr/>
                    <a:lstStyle/>
                    <a:p>
                      <a:pPr algn="ctr"/>
                      <a:r>
                        <a:rPr lang="en-US" sz="1200" dirty="0" smtClean="0"/>
                        <a:t>Class</a:t>
                      </a:r>
                      <a:r>
                        <a:rPr lang="en-US" sz="1200" baseline="0" dirty="0" smtClean="0"/>
                        <a:t> II Type</a:t>
                      </a:r>
                      <a:endParaRPr lang="en-US" sz="1200" dirty="0"/>
                    </a:p>
                  </a:txBody>
                  <a:tcPr/>
                </a:tc>
              </a:tr>
              <a:tr h="370840">
                <a:tc>
                  <a:txBody>
                    <a:bodyPr/>
                    <a:lstStyle/>
                    <a:p>
                      <a:r>
                        <a:rPr lang="en-US" sz="1000" dirty="0" smtClean="0"/>
                        <a:t>Bretagne, LLC</a:t>
                      </a:r>
                      <a:endParaRPr lang="en-US" sz="1000" dirty="0"/>
                    </a:p>
                  </a:txBody>
                  <a:tcPr/>
                </a:tc>
                <a:tc>
                  <a:txBody>
                    <a:bodyPr/>
                    <a:lstStyle/>
                    <a:p>
                      <a:pPr algn="ctr"/>
                      <a:r>
                        <a:rPr lang="en-US" sz="1000" dirty="0" smtClean="0"/>
                        <a:t>Annie Fisher D-1</a:t>
                      </a:r>
                      <a:endParaRPr lang="en-US" sz="1000" dirty="0"/>
                    </a:p>
                  </a:txBody>
                  <a:tcPr/>
                </a:tc>
                <a:tc>
                  <a:txBody>
                    <a:bodyPr/>
                    <a:lstStyle/>
                    <a:p>
                      <a:pPr algn="ctr"/>
                      <a:r>
                        <a:rPr lang="en-US" sz="1000" dirty="0" smtClean="0"/>
                        <a:t>Lee</a:t>
                      </a:r>
                      <a:endParaRPr lang="en-US" sz="1000" dirty="0"/>
                    </a:p>
                  </a:txBody>
                  <a:tcPr/>
                </a:tc>
                <a:tc>
                  <a:txBody>
                    <a:bodyPr/>
                    <a:lstStyle/>
                    <a:p>
                      <a:pPr algn="ctr"/>
                      <a:r>
                        <a:rPr lang="en-US" sz="1000" dirty="0" smtClean="0"/>
                        <a:t>Knox (3528’-3604’)</a:t>
                      </a:r>
                      <a:endParaRPr lang="en-US" sz="1000" dirty="0"/>
                    </a:p>
                  </a:txBody>
                  <a:tcPr/>
                </a:tc>
                <a:tc>
                  <a:txBody>
                    <a:bodyPr/>
                    <a:lstStyle/>
                    <a:p>
                      <a:pPr algn="ctr"/>
                      <a:r>
                        <a:rPr lang="en-US" sz="1000" dirty="0" smtClean="0"/>
                        <a:t>$5,800</a:t>
                      </a:r>
                      <a:endParaRPr lang="en-US" sz="1000" dirty="0"/>
                    </a:p>
                  </a:txBody>
                  <a:tcPr/>
                </a:tc>
                <a:tc>
                  <a:txBody>
                    <a:bodyPr/>
                    <a:lstStyle/>
                    <a:p>
                      <a:pPr algn="ctr"/>
                      <a:r>
                        <a:rPr lang="en-US" sz="1000" dirty="0" smtClean="0"/>
                        <a:t>II-D</a:t>
                      </a:r>
                      <a:endParaRPr lang="en-US" sz="1000" dirty="0"/>
                    </a:p>
                  </a:txBody>
                  <a:tcPr/>
                </a:tc>
              </a:tr>
              <a:tr h="370840">
                <a:tc>
                  <a:txBody>
                    <a:bodyPr/>
                    <a:lstStyle/>
                    <a:p>
                      <a:r>
                        <a:rPr lang="en-US" sz="1000" dirty="0" smtClean="0"/>
                        <a:t>Miller Brothers</a:t>
                      </a:r>
                      <a:endParaRPr lang="en-US" sz="1000" dirty="0"/>
                    </a:p>
                  </a:txBody>
                  <a:tcPr/>
                </a:tc>
                <a:tc>
                  <a:txBody>
                    <a:bodyPr/>
                    <a:lstStyle/>
                    <a:p>
                      <a:pPr algn="ctr"/>
                      <a:r>
                        <a:rPr lang="en-US" sz="1000" dirty="0" smtClean="0"/>
                        <a:t>Jason </a:t>
                      </a:r>
                      <a:r>
                        <a:rPr lang="en-US" sz="1000" dirty="0" err="1" smtClean="0"/>
                        <a:t>Camfield</a:t>
                      </a:r>
                      <a:r>
                        <a:rPr lang="en-US" sz="1000" dirty="0" smtClean="0"/>
                        <a:t> #1</a:t>
                      </a:r>
                      <a:endParaRPr lang="en-US" sz="1000" dirty="0"/>
                    </a:p>
                  </a:txBody>
                  <a:tcPr/>
                </a:tc>
                <a:tc>
                  <a:txBody>
                    <a:bodyPr/>
                    <a:lstStyle/>
                    <a:p>
                      <a:pPr algn="ctr"/>
                      <a:r>
                        <a:rPr lang="en-US" sz="1000" dirty="0" smtClean="0"/>
                        <a:t>Adair</a:t>
                      </a:r>
                      <a:endParaRPr lang="en-US" sz="1000" dirty="0"/>
                    </a:p>
                  </a:txBody>
                  <a:tcPr/>
                </a:tc>
                <a:tc>
                  <a:txBody>
                    <a:bodyPr/>
                    <a:lstStyle/>
                    <a:p>
                      <a:pPr algn="ctr"/>
                      <a:r>
                        <a:rPr lang="en-US" sz="1000" dirty="0" smtClean="0"/>
                        <a:t>Knox (1735’)</a:t>
                      </a:r>
                      <a:endParaRPr lang="en-US" sz="1000" dirty="0"/>
                    </a:p>
                  </a:txBody>
                  <a:tcPr/>
                </a:tc>
                <a:tc>
                  <a:txBody>
                    <a:bodyPr/>
                    <a:lstStyle/>
                    <a:p>
                      <a:pPr algn="ctr"/>
                      <a:r>
                        <a:rPr lang="en-US" sz="1000" dirty="0" smtClean="0"/>
                        <a:t>$4,800</a:t>
                      </a:r>
                      <a:endParaRPr lang="en-US" sz="1000" dirty="0"/>
                    </a:p>
                  </a:txBody>
                  <a:tcPr/>
                </a:tc>
                <a:tc>
                  <a:txBody>
                    <a:bodyPr/>
                    <a:lstStyle/>
                    <a:p>
                      <a:pPr algn="ctr"/>
                      <a:r>
                        <a:rPr lang="en-US" sz="1000" dirty="0" smtClean="0"/>
                        <a:t>II-D</a:t>
                      </a:r>
                      <a:endParaRPr lang="en-US" sz="1000" dirty="0"/>
                    </a:p>
                  </a:txBody>
                  <a:tcPr/>
                </a:tc>
              </a:tr>
              <a:tr h="370840">
                <a:tc>
                  <a:txBody>
                    <a:bodyPr/>
                    <a:lstStyle/>
                    <a:p>
                      <a:r>
                        <a:rPr lang="en-US" sz="1000" dirty="0" smtClean="0"/>
                        <a:t>Union Petro,</a:t>
                      </a:r>
                      <a:r>
                        <a:rPr lang="en-US" sz="1000" baseline="0" dirty="0" smtClean="0"/>
                        <a:t> </a:t>
                      </a:r>
                      <a:r>
                        <a:rPr lang="en-US" sz="1000" baseline="0" dirty="0" err="1" smtClean="0"/>
                        <a:t>Inc</a:t>
                      </a:r>
                      <a:endParaRPr lang="en-US" sz="1000" dirty="0"/>
                    </a:p>
                  </a:txBody>
                  <a:tcPr/>
                </a:tc>
                <a:tc>
                  <a:txBody>
                    <a:bodyPr/>
                    <a:lstStyle/>
                    <a:p>
                      <a:pPr algn="ctr"/>
                      <a:r>
                        <a:rPr lang="en-US" sz="1000" dirty="0" err="1" smtClean="0"/>
                        <a:t>Ruark</a:t>
                      </a:r>
                      <a:r>
                        <a:rPr lang="en-US" sz="1000" dirty="0" smtClean="0"/>
                        <a:t>-Carmon #1</a:t>
                      </a:r>
                      <a:endParaRPr lang="en-US" sz="1000" dirty="0"/>
                    </a:p>
                  </a:txBody>
                  <a:tcPr/>
                </a:tc>
                <a:tc>
                  <a:txBody>
                    <a:bodyPr/>
                    <a:lstStyle/>
                    <a:p>
                      <a:pPr algn="ctr"/>
                      <a:r>
                        <a:rPr lang="en-US" sz="1000" dirty="0" smtClean="0"/>
                        <a:t>Union</a:t>
                      </a:r>
                      <a:endParaRPr lang="en-US" sz="1000" dirty="0"/>
                    </a:p>
                  </a:txBody>
                  <a:tcPr/>
                </a:tc>
                <a:tc>
                  <a:txBody>
                    <a:bodyPr/>
                    <a:lstStyle/>
                    <a:p>
                      <a:pPr algn="ctr"/>
                      <a:r>
                        <a:rPr lang="en-US" sz="1000" dirty="0" smtClean="0"/>
                        <a:t>Cypress (2250’-2254’)</a:t>
                      </a:r>
                      <a:endParaRPr lang="en-US" sz="1000" dirty="0"/>
                    </a:p>
                  </a:txBody>
                  <a:tcPr/>
                </a:tc>
                <a:tc>
                  <a:txBody>
                    <a:bodyPr/>
                    <a:lstStyle/>
                    <a:p>
                      <a:pPr algn="ctr"/>
                      <a:r>
                        <a:rPr lang="en-US" sz="1000" dirty="0" smtClean="0"/>
                        <a:t>$5,800</a:t>
                      </a:r>
                      <a:endParaRPr lang="en-US" sz="1000" dirty="0"/>
                    </a:p>
                  </a:txBody>
                  <a:tcPr/>
                </a:tc>
                <a:tc>
                  <a:txBody>
                    <a:bodyPr/>
                    <a:lstStyle/>
                    <a:p>
                      <a:pPr algn="ctr"/>
                      <a:r>
                        <a:rPr lang="en-US" sz="1000" dirty="0" smtClean="0"/>
                        <a:t>II-R</a:t>
                      </a:r>
                      <a:endParaRPr lang="en-US" sz="1000" dirty="0"/>
                    </a:p>
                  </a:txBody>
                  <a:tcPr/>
                </a:tc>
              </a:tr>
              <a:tr h="370840">
                <a:tc>
                  <a:txBody>
                    <a:bodyPr/>
                    <a:lstStyle/>
                    <a:p>
                      <a:r>
                        <a:rPr lang="en-US" sz="1000" dirty="0" smtClean="0"/>
                        <a:t>Legacy Oil</a:t>
                      </a:r>
                      <a:endParaRPr lang="en-US" sz="1000" dirty="0"/>
                    </a:p>
                  </a:txBody>
                  <a:tcPr/>
                </a:tc>
                <a:tc>
                  <a:txBody>
                    <a:bodyPr/>
                    <a:lstStyle/>
                    <a:p>
                      <a:pPr algn="ctr"/>
                      <a:r>
                        <a:rPr lang="en-US" sz="1000" dirty="0" smtClean="0"/>
                        <a:t>W. Craig #1</a:t>
                      </a:r>
                      <a:endParaRPr lang="en-US" sz="1000" dirty="0"/>
                    </a:p>
                  </a:txBody>
                  <a:tcPr/>
                </a:tc>
                <a:tc>
                  <a:txBody>
                    <a:bodyPr/>
                    <a:lstStyle/>
                    <a:p>
                      <a:pPr algn="ctr"/>
                      <a:r>
                        <a:rPr lang="en-US" sz="1000" dirty="0" smtClean="0"/>
                        <a:t>Ohio</a:t>
                      </a:r>
                      <a:endParaRPr lang="en-US" sz="1000" dirty="0"/>
                    </a:p>
                  </a:txBody>
                  <a:tcPr/>
                </a:tc>
                <a:tc>
                  <a:txBody>
                    <a:bodyPr/>
                    <a:lstStyle/>
                    <a:p>
                      <a:pPr algn="ctr"/>
                      <a:r>
                        <a:rPr lang="en-US" sz="1000" dirty="0" smtClean="0"/>
                        <a:t>Tar Springs (415’-424’)</a:t>
                      </a:r>
                      <a:endParaRPr lang="en-US" sz="1000" dirty="0"/>
                    </a:p>
                  </a:txBody>
                  <a:tcPr/>
                </a:tc>
                <a:tc>
                  <a:txBody>
                    <a:bodyPr/>
                    <a:lstStyle/>
                    <a:p>
                      <a:pPr algn="ctr"/>
                      <a:r>
                        <a:rPr lang="en-US" sz="1000" dirty="0" smtClean="0"/>
                        <a:t>$2,300</a:t>
                      </a:r>
                      <a:endParaRPr lang="en-US" sz="1000" dirty="0"/>
                    </a:p>
                  </a:txBody>
                  <a:tcPr/>
                </a:tc>
                <a:tc>
                  <a:txBody>
                    <a:bodyPr/>
                    <a:lstStyle/>
                    <a:p>
                      <a:pPr algn="ctr"/>
                      <a:r>
                        <a:rPr lang="en-US" sz="1000" dirty="0" smtClean="0"/>
                        <a:t>II-R</a:t>
                      </a:r>
                      <a:endParaRPr lang="en-US" sz="1000" dirty="0"/>
                    </a:p>
                  </a:txBody>
                  <a:tcPr/>
                </a:tc>
              </a:tr>
              <a:tr h="370840">
                <a:tc>
                  <a:txBody>
                    <a:bodyPr/>
                    <a:lstStyle/>
                    <a:p>
                      <a:r>
                        <a:rPr lang="en-US" sz="1000" dirty="0" smtClean="0"/>
                        <a:t>Ocean Petroleum</a:t>
                      </a:r>
                      <a:endParaRPr lang="en-US" sz="1000" dirty="0"/>
                    </a:p>
                  </a:txBody>
                  <a:tcPr/>
                </a:tc>
                <a:tc>
                  <a:txBody>
                    <a:bodyPr/>
                    <a:lstStyle/>
                    <a:p>
                      <a:pPr algn="ctr"/>
                      <a:r>
                        <a:rPr lang="en-US" sz="1000" dirty="0" smtClean="0"/>
                        <a:t>E. Riddle #1</a:t>
                      </a:r>
                      <a:endParaRPr lang="en-US" sz="1000" dirty="0"/>
                    </a:p>
                  </a:txBody>
                  <a:tcPr/>
                </a:tc>
                <a:tc>
                  <a:txBody>
                    <a:bodyPr/>
                    <a:lstStyle/>
                    <a:p>
                      <a:pPr algn="ctr"/>
                      <a:r>
                        <a:rPr lang="en-US" sz="1000" dirty="0" smtClean="0"/>
                        <a:t>Cumberland</a:t>
                      </a:r>
                      <a:endParaRPr lang="en-US" sz="1000" dirty="0"/>
                    </a:p>
                  </a:txBody>
                  <a:tcPr/>
                </a:tc>
                <a:tc>
                  <a:txBody>
                    <a:bodyPr/>
                    <a:lstStyle/>
                    <a:p>
                      <a:pPr algn="ctr"/>
                      <a:r>
                        <a:rPr lang="en-US" sz="1000" dirty="0" smtClean="0"/>
                        <a:t>Stones River (855’-858’)</a:t>
                      </a:r>
                      <a:endParaRPr lang="en-US" sz="1000" dirty="0"/>
                    </a:p>
                  </a:txBody>
                  <a:tcPr/>
                </a:tc>
                <a:tc>
                  <a:txBody>
                    <a:bodyPr/>
                    <a:lstStyle/>
                    <a:p>
                      <a:pPr algn="ctr"/>
                      <a:r>
                        <a:rPr lang="en-US" sz="1000" dirty="0" smtClean="0"/>
                        <a:t>$3,800</a:t>
                      </a:r>
                      <a:endParaRPr lang="en-US" sz="1000" dirty="0"/>
                    </a:p>
                  </a:txBody>
                  <a:tcPr/>
                </a:tc>
                <a:tc>
                  <a:txBody>
                    <a:bodyPr/>
                    <a:lstStyle/>
                    <a:p>
                      <a:pPr algn="ctr"/>
                      <a:r>
                        <a:rPr lang="en-US" sz="1000" dirty="0" smtClean="0"/>
                        <a:t>II-D</a:t>
                      </a:r>
                      <a:endParaRPr lang="en-US" sz="1000" dirty="0"/>
                    </a:p>
                  </a:txBody>
                  <a:tcPr/>
                </a:tc>
              </a:tr>
              <a:tr h="370840">
                <a:tc>
                  <a:txBody>
                    <a:bodyPr/>
                    <a:lstStyle/>
                    <a:p>
                      <a:r>
                        <a:rPr lang="en-US" sz="1000" dirty="0" smtClean="0"/>
                        <a:t>Case </a:t>
                      </a:r>
                      <a:r>
                        <a:rPr lang="en-US" sz="1000" dirty="0" err="1" smtClean="0"/>
                        <a:t>Drlg</a:t>
                      </a:r>
                      <a:r>
                        <a:rPr lang="en-US" sz="1000" dirty="0" smtClean="0"/>
                        <a:t>.</a:t>
                      </a:r>
                      <a:endParaRPr lang="en-US" sz="1000" dirty="0"/>
                    </a:p>
                  </a:txBody>
                  <a:tcPr/>
                </a:tc>
                <a:tc>
                  <a:txBody>
                    <a:bodyPr/>
                    <a:lstStyle/>
                    <a:p>
                      <a:pPr algn="ctr"/>
                      <a:r>
                        <a:rPr lang="en-US" sz="1000" dirty="0" smtClean="0"/>
                        <a:t>Roby W-6</a:t>
                      </a:r>
                      <a:endParaRPr lang="en-US" sz="1000" dirty="0"/>
                    </a:p>
                  </a:txBody>
                  <a:tcPr/>
                </a:tc>
                <a:tc>
                  <a:txBody>
                    <a:bodyPr/>
                    <a:lstStyle/>
                    <a:p>
                      <a:pPr algn="ctr"/>
                      <a:r>
                        <a:rPr lang="en-US" sz="1000" dirty="0" smtClean="0"/>
                        <a:t>Daviess</a:t>
                      </a:r>
                      <a:endParaRPr lang="en-US" sz="1000" dirty="0"/>
                    </a:p>
                  </a:txBody>
                  <a:tcPr/>
                </a:tc>
                <a:tc>
                  <a:txBody>
                    <a:bodyPr/>
                    <a:lstStyle/>
                    <a:p>
                      <a:pPr algn="ctr"/>
                      <a:r>
                        <a:rPr lang="en-US" sz="1000" dirty="0" smtClean="0"/>
                        <a:t>Tar Springs (484’-495’)</a:t>
                      </a:r>
                      <a:endParaRPr lang="en-US" sz="1000" dirty="0"/>
                    </a:p>
                  </a:txBody>
                  <a:tcPr/>
                </a:tc>
                <a:tc>
                  <a:txBody>
                    <a:bodyPr/>
                    <a:lstStyle/>
                    <a:p>
                      <a:pPr algn="ctr"/>
                      <a:r>
                        <a:rPr lang="en-US" sz="1000" dirty="0" smtClean="0"/>
                        <a:t>$2,300</a:t>
                      </a:r>
                      <a:endParaRPr lang="en-US" sz="1000" dirty="0"/>
                    </a:p>
                  </a:txBody>
                  <a:tcPr/>
                </a:tc>
                <a:tc>
                  <a:txBody>
                    <a:bodyPr/>
                    <a:lstStyle/>
                    <a:p>
                      <a:pPr algn="ctr"/>
                      <a:r>
                        <a:rPr lang="en-US" sz="1000" dirty="0" smtClean="0"/>
                        <a:t>II-R</a:t>
                      </a:r>
                      <a:endParaRPr lang="en-US" sz="1000" dirty="0"/>
                    </a:p>
                  </a:txBody>
                  <a:tcPr/>
                </a:tc>
              </a:tr>
              <a:tr h="370840">
                <a:tc>
                  <a:txBody>
                    <a:bodyPr/>
                    <a:lstStyle/>
                    <a:p>
                      <a:r>
                        <a:rPr lang="en-US" sz="1000" dirty="0" smtClean="0"/>
                        <a:t>Brookston Res.</a:t>
                      </a:r>
                      <a:endParaRPr lang="en-US" sz="1000" dirty="0"/>
                    </a:p>
                  </a:txBody>
                  <a:tcPr/>
                </a:tc>
                <a:tc>
                  <a:txBody>
                    <a:bodyPr/>
                    <a:lstStyle/>
                    <a:p>
                      <a:pPr algn="ctr"/>
                      <a:r>
                        <a:rPr lang="en-US" sz="1000" dirty="0" smtClean="0"/>
                        <a:t>S.</a:t>
                      </a:r>
                      <a:r>
                        <a:rPr lang="en-US" sz="1000" baseline="0" dirty="0" smtClean="0"/>
                        <a:t> </a:t>
                      </a:r>
                      <a:r>
                        <a:rPr lang="en-US" sz="1000" baseline="0" dirty="0" err="1" smtClean="0"/>
                        <a:t>Pritchitt</a:t>
                      </a:r>
                      <a:r>
                        <a:rPr lang="en-US" sz="1000" baseline="0" dirty="0" smtClean="0"/>
                        <a:t> #2</a:t>
                      </a:r>
                      <a:endParaRPr lang="en-US" sz="1000" dirty="0"/>
                    </a:p>
                  </a:txBody>
                  <a:tcPr/>
                </a:tc>
                <a:tc>
                  <a:txBody>
                    <a:bodyPr/>
                    <a:lstStyle/>
                    <a:p>
                      <a:pPr algn="ctr"/>
                      <a:r>
                        <a:rPr lang="en-US" sz="1000" dirty="0" smtClean="0"/>
                        <a:t>Henderson</a:t>
                      </a:r>
                      <a:endParaRPr lang="en-US" sz="1000" dirty="0"/>
                    </a:p>
                  </a:txBody>
                  <a:tcPr/>
                </a:tc>
                <a:tc>
                  <a:txBody>
                    <a:bodyPr/>
                    <a:lstStyle/>
                    <a:p>
                      <a:pPr algn="ctr"/>
                      <a:r>
                        <a:rPr lang="en-US" sz="1000" dirty="0" smtClean="0"/>
                        <a:t>Aux Vases (2521’-2526’)</a:t>
                      </a:r>
                      <a:endParaRPr lang="en-US" sz="1000" dirty="0"/>
                    </a:p>
                  </a:txBody>
                  <a:tcPr/>
                </a:tc>
                <a:tc>
                  <a:txBody>
                    <a:bodyPr/>
                    <a:lstStyle/>
                    <a:p>
                      <a:pPr algn="ctr"/>
                      <a:r>
                        <a:rPr lang="en-US" sz="1000" dirty="0" smtClean="0"/>
                        <a:t>$5,800</a:t>
                      </a:r>
                      <a:endParaRPr lang="en-US" sz="1000" dirty="0"/>
                    </a:p>
                  </a:txBody>
                  <a:tcPr/>
                </a:tc>
                <a:tc>
                  <a:txBody>
                    <a:bodyPr/>
                    <a:lstStyle/>
                    <a:p>
                      <a:pPr algn="ctr"/>
                      <a:r>
                        <a:rPr lang="en-US" sz="1000" dirty="0" smtClean="0"/>
                        <a:t>II-R</a:t>
                      </a:r>
                      <a:endParaRPr lang="en-US" sz="1000" dirty="0"/>
                    </a:p>
                  </a:txBody>
                  <a:tcPr/>
                </a:tc>
              </a:tr>
            </a:tbl>
          </a:graphicData>
        </a:graphic>
      </p:graphicFrame>
      <p:sp>
        <p:nvSpPr>
          <p:cNvPr id="5" name="TextBox 4"/>
          <p:cNvSpPr txBox="1"/>
          <p:nvPr/>
        </p:nvSpPr>
        <p:spPr>
          <a:xfrm>
            <a:off x="2895600" y="457200"/>
            <a:ext cx="3733800" cy="369332"/>
          </a:xfrm>
          <a:prstGeom prst="rect">
            <a:avLst/>
          </a:prstGeom>
          <a:noFill/>
        </p:spPr>
        <p:txBody>
          <a:bodyPr wrap="square" rtlCol="0">
            <a:spAutoFit/>
          </a:bodyPr>
          <a:lstStyle/>
          <a:p>
            <a:r>
              <a:rPr lang="en-US" b="1" u="sng" dirty="0" smtClean="0"/>
              <a:t>Pending Class II Applications</a:t>
            </a:r>
            <a:endParaRPr lang="en-US" b="1" u="sng" dirty="0"/>
          </a:p>
        </p:txBody>
      </p:sp>
    </p:spTree>
    <p:extLst>
      <p:ext uri="{BB962C8B-B14F-4D97-AF65-F5344CB8AC3E}">
        <p14:creationId xmlns:p14="http://schemas.microsoft.com/office/powerpoint/2010/main" val="117849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499918" y="2100117"/>
            <a:ext cx="5190836" cy="3733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49725" y="2022475"/>
            <a:ext cx="5207000" cy="3905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71270"/>
            <a:ext cx="3200400" cy="1200329"/>
          </a:xfrm>
          <a:prstGeom prst="rect">
            <a:avLst/>
          </a:prstGeom>
          <a:noFill/>
        </p:spPr>
        <p:txBody>
          <a:bodyPr wrap="square" rtlCol="0">
            <a:spAutoFit/>
          </a:bodyPr>
          <a:lstStyle/>
          <a:p>
            <a:r>
              <a:rPr lang="en-US" b="1" dirty="0" smtClean="0"/>
              <a:t>Bretagne</a:t>
            </a:r>
          </a:p>
          <a:p>
            <a:r>
              <a:rPr lang="en-US" dirty="0" smtClean="0"/>
              <a:t>DOG 110685</a:t>
            </a:r>
          </a:p>
          <a:p>
            <a:r>
              <a:rPr lang="en-US" dirty="0" smtClean="0"/>
              <a:t>KYS-1292163</a:t>
            </a:r>
          </a:p>
          <a:p>
            <a:r>
              <a:rPr lang="en-US" dirty="0" smtClean="0"/>
              <a:t>KYI1053</a:t>
            </a:r>
            <a:endParaRPr lang="en-US" dirty="0"/>
          </a:p>
        </p:txBody>
      </p:sp>
      <p:sp>
        <p:nvSpPr>
          <p:cNvPr id="7" name="TextBox 6"/>
          <p:cNvSpPr txBox="1"/>
          <p:nvPr/>
        </p:nvSpPr>
        <p:spPr>
          <a:xfrm>
            <a:off x="5136009" y="171271"/>
            <a:ext cx="3200400" cy="1200329"/>
          </a:xfrm>
          <a:prstGeom prst="rect">
            <a:avLst/>
          </a:prstGeom>
          <a:noFill/>
        </p:spPr>
        <p:txBody>
          <a:bodyPr wrap="square" rtlCol="0">
            <a:spAutoFit/>
          </a:bodyPr>
          <a:lstStyle/>
          <a:p>
            <a:r>
              <a:rPr lang="en-US" b="1" dirty="0" smtClean="0"/>
              <a:t>Bretagne</a:t>
            </a:r>
          </a:p>
          <a:p>
            <a:r>
              <a:rPr lang="en-US" dirty="0" smtClean="0"/>
              <a:t>DOG 110747</a:t>
            </a:r>
          </a:p>
          <a:p>
            <a:r>
              <a:rPr lang="en-US" dirty="0" smtClean="0"/>
              <a:t>KYS-1292162</a:t>
            </a:r>
          </a:p>
          <a:p>
            <a:r>
              <a:rPr lang="en-US" dirty="0" smtClean="0"/>
              <a:t>KYI1052</a:t>
            </a:r>
            <a:endParaRPr lang="en-US" dirty="0"/>
          </a:p>
        </p:txBody>
      </p:sp>
    </p:spTree>
    <p:extLst>
      <p:ext uri="{BB962C8B-B14F-4D97-AF65-F5344CB8AC3E}">
        <p14:creationId xmlns:p14="http://schemas.microsoft.com/office/powerpoint/2010/main" val="110643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pPr marL="109728" indent="0">
              <a:buNone/>
            </a:pPr>
            <a:r>
              <a:rPr lang="en-US" b="1" dirty="0" smtClean="0"/>
              <a:t>Division of Oil &amp; Gas contact</a:t>
            </a:r>
            <a:r>
              <a:rPr lang="en-US" dirty="0" smtClean="0"/>
              <a:t>:</a:t>
            </a:r>
          </a:p>
          <a:p>
            <a:pPr marL="109728" indent="0">
              <a:buNone/>
            </a:pPr>
            <a:endParaRPr lang="en-US" dirty="0" smtClean="0"/>
          </a:p>
          <a:p>
            <a:pPr marL="630936" lvl="2" indent="0">
              <a:buNone/>
            </a:pPr>
            <a:r>
              <a:rPr lang="en-US" dirty="0" smtClean="0"/>
              <a:t>Kim Collings</a:t>
            </a:r>
          </a:p>
          <a:p>
            <a:pPr marL="630936" lvl="2" indent="0">
              <a:buNone/>
            </a:pPr>
            <a:r>
              <a:rPr lang="en-US" dirty="0" smtClean="0"/>
              <a:t>(502) 782-6923</a:t>
            </a:r>
          </a:p>
          <a:p>
            <a:pPr marL="630936" lvl="2" indent="0">
              <a:buNone/>
            </a:pPr>
            <a:r>
              <a:rPr lang="en-US" dirty="0" smtClean="0"/>
              <a:t>Kim.collings@ky.gov</a:t>
            </a:r>
          </a:p>
          <a:p>
            <a:pPr marL="630936" lvl="2" indent="0">
              <a:buNone/>
            </a:pPr>
            <a:endParaRPr lang="en-US" dirty="0"/>
          </a:p>
          <a:p>
            <a:pPr marL="630936" lvl="2" indent="0">
              <a:buNone/>
            </a:pPr>
            <a:r>
              <a:rPr lang="en-US" dirty="0" smtClean="0"/>
              <a:t>Marvin Combs</a:t>
            </a:r>
          </a:p>
          <a:p>
            <a:pPr marL="630936" lvl="2" indent="0">
              <a:buNone/>
            </a:pPr>
            <a:r>
              <a:rPr lang="en-US" dirty="0" smtClean="0"/>
              <a:t>(502) 782-6925</a:t>
            </a:r>
          </a:p>
          <a:p>
            <a:pPr marL="630936" lvl="2" indent="0">
              <a:buNone/>
            </a:pPr>
            <a:r>
              <a:rPr lang="en-US" dirty="0"/>
              <a:t>m</a:t>
            </a:r>
            <a:r>
              <a:rPr lang="en-US" dirty="0" smtClean="0"/>
              <a:t>arvin.combs@ky.gov</a:t>
            </a:r>
            <a:endParaRPr lang="en-US" dirty="0"/>
          </a:p>
        </p:txBody>
      </p:sp>
    </p:spTree>
    <p:extLst>
      <p:ext uri="{BB962C8B-B14F-4D97-AF65-F5344CB8AC3E}">
        <p14:creationId xmlns:p14="http://schemas.microsoft.com/office/powerpoint/2010/main" val="133184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6465"/>
            <a:ext cx="8229600" cy="5253335"/>
          </a:xfrm>
        </p:spPr>
        <p:txBody>
          <a:bodyPr>
            <a:normAutofit fontScale="92500" lnSpcReduction="10000"/>
          </a:bodyPr>
          <a:lstStyle/>
          <a:p>
            <a:r>
              <a:rPr lang="en-US" sz="2100" b="1" i="1" dirty="0" smtClean="0">
                <a:latin typeface="+mj-lt"/>
              </a:rPr>
              <a:t>Safe Drinking Water Act-</a:t>
            </a:r>
            <a:r>
              <a:rPr lang="en-US" sz="2100" dirty="0" smtClean="0">
                <a:latin typeface="+mj-lt"/>
              </a:rPr>
              <a:t>Passed in 1974 to protect nation’s public drinking water supply, authorized EPA to establish standards to protect underground sources of drinking water (USDW’s). </a:t>
            </a:r>
          </a:p>
          <a:p>
            <a:pPr marL="109728" indent="0">
              <a:buNone/>
            </a:pPr>
            <a:r>
              <a:rPr lang="en-US" sz="2100" b="1" i="1" dirty="0"/>
              <a:t> </a:t>
            </a:r>
            <a:r>
              <a:rPr lang="en-US" sz="2100" b="1" i="1" dirty="0" smtClean="0"/>
              <a:t>  900,000 </a:t>
            </a:r>
            <a:r>
              <a:rPr lang="en-US" sz="2100" b="1" i="1" dirty="0"/>
              <a:t>Kentuckians primary drinking water is </a:t>
            </a:r>
            <a:r>
              <a:rPr lang="en-US" sz="2100" b="1" i="1" dirty="0" smtClean="0"/>
              <a:t>generated from     </a:t>
            </a:r>
          </a:p>
          <a:p>
            <a:pPr marL="109728" indent="0">
              <a:buNone/>
            </a:pPr>
            <a:r>
              <a:rPr lang="en-US" sz="2100" b="1" i="1" dirty="0"/>
              <a:t> </a:t>
            </a:r>
            <a:r>
              <a:rPr lang="en-US" sz="2100" b="1" i="1" dirty="0" smtClean="0"/>
              <a:t>  domestic </a:t>
            </a:r>
            <a:r>
              <a:rPr lang="en-US" sz="2100" b="1" i="1" dirty="0"/>
              <a:t>water wells.</a:t>
            </a:r>
          </a:p>
          <a:p>
            <a:endParaRPr lang="en-US" sz="2100" dirty="0" smtClean="0">
              <a:latin typeface="+mj-lt"/>
            </a:endParaRPr>
          </a:p>
          <a:p>
            <a:endParaRPr lang="en-US" sz="2100" b="1" i="1" dirty="0"/>
          </a:p>
          <a:p>
            <a:r>
              <a:rPr lang="en-US" sz="2100" dirty="0" smtClean="0">
                <a:latin typeface="+mj-lt"/>
              </a:rPr>
              <a:t>EPA-Region 4 has administered the UIC-Class II program in Kentucky since 1983 </a:t>
            </a:r>
            <a:r>
              <a:rPr lang="en-US" sz="2100" dirty="0">
                <a:latin typeface="+mj-lt"/>
              </a:rPr>
              <a:t>(</a:t>
            </a:r>
            <a:r>
              <a:rPr lang="en-US" sz="2100" dirty="0" smtClean="0">
                <a:latin typeface="+mj-lt"/>
              </a:rPr>
              <a:t>direct implementation). </a:t>
            </a:r>
          </a:p>
          <a:p>
            <a:endParaRPr lang="en-US" sz="2100" dirty="0" smtClean="0">
              <a:latin typeface="+mj-lt"/>
            </a:endParaRPr>
          </a:p>
          <a:p>
            <a:r>
              <a:rPr lang="en-US" sz="2100" b="1" i="1" dirty="0" smtClean="0">
                <a:latin typeface="+mj-lt"/>
              </a:rPr>
              <a:t>Section 1425-</a:t>
            </a:r>
            <a:r>
              <a:rPr lang="en-US" sz="2100" dirty="0" smtClean="0">
                <a:latin typeface="+mj-lt"/>
              </a:rPr>
              <a:t>Provides for state oil/gas regulatory programs to apply for and administer the UIC-Class II program</a:t>
            </a:r>
            <a:r>
              <a:rPr lang="en-US" dirty="0" smtClean="0">
                <a:latin typeface="+mj-lt"/>
              </a:rPr>
              <a:t>.</a:t>
            </a:r>
          </a:p>
          <a:p>
            <a:endParaRPr lang="en-US" sz="1600" dirty="0">
              <a:latin typeface="+mj-lt"/>
            </a:endParaRPr>
          </a:p>
          <a:p>
            <a:r>
              <a:rPr lang="en-US" sz="2100" dirty="0" smtClean="0"/>
              <a:t>Chapter </a:t>
            </a:r>
            <a:r>
              <a:rPr lang="en-US" sz="2100" dirty="0"/>
              <a:t>805 KAR 1:110 Underground Injection Control </a:t>
            </a:r>
            <a:endParaRPr lang="en-US" sz="2100" dirty="0" smtClean="0"/>
          </a:p>
          <a:p>
            <a:pPr marL="109728" indent="0">
              <a:buNone/>
            </a:pPr>
            <a:r>
              <a:rPr lang="en-US" sz="2100" dirty="0"/>
              <a:t> </a:t>
            </a:r>
            <a:r>
              <a:rPr lang="en-US" sz="2100" dirty="0" smtClean="0"/>
              <a:t>   (</a:t>
            </a:r>
            <a:r>
              <a:rPr lang="en-US" sz="2100" dirty="0"/>
              <a:t>April, 2008)</a:t>
            </a:r>
            <a:br>
              <a:rPr lang="en-US" sz="2100" dirty="0"/>
            </a:br>
            <a:endParaRPr lang="en-US" sz="2100" dirty="0" smtClean="0">
              <a:latin typeface="+mj-lt"/>
            </a:endParaRPr>
          </a:p>
          <a:p>
            <a:pPr>
              <a:buNone/>
            </a:pPr>
            <a:endParaRPr lang="en-US" dirty="0" smtClean="0">
              <a:latin typeface="+mj-lt"/>
            </a:endParaRPr>
          </a:p>
          <a:p>
            <a:pPr lvl="1"/>
            <a:endParaRPr lang="en-US" dirty="0">
              <a:latin typeface="+mj-lt"/>
            </a:endParaRPr>
          </a:p>
        </p:txBody>
      </p:sp>
      <p:sp>
        <p:nvSpPr>
          <p:cNvPr id="2" name="TextBox 1"/>
          <p:cNvSpPr txBox="1"/>
          <p:nvPr/>
        </p:nvSpPr>
        <p:spPr>
          <a:xfrm>
            <a:off x="2514600" y="304800"/>
            <a:ext cx="4495800" cy="461665"/>
          </a:xfrm>
          <a:prstGeom prst="rect">
            <a:avLst/>
          </a:prstGeom>
          <a:noFill/>
        </p:spPr>
        <p:txBody>
          <a:bodyPr wrap="square" rtlCol="0">
            <a:spAutoFit/>
          </a:bodyPr>
          <a:lstStyle/>
          <a:p>
            <a:r>
              <a:rPr lang="en-US" sz="2400" b="1" u="sng" dirty="0" smtClean="0"/>
              <a:t>UIC Program Overview</a:t>
            </a:r>
            <a:endParaRPr lang="en-US" sz="2400"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914400"/>
            <a:ext cx="5059680" cy="5452872"/>
          </a:xfrm>
        </p:spPr>
        <p:txBody>
          <a:bodyPr>
            <a:normAutofit fontScale="77500" lnSpcReduction="20000"/>
          </a:bodyPr>
          <a:lstStyle/>
          <a:p>
            <a:endParaRPr lang="en-US" sz="1600" dirty="0" smtClean="0"/>
          </a:p>
          <a:p>
            <a:r>
              <a:rPr lang="en-US" sz="1600" dirty="0" smtClean="0"/>
              <a:t>Submitted Primacy package to USEPA-Region 4 September, 2014</a:t>
            </a:r>
          </a:p>
          <a:p>
            <a:r>
              <a:rPr lang="en-US" sz="1600" dirty="0" smtClean="0"/>
              <a:t>Revisions due to Comments-March 12, 2015</a:t>
            </a:r>
          </a:p>
          <a:p>
            <a:r>
              <a:rPr lang="en-US" sz="1600" dirty="0" smtClean="0"/>
              <a:t>Federal Register –Notice of Public Comment Nov. 10, 2015</a:t>
            </a:r>
          </a:p>
          <a:p>
            <a:r>
              <a:rPr lang="en-US" sz="1600" dirty="0" smtClean="0"/>
              <a:t>Request for public hearing required by Dec. 9, 2015</a:t>
            </a:r>
          </a:p>
          <a:p>
            <a:r>
              <a:rPr lang="en-US" sz="1600" dirty="0" smtClean="0"/>
              <a:t>EPA Office of General Counsel &amp; Enforcement Comments-May 18, 2016</a:t>
            </a:r>
          </a:p>
          <a:p>
            <a:r>
              <a:rPr lang="en-US" sz="1600" dirty="0" smtClean="0"/>
              <a:t>Submitted revised Program Description and Response to Comments-July 13, 2016</a:t>
            </a:r>
          </a:p>
          <a:p>
            <a:r>
              <a:rPr lang="en-US" sz="1600" dirty="0" smtClean="0"/>
              <a:t>EPA approved UIC-Class II application-October 21, 2016</a:t>
            </a:r>
          </a:p>
          <a:p>
            <a:r>
              <a:rPr lang="en-US" sz="1600" dirty="0" smtClean="0"/>
              <a:t>EPA published KY UIC-Class II approval in Federal Register-October 28, 2016</a:t>
            </a:r>
          </a:p>
          <a:p>
            <a:r>
              <a:rPr lang="en-US" sz="1600" b="1" dirty="0" smtClean="0"/>
              <a:t>Initial effective date-January 27, 2017</a:t>
            </a:r>
          </a:p>
          <a:p>
            <a:r>
              <a:rPr lang="en-US" sz="1600" b="1" dirty="0" smtClean="0"/>
              <a:t>Revised date of Primacy-March 21, 2017</a:t>
            </a:r>
          </a:p>
          <a:p>
            <a:pPr marL="109728" indent="0">
              <a:buNone/>
            </a:pPr>
            <a:endParaRPr lang="en-US" sz="1600" dirty="0"/>
          </a:p>
          <a:p>
            <a:pPr marL="109728" indent="0">
              <a:buNone/>
            </a:pPr>
            <a:endParaRPr lang="en-US" sz="1600" dirty="0" smtClean="0"/>
          </a:p>
          <a:p>
            <a:pPr marL="109728" indent="0">
              <a:buNone/>
            </a:pPr>
            <a:r>
              <a:rPr lang="en-US" sz="1600" dirty="0" smtClean="0"/>
              <a:t>To comply with  Title 40 Code of Federal Regulation 144.4 </a:t>
            </a:r>
          </a:p>
          <a:p>
            <a:pPr marL="109728" indent="0">
              <a:buNone/>
            </a:pPr>
            <a:r>
              <a:rPr lang="en-US" sz="1600" dirty="0" smtClean="0"/>
              <a:t>EPA required Class II permits applications be submitted for comments to: </a:t>
            </a:r>
          </a:p>
          <a:p>
            <a:pPr marL="109728" indent="0">
              <a:buNone/>
            </a:pPr>
            <a:r>
              <a:rPr lang="en-US" sz="1600" b="1" i="1" dirty="0" smtClean="0"/>
              <a:t>Kentucky Heritage Council (National Historic Preservation Act)</a:t>
            </a:r>
          </a:p>
          <a:p>
            <a:pPr marL="109728" indent="0">
              <a:buNone/>
            </a:pPr>
            <a:r>
              <a:rPr lang="en-US" sz="1600" b="1" i="1" dirty="0" smtClean="0"/>
              <a:t>Fish &amp; Wildlife Ecological Services Field Station (Endangered Species Act)</a:t>
            </a:r>
          </a:p>
          <a:p>
            <a:pPr marL="109728" indent="0">
              <a:buNone/>
            </a:pPr>
            <a:endParaRPr lang="en-US" sz="1600" b="1" i="1" dirty="0" smtClean="0"/>
          </a:p>
          <a:p>
            <a:pPr marL="109728" indent="0">
              <a:buNone/>
            </a:pPr>
            <a:r>
              <a:rPr lang="en-US" sz="1600" dirty="0" smtClean="0"/>
              <a:t>		May also include:</a:t>
            </a:r>
          </a:p>
          <a:p>
            <a:pPr marL="109728" indent="0">
              <a:buNone/>
            </a:pPr>
            <a:r>
              <a:rPr lang="en-US" sz="1600" dirty="0" smtClean="0"/>
              <a:t>	</a:t>
            </a:r>
            <a:r>
              <a:rPr lang="en-US" sz="1600" dirty="0"/>
              <a:t>	</a:t>
            </a:r>
            <a:r>
              <a:rPr lang="en-US" sz="1600" dirty="0" smtClean="0"/>
              <a:t>Wild </a:t>
            </a:r>
            <a:r>
              <a:rPr lang="en-US" sz="1600" dirty="0"/>
              <a:t>and Scenic Rivers </a:t>
            </a:r>
            <a:r>
              <a:rPr lang="en-US" sz="1600" dirty="0" smtClean="0"/>
              <a:t>Act</a:t>
            </a:r>
            <a:endParaRPr lang="en-US" sz="1600" dirty="0"/>
          </a:p>
          <a:p>
            <a:pPr marL="109728" indent="0">
              <a:buNone/>
            </a:pPr>
            <a:r>
              <a:rPr lang="en-US" sz="1600" dirty="0" smtClean="0"/>
              <a:t>		Coastal Zone Management Act </a:t>
            </a:r>
          </a:p>
          <a:p>
            <a:pPr marL="109728" indent="0">
              <a:buNone/>
            </a:pPr>
            <a:r>
              <a:rPr lang="en-US" sz="1600" dirty="0" smtClean="0"/>
              <a:t>		Fish and Wildlife Coordination Act</a:t>
            </a:r>
            <a:endParaRPr lang="en-US" sz="1600" dirty="0"/>
          </a:p>
        </p:txBody>
      </p:sp>
      <p:sp>
        <p:nvSpPr>
          <p:cNvPr id="3" name="Title 2"/>
          <p:cNvSpPr>
            <a:spLocks noGrp="1"/>
          </p:cNvSpPr>
          <p:nvPr>
            <p:ph type="title"/>
          </p:nvPr>
        </p:nvSpPr>
        <p:spPr>
          <a:xfrm>
            <a:off x="304800" y="0"/>
            <a:ext cx="8229600" cy="1143000"/>
          </a:xfrm>
        </p:spPr>
        <p:txBody>
          <a:bodyPr>
            <a:noAutofit/>
          </a:bodyPr>
          <a:lstStyle/>
          <a:p>
            <a:pPr algn="ctr"/>
            <a:r>
              <a:rPr lang="en-US" sz="2800" dirty="0" smtClean="0">
                <a:solidFill>
                  <a:schemeClr val="tx1"/>
                </a:solidFill>
              </a:rPr>
              <a:t>KY Class II Primacy Application History</a:t>
            </a:r>
            <a:endParaRPr lang="en-US" sz="2800" dirty="0">
              <a:solidFill>
                <a:schemeClr val="tx1"/>
              </a:solidFill>
            </a:endParaRPr>
          </a:p>
        </p:txBody>
      </p:sp>
      <p:pic>
        <p:nvPicPr>
          <p:cNvPr id="4" name="Picture 2" descr="Map of the US, split into EPA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383241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2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791200" y="0"/>
            <a:ext cx="2971800" cy="6629400"/>
          </a:xfrm>
          <a:prstGeom prst="rect">
            <a:avLst/>
          </a:prstGeom>
          <a:noFill/>
          <a:ln w="9525">
            <a:noFill/>
            <a:miter lim="800000"/>
            <a:headEnd/>
            <a:tailEnd/>
          </a:ln>
        </p:spPr>
      </p:pic>
      <p:cxnSp>
        <p:nvCxnSpPr>
          <p:cNvPr id="10" name="Straight Arrow Connector 9"/>
          <p:cNvCxnSpPr/>
          <p:nvPr/>
        </p:nvCxnSpPr>
        <p:spPr>
          <a:xfrm>
            <a:off x="3962400" y="3505200"/>
            <a:ext cx="24384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76200"/>
            <a:ext cx="4572000" cy="1600438"/>
          </a:xfrm>
          <a:prstGeom prst="rect">
            <a:avLst/>
          </a:prstGeom>
          <a:noFill/>
        </p:spPr>
        <p:txBody>
          <a:bodyPr wrap="square" rtlCol="0">
            <a:spAutoFit/>
          </a:bodyPr>
          <a:lstStyle/>
          <a:p>
            <a:r>
              <a:rPr lang="en-US" sz="1400" b="1" u="sng" dirty="0" smtClean="0"/>
              <a:t>CLASS II WELL </a:t>
            </a:r>
            <a:r>
              <a:rPr lang="en-US" sz="1400" b="1" u="sng" dirty="0"/>
              <a:t>S</a:t>
            </a:r>
            <a:endParaRPr lang="en-US" sz="1400" b="1" u="sng" dirty="0" smtClean="0"/>
          </a:p>
          <a:p>
            <a:r>
              <a:rPr lang="en-US" sz="1200" dirty="0"/>
              <a:t>W</a:t>
            </a:r>
            <a:r>
              <a:rPr lang="en-US" sz="1200" dirty="0" smtClean="0"/>
              <a:t>ells which inject produced </a:t>
            </a:r>
            <a:r>
              <a:rPr lang="en-US" sz="1200" dirty="0"/>
              <a:t>fluids associated with </a:t>
            </a:r>
            <a:r>
              <a:rPr lang="en-US" sz="1200" dirty="0" smtClean="0"/>
              <a:t>crude oil production</a:t>
            </a:r>
            <a:r>
              <a:rPr lang="en-US" sz="1200" dirty="0"/>
              <a:t>. Most of the injected fluid is salt water (brine), which is brought to the surface in the process of producing (extracting) </a:t>
            </a:r>
            <a:r>
              <a:rPr lang="en-US" sz="1200" dirty="0" smtClean="0"/>
              <a:t>oil. Produced fluid is </a:t>
            </a:r>
            <a:r>
              <a:rPr lang="en-US" sz="1200" dirty="0"/>
              <a:t>injected </a:t>
            </a:r>
            <a:r>
              <a:rPr lang="en-US" sz="1200" dirty="0" smtClean="0"/>
              <a:t>through injection wells back into reservoir to </a:t>
            </a:r>
            <a:r>
              <a:rPr lang="en-US" sz="1200" dirty="0"/>
              <a:t>enhance (improve) oil </a:t>
            </a:r>
            <a:r>
              <a:rPr lang="en-US" sz="1200" dirty="0" smtClean="0"/>
              <a:t>production.  Fluid is also injected into permeable reservoirs for permanent disposal </a:t>
            </a:r>
            <a:endParaRPr lang="en-US" sz="1200" dirty="0"/>
          </a:p>
        </p:txBody>
      </p:sp>
      <p:sp>
        <p:nvSpPr>
          <p:cNvPr id="13" name="TextBox 12"/>
          <p:cNvSpPr txBox="1"/>
          <p:nvPr/>
        </p:nvSpPr>
        <p:spPr>
          <a:xfrm>
            <a:off x="990600" y="1752600"/>
            <a:ext cx="2819400" cy="646331"/>
          </a:xfrm>
          <a:prstGeom prst="rect">
            <a:avLst/>
          </a:prstGeom>
          <a:noFill/>
        </p:spPr>
        <p:txBody>
          <a:bodyPr wrap="square" rtlCol="0">
            <a:spAutoFit/>
          </a:bodyPr>
          <a:lstStyle/>
          <a:p>
            <a:r>
              <a:rPr lang="en-US" b="1" dirty="0" smtClean="0"/>
              <a:t>Enhanced Oil Recovery</a:t>
            </a:r>
          </a:p>
          <a:p>
            <a:r>
              <a:rPr lang="en-US" b="1" dirty="0" smtClean="0"/>
              <a:t>        (KY-2,905 Wells)</a:t>
            </a:r>
            <a:endParaRPr lang="en-US" b="1" dirty="0"/>
          </a:p>
        </p:txBody>
      </p:sp>
      <p:sp>
        <p:nvSpPr>
          <p:cNvPr id="14" name="TextBox 13"/>
          <p:cNvSpPr txBox="1"/>
          <p:nvPr/>
        </p:nvSpPr>
        <p:spPr>
          <a:xfrm>
            <a:off x="685800" y="3276600"/>
            <a:ext cx="3124200" cy="646331"/>
          </a:xfrm>
          <a:prstGeom prst="rect">
            <a:avLst/>
          </a:prstGeom>
          <a:noFill/>
        </p:spPr>
        <p:txBody>
          <a:bodyPr wrap="square" rtlCol="0">
            <a:spAutoFit/>
          </a:bodyPr>
          <a:lstStyle/>
          <a:p>
            <a:r>
              <a:rPr lang="en-US" dirty="0" smtClean="0"/>
              <a:t>        </a:t>
            </a:r>
            <a:r>
              <a:rPr lang="en-US" b="1" dirty="0" smtClean="0"/>
              <a:t>Brine Fluid Disposal</a:t>
            </a:r>
          </a:p>
          <a:p>
            <a:r>
              <a:rPr lang="en-US" b="1" dirty="0"/>
              <a:t>	</a:t>
            </a:r>
            <a:r>
              <a:rPr lang="en-US" b="1" dirty="0" smtClean="0"/>
              <a:t>(KY-108 Wells)</a:t>
            </a:r>
            <a:endParaRPr lang="en-US" b="1" dirty="0"/>
          </a:p>
        </p:txBody>
      </p:sp>
      <p:cxnSp>
        <p:nvCxnSpPr>
          <p:cNvPr id="15" name="Straight Arrow Connector 14"/>
          <p:cNvCxnSpPr/>
          <p:nvPr/>
        </p:nvCxnSpPr>
        <p:spPr>
          <a:xfrm>
            <a:off x="3886200" y="1981200"/>
            <a:ext cx="29718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57018"/>
            <a:ext cx="3886200" cy="646331"/>
          </a:xfrm>
          <a:prstGeom prst="rect">
            <a:avLst/>
          </a:prstGeom>
          <a:noFill/>
        </p:spPr>
        <p:txBody>
          <a:bodyPr wrap="square" rtlCol="0">
            <a:spAutoFit/>
          </a:bodyPr>
          <a:lstStyle/>
          <a:p>
            <a:pPr algn="ctr"/>
            <a:r>
              <a:rPr lang="en-US" b="1" dirty="0" smtClean="0"/>
              <a:t>Class II-Enhanced Oil Recovery System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6200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4780004"/>
              </p:ext>
            </p:extLst>
          </p:nvPr>
        </p:nvGraphicFramePr>
        <p:xfrm>
          <a:off x="1524000" y="1295400"/>
          <a:ext cx="6477000" cy="4800595"/>
        </p:xfrm>
        <a:graphic>
          <a:graphicData uri="http://schemas.openxmlformats.org/drawingml/2006/table">
            <a:tbl>
              <a:tblPr firstRow="1" bandRow="1">
                <a:tableStyleId>{5C22544A-7EE6-4342-B048-85BDC9FD1C3A}</a:tableStyleId>
              </a:tblPr>
              <a:tblGrid>
                <a:gridCol w="4121727"/>
                <a:gridCol w="2355273"/>
              </a:tblGrid>
              <a:tr h="338070">
                <a:tc>
                  <a:txBody>
                    <a:bodyPr/>
                    <a:lstStyle/>
                    <a:p>
                      <a:pPr algn="ctr"/>
                      <a:r>
                        <a:rPr lang="en-US" sz="1400" dirty="0" smtClean="0"/>
                        <a:t>Well Category</a:t>
                      </a:r>
                      <a:endParaRPr lang="en-US" sz="1400" dirty="0"/>
                    </a:p>
                  </a:txBody>
                  <a:tcPr/>
                </a:tc>
                <a:tc>
                  <a:txBody>
                    <a:bodyPr/>
                    <a:lstStyle/>
                    <a:p>
                      <a:pPr algn="ctr"/>
                      <a:r>
                        <a:rPr lang="en-US" sz="1400" dirty="0" smtClean="0"/>
                        <a:t>No. of Wells</a:t>
                      </a:r>
                      <a:endParaRPr lang="en-US" sz="1400" dirty="0"/>
                    </a:p>
                  </a:txBody>
                  <a:tcPr/>
                </a:tc>
              </a:tr>
              <a:tr h="304263">
                <a:tc>
                  <a:txBody>
                    <a:bodyPr/>
                    <a:lstStyle/>
                    <a:p>
                      <a:pPr algn="ctr"/>
                      <a:r>
                        <a:rPr lang="en-US" sz="1200" dirty="0" smtClean="0"/>
                        <a:t>Active Injection</a:t>
                      </a:r>
                      <a:endParaRPr lang="en-US" sz="1200" dirty="0"/>
                    </a:p>
                  </a:txBody>
                  <a:tcPr/>
                </a:tc>
                <a:tc>
                  <a:txBody>
                    <a:bodyPr/>
                    <a:lstStyle/>
                    <a:p>
                      <a:pPr algn="ctr"/>
                      <a:r>
                        <a:rPr lang="en-US" sz="1200" dirty="0" smtClean="0"/>
                        <a:t>900</a:t>
                      </a:r>
                      <a:endParaRPr lang="en-US" sz="1200" dirty="0"/>
                    </a:p>
                  </a:txBody>
                  <a:tcPr/>
                </a:tc>
              </a:tr>
              <a:tr h="304263">
                <a:tc>
                  <a:txBody>
                    <a:bodyPr/>
                    <a:lstStyle/>
                    <a:p>
                      <a:pPr algn="ctr"/>
                      <a:r>
                        <a:rPr lang="en-US" sz="1200" dirty="0" smtClean="0"/>
                        <a:t>Under Construction (New Permits)</a:t>
                      </a:r>
                      <a:endParaRPr lang="en-US" sz="1200" dirty="0"/>
                    </a:p>
                  </a:txBody>
                  <a:tcPr/>
                </a:tc>
                <a:tc>
                  <a:txBody>
                    <a:bodyPr/>
                    <a:lstStyle/>
                    <a:p>
                      <a:pPr algn="ctr"/>
                      <a:r>
                        <a:rPr lang="en-US" sz="1200" dirty="0" smtClean="0"/>
                        <a:t>72</a:t>
                      </a:r>
                      <a:endParaRPr lang="en-US" sz="1200" dirty="0"/>
                    </a:p>
                  </a:txBody>
                  <a:tcPr/>
                </a:tc>
              </a:tr>
              <a:tr h="507106">
                <a:tc>
                  <a:txBody>
                    <a:bodyPr/>
                    <a:lstStyle/>
                    <a:p>
                      <a:pPr algn="ctr"/>
                      <a:r>
                        <a:rPr lang="en-US" sz="1200" dirty="0" smtClean="0"/>
                        <a:t>Production</a:t>
                      </a:r>
                      <a:r>
                        <a:rPr lang="en-US" sz="1200" baseline="0" dirty="0" smtClean="0"/>
                        <a:t> Well-Class II Approval</a:t>
                      </a:r>
                    </a:p>
                    <a:p>
                      <a:pPr algn="ctr"/>
                      <a:r>
                        <a:rPr lang="en-US" sz="1200" baseline="0" dirty="0" smtClean="0"/>
                        <a:t>(Not converted to Class II)</a:t>
                      </a:r>
                      <a:endParaRPr lang="en-US" sz="1200" dirty="0"/>
                    </a:p>
                  </a:txBody>
                  <a:tcPr/>
                </a:tc>
                <a:tc>
                  <a:txBody>
                    <a:bodyPr/>
                    <a:lstStyle/>
                    <a:p>
                      <a:pPr algn="ctr"/>
                      <a:r>
                        <a:rPr lang="en-US" sz="1200" dirty="0" smtClean="0"/>
                        <a:t>292</a:t>
                      </a:r>
                      <a:endParaRPr lang="en-US" sz="1200" dirty="0"/>
                    </a:p>
                  </a:txBody>
                  <a:tcPr/>
                </a:tc>
              </a:tr>
              <a:tr h="304263">
                <a:tc>
                  <a:txBody>
                    <a:bodyPr/>
                    <a:lstStyle/>
                    <a:p>
                      <a:pPr algn="ctr"/>
                      <a:r>
                        <a:rPr lang="en-US" sz="1200" dirty="0" smtClean="0"/>
                        <a:t>Shut-In (&lt;2 years)</a:t>
                      </a:r>
                      <a:endParaRPr lang="en-US" sz="1200" dirty="0"/>
                    </a:p>
                  </a:txBody>
                  <a:tcPr/>
                </a:tc>
                <a:tc>
                  <a:txBody>
                    <a:bodyPr/>
                    <a:lstStyle/>
                    <a:p>
                      <a:pPr algn="ctr"/>
                      <a:r>
                        <a:rPr lang="en-US" sz="1200" dirty="0" smtClean="0"/>
                        <a:t>166</a:t>
                      </a:r>
                      <a:endParaRPr lang="en-US" sz="1200" dirty="0"/>
                    </a:p>
                  </a:txBody>
                  <a:tcPr/>
                </a:tc>
              </a:tr>
              <a:tr h="304263">
                <a:tc>
                  <a:txBody>
                    <a:bodyPr/>
                    <a:lstStyle/>
                    <a:p>
                      <a:pPr algn="ctr"/>
                      <a:r>
                        <a:rPr lang="en-US" sz="1200" dirty="0" smtClean="0"/>
                        <a:t>Temporarily Abandoned (&gt;2 Years)</a:t>
                      </a:r>
                      <a:endParaRPr lang="en-US" sz="1200" dirty="0"/>
                    </a:p>
                  </a:txBody>
                  <a:tcPr/>
                </a:tc>
                <a:tc>
                  <a:txBody>
                    <a:bodyPr/>
                    <a:lstStyle/>
                    <a:p>
                      <a:pPr algn="ctr"/>
                      <a:r>
                        <a:rPr lang="en-US" sz="1200" dirty="0" smtClean="0"/>
                        <a:t>292</a:t>
                      </a:r>
                      <a:endParaRPr lang="en-US" sz="1200" dirty="0"/>
                    </a:p>
                  </a:txBody>
                  <a:tcPr/>
                </a:tc>
              </a:tr>
              <a:tr h="304263">
                <a:tc>
                  <a:txBody>
                    <a:bodyPr/>
                    <a:lstStyle/>
                    <a:p>
                      <a:pPr algn="ctr"/>
                      <a:r>
                        <a:rPr lang="en-US" sz="1200" dirty="0" smtClean="0"/>
                        <a:t>Permitted (Not Drilled)</a:t>
                      </a:r>
                      <a:endParaRPr lang="en-US" sz="1200" dirty="0"/>
                    </a:p>
                  </a:txBody>
                  <a:tcPr/>
                </a:tc>
                <a:tc>
                  <a:txBody>
                    <a:bodyPr/>
                    <a:lstStyle/>
                    <a:p>
                      <a:pPr algn="ctr"/>
                      <a:r>
                        <a:rPr lang="en-US" sz="1200" dirty="0" smtClean="0"/>
                        <a:t>100</a:t>
                      </a:r>
                      <a:endParaRPr lang="en-US" sz="1200" dirty="0"/>
                    </a:p>
                  </a:txBody>
                  <a:tcPr/>
                </a:tc>
              </a:tr>
              <a:tr h="304263">
                <a:tc>
                  <a:txBody>
                    <a:bodyPr/>
                    <a:lstStyle/>
                    <a:p>
                      <a:pPr algn="ctr"/>
                      <a:r>
                        <a:rPr lang="en-US" sz="1200" dirty="0" smtClean="0"/>
                        <a:t>Never Constructed</a:t>
                      </a:r>
                      <a:r>
                        <a:rPr lang="en-US" sz="1200" baseline="0" dirty="0" smtClean="0"/>
                        <a:t> or Converted</a:t>
                      </a:r>
                      <a:endParaRPr lang="en-US" sz="1200" dirty="0"/>
                    </a:p>
                  </a:txBody>
                  <a:tcPr/>
                </a:tc>
                <a:tc>
                  <a:txBody>
                    <a:bodyPr/>
                    <a:lstStyle/>
                    <a:p>
                      <a:pPr algn="ctr"/>
                      <a:r>
                        <a:rPr lang="en-US" sz="1200" dirty="0" smtClean="0"/>
                        <a:t>40</a:t>
                      </a:r>
                      <a:endParaRPr lang="en-US" sz="1200" dirty="0"/>
                    </a:p>
                  </a:txBody>
                  <a:tcPr/>
                </a:tc>
              </a:tr>
              <a:tr h="304263">
                <a:tc>
                  <a:txBody>
                    <a:bodyPr/>
                    <a:lstStyle/>
                    <a:p>
                      <a:pPr algn="ctr"/>
                      <a:r>
                        <a:rPr lang="en-US" sz="1200" dirty="0" smtClean="0"/>
                        <a:t>Converted (Injection to Production)</a:t>
                      </a:r>
                      <a:endParaRPr lang="en-US" sz="1200" dirty="0"/>
                    </a:p>
                  </a:txBody>
                  <a:tcPr/>
                </a:tc>
                <a:tc>
                  <a:txBody>
                    <a:bodyPr/>
                    <a:lstStyle/>
                    <a:p>
                      <a:pPr algn="ctr"/>
                      <a:r>
                        <a:rPr lang="en-US" sz="1200" dirty="0" smtClean="0"/>
                        <a:t>227</a:t>
                      </a:r>
                      <a:endParaRPr lang="en-US" sz="1200" dirty="0"/>
                    </a:p>
                  </a:txBody>
                  <a:tcPr/>
                </a:tc>
              </a:tr>
              <a:tr h="304263">
                <a:tc>
                  <a:txBody>
                    <a:bodyPr/>
                    <a:lstStyle/>
                    <a:p>
                      <a:pPr algn="ctr"/>
                      <a:r>
                        <a:rPr lang="en-US" sz="1200" dirty="0" smtClean="0"/>
                        <a:t>Application Under Review</a:t>
                      </a:r>
                      <a:endParaRPr lang="en-US" sz="1200" dirty="0"/>
                    </a:p>
                  </a:txBody>
                  <a:tcPr/>
                </a:tc>
                <a:tc>
                  <a:txBody>
                    <a:bodyPr/>
                    <a:lstStyle/>
                    <a:p>
                      <a:pPr algn="ctr"/>
                      <a:r>
                        <a:rPr lang="en-US" sz="1200" dirty="0" smtClean="0"/>
                        <a:t>19</a:t>
                      </a:r>
                      <a:endParaRPr lang="en-US" sz="1200" dirty="0"/>
                    </a:p>
                  </a:txBody>
                  <a:tcPr/>
                </a:tc>
              </a:tr>
              <a:tr h="304263">
                <a:tc>
                  <a:txBody>
                    <a:bodyPr/>
                    <a:lstStyle/>
                    <a:p>
                      <a:pPr algn="ctr"/>
                      <a:r>
                        <a:rPr lang="en-US" sz="1200" dirty="0" smtClean="0"/>
                        <a:t>Unknown After File Review</a:t>
                      </a:r>
                      <a:endParaRPr lang="en-US" sz="1200" dirty="0"/>
                    </a:p>
                  </a:txBody>
                  <a:tcPr/>
                </a:tc>
                <a:tc>
                  <a:txBody>
                    <a:bodyPr/>
                    <a:lstStyle/>
                    <a:p>
                      <a:pPr algn="ctr"/>
                      <a:r>
                        <a:rPr lang="en-US" sz="1200" dirty="0" smtClean="0"/>
                        <a:t>43</a:t>
                      </a:r>
                      <a:endParaRPr lang="en-US" sz="1200" dirty="0"/>
                    </a:p>
                  </a:txBody>
                  <a:tcPr/>
                </a:tc>
              </a:tr>
              <a:tr h="304263">
                <a:tc>
                  <a:txBody>
                    <a:bodyPr/>
                    <a:lstStyle/>
                    <a:p>
                      <a:pPr algn="ctr"/>
                      <a:r>
                        <a:rPr lang="en-US" sz="1200" dirty="0" smtClean="0"/>
                        <a:t>Abandoned</a:t>
                      </a:r>
                      <a:endParaRPr lang="en-US" sz="1200" dirty="0"/>
                    </a:p>
                  </a:txBody>
                  <a:tcPr/>
                </a:tc>
                <a:tc>
                  <a:txBody>
                    <a:bodyPr/>
                    <a:lstStyle/>
                    <a:p>
                      <a:pPr algn="ctr"/>
                      <a:r>
                        <a:rPr lang="en-US" sz="1200" dirty="0" smtClean="0"/>
                        <a:t>1,489</a:t>
                      </a:r>
                      <a:endParaRPr lang="en-US" sz="1200" dirty="0"/>
                    </a:p>
                  </a:txBody>
                  <a:tcPr/>
                </a:tc>
              </a:tr>
              <a:tr h="304263">
                <a:tc>
                  <a:txBody>
                    <a:bodyPr/>
                    <a:lstStyle/>
                    <a:p>
                      <a:pPr algn="ctr"/>
                      <a:r>
                        <a:rPr lang="en-US" sz="1200" dirty="0" smtClean="0"/>
                        <a:t>Plugged</a:t>
                      </a:r>
                      <a:endParaRPr lang="en-US" sz="1200" dirty="0"/>
                    </a:p>
                  </a:txBody>
                  <a:tcPr/>
                </a:tc>
                <a:tc>
                  <a:txBody>
                    <a:bodyPr/>
                    <a:lstStyle/>
                    <a:p>
                      <a:pPr algn="ctr"/>
                      <a:r>
                        <a:rPr lang="en-US" sz="1200" dirty="0" smtClean="0"/>
                        <a:t>2,914</a:t>
                      </a:r>
                      <a:endParaRPr lang="en-US" sz="1200" dirty="0"/>
                    </a:p>
                  </a:txBody>
                  <a:tcPr/>
                </a:tc>
              </a:tr>
              <a:tr h="304263">
                <a:tc>
                  <a:txBody>
                    <a:bodyPr/>
                    <a:lstStyle/>
                    <a:p>
                      <a:pPr algn="ctr"/>
                      <a:r>
                        <a:rPr lang="en-US" sz="1200" dirty="0" smtClean="0"/>
                        <a:t>Plugged (W/O Approval)</a:t>
                      </a:r>
                      <a:endParaRPr lang="en-US" sz="1200" dirty="0"/>
                    </a:p>
                  </a:txBody>
                  <a:tcPr/>
                </a:tc>
                <a:tc>
                  <a:txBody>
                    <a:bodyPr/>
                    <a:lstStyle/>
                    <a:p>
                      <a:pPr algn="ctr"/>
                      <a:r>
                        <a:rPr lang="en-US" sz="1200" dirty="0" smtClean="0"/>
                        <a:t>30</a:t>
                      </a:r>
                      <a:endParaRPr lang="en-US" sz="1200" dirty="0"/>
                    </a:p>
                  </a:txBody>
                  <a:tcPr/>
                </a:tc>
              </a:tr>
              <a:tr h="304263">
                <a:tc>
                  <a:txBody>
                    <a:bodyPr/>
                    <a:lstStyle/>
                    <a:p>
                      <a:pPr algn="ctr"/>
                      <a:r>
                        <a:rPr lang="en-US" sz="1200" b="1" dirty="0" smtClean="0"/>
                        <a:t>TOTAL</a:t>
                      </a:r>
                      <a:endParaRPr lang="en-US" sz="1200" b="1" dirty="0"/>
                    </a:p>
                  </a:txBody>
                  <a:tcPr/>
                </a:tc>
                <a:tc>
                  <a:txBody>
                    <a:bodyPr/>
                    <a:lstStyle/>
                    <a:p>
                      <a:pPr algn="ctr"/>
                      <a:r>
                        <a:rPr lang="en-US" sz="1200" b="1" dirty="0" smtClean="0"/>
                        <a:t>6,557</a:t>
                      </a:r>
                      <a:endParaRPr lang="en-US" sz="1200" b="1" dirty="0"/>
                    </a:p>
                  </a:txBody>
                  <a:tcPr/>
                </a:tc>
              </a:tr>
            </a:tbl>
          </a:graphicData>
        </a:graphic>
      </p:graphicFrame>
      <p:sp>
        <p:nvSpPr>
          <p:cNvPr id="5" name="Title 2"/>
          <p:cNvSpPr>
            <a:spLocks noGrp="1"/>
          </p:cNvSpPr>
          <p:nvPr>
            <p:ph type="title"/>
          </p:nvPr>
        </p:nvSpPr>
        <p:spPr>
          <a:xfrm>
            <a:off x="2362200" y="76200"/>
            <a:ext cx="4572000" cy="1143000"/>
          </a:xfrm>
        </p:spPr>
        <p:txBody>
          <a:bodyPr>
            <a:noAutofit/>
          </a:bodyPr>
          <a:lstStyle/>
          <a:p>
            <a:pPr algn="ctr"/>
            <a:r>
              <a:rPr lang="en-US" sz="2400" dirty="0" smtClean="0">
                <a:solidFill>
                  <a:schemeClr val="tx1"/>
                </a:solidFill>
              </a:rPr>
              <a:t>Class II Well Inventory in Kentucky</a:t>
            </a:r>
            <a:endParaRPr lang="en-US" sz="2400" dirty="0">
              <a:solidFill>
                <a:schemeClr val="tx1"/>
              </a:solidFill>
            </a:endParaRPr>
          </a:p>
        </p:txBody>
      </p:sp>
    </p:spTree>
    <p:extLst>
      <p:ext uri="{BB962C8B-B14F-4D97-AF65-F5344CB8AC3E}">
        <p14:creationId xmlns:p14="http://schemas.microsoft.com/office/powerpoint/2010/main" val="368696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38200"/>
            <a:ext cx="8991599" cy="4908259"/>
          </a:xfrm>
          <a:prstGeom prst="rect">
            <a:avLst/>
          </a:prstGeom>
          <a:noFill/>
          <a:ln w="9525">
            <a:noFill/>
            <a:miter lim="800000"/>
            <a:headEnd/>
            <a:tailEnd/>
          </a:ln>
        </p:spPr>
      </p:pic>
      <p:pic>
        <p:nvPicPr>
          <p:cNvPr id="2050" name="Picture 2" descr="C:\Users\marvin.combs\Pictures\McManaway-Hancock Co. 008.jpg"/>
          <p:cNvPicPr>
            <a:picLocks noChangeAspect="1" noChangeArrowheads="1"/>
          </p:cNvPicPr>
          <p:nvPr/>
        </p:nvPicPr>
        <p:blipFill>
          <a:blip r:embed="rId3" cstate="print"/>
          <a:srcRect/>
          <a:stretch>
            <a:fillRect/>
          </a:stretch>
        </p:blipFill>
        <p:spPr bwMode="auto">
          <a:xfrm>
            <a:off x="2362200" y="228600"/>
            <a:ext cx="2362200" cy="1771650"/>
          </a:xfrm>
          <a:prstGeom prst="rect">
            <a:avLst/>
          </a:prstGeom>
          <a:noFill/>
          <a:ln>
            <a:solidFill>
              <a:schemeClr val="tx1"/>
            </a:solidFill>
          </a:ln>
        </p:spPr>
      </p:pic>
      <p:cxnSp>
        <p:nvCxnSpPr>
          <p:cNvPr id="5" name="Straight Connector 4"/>
          <p:cNvCxnSpPr/>
          <p:nvPr/>
        </p:nvCxnSpPr>
        <p:spPr>
          <a:xfrm>
            <a:off x="2362200" y="1981200"/>
            <a:ext cx="1219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657600" y="1981200"/>
            <a:ext cx="1066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marvin.combs\Pictures\Lee Co-Keneco 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1376"/>
            <a:ext cx="2313070" cy="17969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477000" y="1828281"/>
            <a:ext cx="304800" cy="1524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40071" y="1828281"/>
            <a:ext cx="1949999" cy="1524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610600" cy="4525963"/>
          </a:xfrm>
        </p:spPr>
        <p:txBody>
          <a:bodyPr>
            <a:normAutofit/>
          </a:bodyPr>
          <a:lstStyle/>
          <a:p>
            <a:r>
              <a:rPr lang="en-US" sz="1600" b="1" dirty="0" smtClean="0"/>
              <a:t>Transition requirements</a:t>
            </a:r>
            <a:r>
              <a:rPr lang="en-US" sz="1600" dirty="0" smtClean="0"/>
              <a:t>-90 days after primacy date (3-21-17) 805 KAR 1:110 (9) requires operators to submit to DOG (1-5-2017 letter submitted by EPA to Class II operators):</a:t>
            </a:r>
          </a:p>
          <a:p>
            <a:pPr lvl="1">
              <a:buFont typeface="Wingdings" pitchFamily="2" charset="2"/>
              <a:buChar char="§"/>
            </a:pPr>
            <a:r>
              <a:rPr lang="en-US" sz="1200" i="1" dirty="0"/>
              <a:t>A plugging and abandonment plan as required by 805 KAR 1:110(10</a:t>
            </a:r>
            <a:r>
              <a:rPr lang="en-US" sz="1200" i="1" dirty="0" smtClean="0"/>
              <a:t>)</a:t>
            </a:r>
            <a:endParaRPr lang="en-US" sz="1200" i="1" dirty="0"/>
          </a:p>
          <a:p>
            <a:pPr lvl="1">
              <a:buFont typeface="Wingdings" pitchFamily="2" charset="2"/>
              <a:buChar char="§"/>
            </a:pPr>
            <a:r>
              <a:rPr lang="en-US" sz="1200" b="1" i="1" dirty="0"/>
              <a:t>A demonstration of adequate financial responsibility to plug and abandon a well as required by 805 KAR </a:t>
            </a:r>
            <a:r>
              <a:rPr lang="en-US" sz="1200" b="1" i="1" dirty="0" smtClean="0"/>
              <a:t>1:110(8-9)</a:t>
            </a:r>
            <a:endParaRPr lang="en-US" sz="1200" b="1" i="1" dirty="0"/>
          </a:p>
          <a:p>
            <a:pPr lvl="1">
              <a:buFont typeface="Wingdings" pitchFamily="2" charset="2"/>
              <a:buChar char="§"/>
            </a:pPr>
            <a:r>
              <a:rPr lang="en-US" sz="1200" i="1" dirty="0"/>
              <a:t>A copy of all documents showing approval by the EPA of the well's mechanical integrity and a copy of all forms, test data, and logs required by and submitted to the </a:t>
            </a:r>
            <a:r>
              <a:rPr lang="en-US" sz="1200" i="1" dirty="0" smtClean="0"/>
              <a:t>EPA</a:t>
            </a:r>
          </a:p>
          <a:p>
            <a:pPr lvl="1">
              <a:buFont typeface="Wingdings" pitchFamily="2" charset="2"/>
              <a:buChar char="§"/>
            </a:pPr>
            <a:r>
              <a:rPr lang="en-US" sz="1200" i="1" dirty="0" smtClean="0"/>
              <a:t>Class II permit applications (7) under review by EPA will be transferred to DOG</a:t>
            </a:r>
          </a:p>
          <a:p>
            <a:pPr lvl="1">
              <a:buFont typeface="Wingdings" pitchFamily="2" charset="2"/>
              <a:buChar char="§"/>
            </a:pPr>
            <a:r>
              <a:rPr lang="en-US" sz="1200" i="1" dirty="0" smtClean="0"/>
              <a:t>Any permit subject to EPA enforcement action will be maintained by EPA until resolution</a:t>
            </a:r>
            <a:endParaRPr lang="en-US" sz="1200" i="1" dirty="0"/>
          </a:p>
          <a:p>
            <a:endParaRPr lang="en-US" sz="1600" dirty="0" smtClean="0"/>
          </a:p>
          <a:p>
            <a:r>
              <a:rPr lang="en-US" sz="1600" dirty="0" smtClean="0"/>
              <a:t>All wells permitted at the date of primacy by EPA will be permitted by rule by DOG</a:t>
            </a:r>
          </a:p>
          <a:p>
            <a:r>
              <a:rPr lang="en-US" sz="1600" dirty="0" smtClean="0"/>
              <a:t>Area permits permitted by EPA at date of primacy will be maintained by DOG </a:t>
            </a:r>
          </a:p>
          <a:p>
            <a:r>
              <a:rPr lang="en-US" sz="1600" dirty="0" smtClean="0"/>
              <a:t>Maintain current IMIT schedule</a:t>
            </a:r>
            <a:endParaRPr lang="en-US" sz="1600" dirty="0"/>
          </a:p>
        </p:txBody>
      </p:sp>
      <p:sp>
        <p:nvSpPr>
          <p:cNvPr id="4" name="Title 2"/>
          <p:cNvSpPr>
            <a:spLocks noGrp="1"/>
          </p:cNvSpPr>
          <p:nvPr>
            <p:ph type="title"/>
          </p:nvPr>
        </p:nvSpPr>
        <p:spPr/>
        <p:txBody>
          <a:bodyPr>
            <a:normAutofit fontScale="90000"/>
          </a:bodyPr>
          <a:lstStyle/>
          <a:p>
            <a:pPr algn="ctr"/>
            <a:r>
              <a:rPr lang="en-US" sz="3100" dirty="0" smtClean="0">
                <a:solidFill>
                  <a:schemeClr val="tx1"/>
                </a:solidFill>
              </a:rPr>
              <a:t>Chapter 805 KAR 1:110 Underground Injection Control</a:t>
            </a:r>
            <a:r>
              <a:rPr lang="en-US" dirty="0" smtClean="0">
                <a:solidFill>
                  <a:schemeClr val="tx1"/>
                </a:solidFill>
              </a:rPr>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548957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469F4C5455FB4D80C0ECA972758162" ma:contentTypeVersion="3" ma:contentTypeDescription="Create a new document." ma:contentTypeScope="" ma:versionID="567fe495d24a9b5d9682ce26fee8fd66">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16C121-6646-41F6-8771-6EBB38C7F8BB}"/>
</file>

<file path=customXml/itemProps2.xml><?xml version="1.0" encoding="utf-8"?>
<ds:datastoreItem xmlns:ds="http://schemas.openxmlformats.org/officeDocument/2006/customXml" ds:itemID="{873FE7E2-1456-4C5E-BCC5-1FFE88AE7142}"/>
</file>

<file path=customXml/itemProps3.xml><?xml version="1.0" encoding="utf-8"?>
<ds:datastoreItem xmlns:ds="http://schemas.openxmlformats.org/officeDocument/2006/customXml" ds:itemID="{542E9332-B1DE-4A64-BDD6-9B560CDB4507}"/>
</file>

<file path=docProps/app.xml><?xml version="1.0" encoding="utf-8"?>
<Properties xmlns="http://schemas.openxmlformats.org/officeDocument/2006/extended-properties" xmlns:vt="http://schemas.openxmlformats.org/officeDocument/2006/docPropsVTypes">
  <Template>Concourse</Template>
  <TotalTime>1777</TotalTime>
  <Words>1696</Words>
  <Application>Microsoft Office PowerPoint</Application>
  <PresentationFormat>On-screen Show (4:3)</PresentationFormat>
  <Paragraphs>464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vt:lpstr>
      <vt:lpstr>Arial Black</vt:lpstr>
      <vt:lpstr>Lucida Sans Unicode</vt:lpstr>
      <vt:lpstr>Times New Roman</vt:lpstr>
      <vt:lpstr>Verdana</vt:lpstr>
      <vt:lpstr>Wingdings</vt:lpstr>
      <vt:lpstr>Wingdings 2</vt:lpstr>
      <vt:lpstr>Wingdings 3</vt:lpstr>
      <vt:lpstr>Concourse</vt:lpstr>
      <vt:lpstr>        </vt:lpstr>
      <vt:lpstr>PowerPoint Presentation</vt:lpstr>
      <vt:lpstr>PowerPoint Presentation</vt:lpstr>
      <vt:lpstr>KY Class II Primacy Application History</vt:lpstr>
      <vt:lpstr>PowerPoint Presentation</vt:lpstr>
      <vt:lpstr>PowerPoint Presentation</vt:lpstr>
      <vt:lpstr>Class II Well Inventory in Kentucky</vt:lpstr>
      <vt:lpstr>PowerPoint Presentation</vt:lpstr>
      <vt:lpstr>Chapter 805 KAR 1:110 Underground Injection Control </vt:lpstr>
      <vt:lpstr>Class II Financial Responsibility</vt:lpstr>
      <vt:lpstr>PowerPoint Presentation</vt:lpstr>
      <vt:lpstr>     Permitting and Permit Conditions </vt:lpstr>
      <vt:lpstr>PowerPoint Presentation</vt:lpstr>
      <vt:lpstr>Aquifer Exemptions in KY</vt:lpstr>
      <vt:lpstr>Class II-EOR well Converted from producing oil well Henderson Co., KY</vt:lpstr>
      <vt:lpstr>United American Energy Class II-EOR Well-Estill Co., KY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UIC Outreach Presentation</dc:title>
  <dc:creator>Combs, Marvin (EEC)</dc:creator>
  <cp:lastModifiedBy>Allison, Nicole L (EEC)</cp:lastModifiedBy>
  <cp:revision>124</cp:revision>
  <cp:lastPrinted>2017-03-09T18:31:58Z</cp:lastPrinted>
  <dcterms:created xsi:type="dcterms:W3CDTF">2014-09-22T11:58:43Z</dcterms:created>
  <dcterms:modified xsi:type="dcterms:W3CDTF">2017-03-21T11:54:41Z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0x0101002E469F4C5455FB4D80C0ECA972758162</vt:lpwstr>
  </property>
</Properties>
</file>